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6"/>
  </p:notesMasterIdLst>
  <p:sldIdLst>
    <p:sldId id="257" r:id="rId2"/>
    <p:sldId id="258" r:id="rId3"/>
    <p:sldId id="259" r:id="rId4"/>
    <p:sldId id="260" r:id="rId5"/>
    <p:sldId id="261" r:id="rId6"/>
    <p:sldId id="1069" r:id="rId7"/>
    <p:sldId id="265" r:id="rId8"/>
    <p:sldId id="337" r:id="rId9"/>
    <p:sldId id="334" r:id="rId10"/>
    <p:sldId id="335" r:id="rId11"/>
    <p:sldId id="336" r:id="rId12"/>
    <p:sldId id="339" r:id="rId13"/>
    <p:sldId id="341" r:id="rId14"/>
    <p:sldId id="342" r:id="rId15"/>
    <p:sldId id="343" r:id="rId16"/>
    <p:sldId id="338" r:id="rId17"/>
    <p:sldId id="262" r:id="rId18"/>
    <p:sldId id="263" r:id="rId19"/>
    <p:sldId id="264" r:id="rId20"/>
    <p:sldId id="266" r:id="rId21"/>
    <p:sldId id="1070" r:id="rId22"/>
    <p:sldId id="267" r:id="rId23"/>
    <p:sldId id="307" r:id="rId24"/>
    <p:sldId id="300" r:id="rId25"/>
    <p:sldId id="268" r:id="rId26"/>
    <p:sldId id="269" r:id="rId27"/>
    <p:sldId id="270" r:id="rId28"/>
    <p:sldId id="1058" r:id="rId29"/>
    <p:sldId id="271" r:id="rId30"/>
    <p:sldId id="272" r:id="rId31"/>
    <p:sldId id="1059" r:id="rId32"/>
    <p:sldId id="273" r:id="rId33"/>
    <p:sldId id="1060" r:id="rId34"/>
    <p:sldId id="274" r:id="rId35"/>
    <p:sldId id="275" r:id="rId36"/>
    <p:sldId id="996" r:id="rId37"/>
    <p:sldId id="277" r:id="rId38"/>
    <p:sldId id="278" r:id="rId39"/>
    <p:sldId id="279" r:id="rId40"/>
    <p:sldId id="281" r:id="rId41"/>
    <p:sldId id="282" r:id="rId42"/>
    <p:sldId id="284" r:id="rId43"/>
    <p:sldId id="1063" r:id="rId44"/>
    <p:sldId id="1068" r:id="rId45"/>
    <p:sldId id="285" r:id="rId46"/>
    <p:sldId id="288" r:id="rId47"/>
    <p:sldId id="289" r:id="rId48"/>
    <p:sldId id="290" r:id="rId49"/>
    <p:sldId id="1066" r:id="rId50"/>
    <p:sldId id="344" r:id="rId51"/>
    <p:sldId id="345" r:id="rId52"/>
    <p:sldId id="346" r:id="rId53"/>
    <p:sldId id="1026" r:id="rId54"/>
    <p:sldId id="1067" r:id="rId55"/>
    <p:sldId id="1028" r:id="rId56"/>
    <p:sldId id="1031" r:id="rId57"/>
    <p:sldId id="1036" r:id="rId58"/>
    <p:sldId id="1032" r:id="rId59"/>
    <p:sldId id="1034" r:id="rId60"/>
    <p:sldId id="1033" r:id="rId61"/>
    <p:sldId id="1035" r:id="rId62"/>
    <p:sldId id="1029" r:id="rId63"/>
    <p:sldId id="1048" r:id="rId64"/>
    <p:sldId id="312" r:id="rId65"/>
    <p:sldId id="1040" r:id="rId66"/>
    <p:sldId id="313" r:id="rId67"/>
    <p:sldId id="314" r:id="rId68"/>
    <p:sldId id="315" r:id="rId69"/>
    <p:sldId id="1071" r:id="rId70"/>
    <p:sldId id="316" r:id="rId71"/>
    <p:sldId id="318" r:id="rId72"/>
    <p:sldId id="319" r:id="rId73"/>
    <p:sldId id="320" r:id="rId74"/>
    <p:sldId id="1046" r:id="rId75"/>
    <p:sldId id="1047" r:id="rId76"/>
    <p:sldId id="1057" r:id="rId77"/>
    <p:sldId id="317" r:id="rId78"/>
    <p:sldId id="1050" r:id="rId79"/>
    <p:sldId id="321" r:id="rId80"/>
    <p:sldId id="322" r:id="rId81"/>
    <p:sldId id="323" r:id="rId82"/>
    <p:sldId id="324" r:id="rId83"/>
    <p:sldId id="325" r:id="rId84"/>
    <p:sldId id="326" r:id="rId85"/>
    <p:sldId id="327" r:id="rId86"/>
    <p:sldId id="1054" r:id="rId87"/>
    <p:sldId id="1051" r:id="rId88"/>
    <p:sldId id="1052" r:id="rId89"/>
    <p:sldId id="1053" r:id="rId90"/>
    <p:sldId id="1055" r:id="rId91"/>
    <p:sldId id="328" r:id="rId92"/>
    <p:sldId id="329" r:id="rId93"/>
    <p:sldId id="331" r:id="rId94"/>
    <p:sldId id="332" r:id="rId95"/>
  </p:sldIdLst>
  <p:sldSz cx="12192000" cy="6858000"/>
  <p:notesSz cx="6858000" cy="9144000"/>
  <p:custDataLst>
    <p:tags r:id="rId9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2">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78" autoAdjust="0"/>
    <p:restoredTop sz="85815" autoAdjust="0"/>
  </p:normalViewPr>
  <p:slideViewPr>
    <p:cSldViewPr snapToGrid="0">
      <p:cViewPr varScale="1">
        <p:scale>
          <a:sx n="77" d="100"/>
          <a:sy n="77" d="100"/>
        </p:scale>
        <p:origin x="663" y="51"/>
      </p:cViewPr>
      <p:guideLst>
        <p:guide orient="horz" pos="2162"/>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2022/9/24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o.csdn.net/so/search?q=%E7%89%B9%E5%BE%81%E5%90%91%E9%87%8F&amp;spm=1001.2101.3001.7020"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20</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注意矩阵运算</a:t>
            </a:r>
            <a:endParaRPr lang="zh-CN" altLang="zh-CN" dirty="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21</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注意矩阵运算</a:t>
            </a:r>
            <a:endParaRPr lang="zh-CN" altLang="zh-CN" dirty="0">
              <a:latin typeface="Arial" panose="020B0604020202020204" pitchFamily="34" charset="0"/>
            </a:endParaRPr>
          </a:p>
        </p:txBody>
      </p:sp>
    </p:spTree>
    <p:extLst>
      <p:ext uri="{BB962C8B-B14F-4D97-AF65-F5344CB8AC3E}">
        <p14:creationId xmlns:p14="http://schemas.microsoft.com/office/powerpoint/2010/main" val="506931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22</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mc:AlternateContent xmlns:mc="http://schemas.openxmlformats.org/markup-compatibility/2006" xmlns:a14="http://schemas.microsoft.com/office/drawing/2010/main">
        <mc:Choice Requires="a14">
          <p:sp>
            <p:nvSpPr>
              <p:cNvPr id="47108" name="Rectangle 3"/>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eaLnBrk="1" hangingPunct="1"/>
                <a14:m>
                  <m:oMath xmlns:m="http://schemas.openxmlformats.org/officeDocument/2006/math">
                    <m:sSup>
                      <m:sSupPr>
                        <m:ctrlPr>
                          <a:rPr lang="zh-CN" altLang="en-US" i="1" smtClean="0">
                            <a:latin typeface="Cambria Math" panose="02040503050406030204" pitchFamily="18" charset="0"/>
                          </a:rPr>
                        </m:ctrlPr>
                      </m:sSupPr>
                      <m:e>
                        <m:r>
                          <a:rPr lang="zh-CN" altLang="en-US" i="1">
                            <a:latin typeface="Cambria Math" panose="02040503050406030204" pitchFamily="18" charset="0"/>
                          </a:rPr>
                          <m:t>𝑋</m:t>
                        </m:r>
                      </m:e>
                      <m:sup>
                        <m:r>
                          <a:rPr lang="zh-CN" altLang="en-US" i="1">
                            <a:latin typeface="Cambria Math" panose="02040503050406030204" pitchFamily="18" charset="0"/>
                          </a:rPr>
                          <m:t>𝑇</m:t>
                        </m:r>
                      </m:sup>
                    </m:sSup>
                    <m:r>
                      <a:rPr lang="zh-CN" altLang="en-US" i="1">
                        <a:latin typeface="Cambria Math" panose="02040503050406030204" pitchFamily="18" charset="0"/>
                      </a:rPr>
                      <m:t>𝑋</m:t>
                    </m:r>
                    <m:r>
                      <a:rPr lang="zh-CN" altLang="en-US" i="1">
                        <a:latin typeface="Cambria Math" panose="02040503050406030204" pitchFamily="18" charset="0"/>
                      </a:rPr>
                      <m:t>是</m:t>
                    </m:r>
                  </m:oMath>
                </a14:m>
                <a:r>
                  <a:rPr lang="zh-CN" altLang="en-US" dirty="0">
                    <a:latin typeface="Arial" panose="020B0604020202020204" pitchFamily="34" charset="0"/>
                  </a:rPr>
                  <a:t>对称阵</a:t>
                </a:r>
                <a:endParaRPr lang="en-US" altLang="zh-CN" dirty="0">
                  <a:latin typeface="Arial" panose="020B0604020202020204" pitchFamily="34" charset="0"/>
                </a:endParaRPr>
              </a:p>
              <a:p>
                <a:pPr eaLnBrk="1" hangingPunct="1"/>
                <a:r>
                  <a:rPr lang="en-US" altLang="zh-CN" dirty="0">
                    <a:latin typeface="Arial" panose="020B0604020202020204" pitchFamily="34" charset="0"/>
                  </a:rPr>
                  <a:t>Matric cookbook</a:t>
                </a:r>
              </a:p>
              <a:p>
                <a:pPr eaLnBrk="1" hangingPunct="1"/>
                <a:r>
                  <a:rPr lang="zh-CN" altLang="en-US" dirty="0">
                    <a:latin typeface="Arial" panose="020B0604020202020204" pitchFamily="34" charset="0"/>
                  </a:rPr>
                  <a:t>对新的数据，利用</a:t>
                </a:r>
                <a:r>
                  <a:rPr lang="en-US" altLang="zh-CN" dirty="0">
                    <a:latin typeface="Arial" panose="020B0604020202020204" pitchFamily="34" charset="0"/>
                  </a:rPr>
                  <a:t>w</a:t>
                </a:r>
                <a:r>
                  <a:rPr lang="zh-CN" altLang="en-US" dirty="0">
                    <a:latin typeface="Arial" panose="020B0604020202020204" pitchFamily="34" charset="0"/>
                  </a:rPr>
                  <a:t>进行计算</a:t>
                </a:r>
                <a:endParaRPr lang="zh-CN" altLang="zh-CN" dirty="0">
                  <a:latin typeface="Arial" panose="020B0604020202020204" pitchFamily="34" charset="0"/>
                </a:endParaRPr>
              </a:p>
            </p:txBody>
          </p:sp>
        </mc:Choice>
        <mc:Fallback xmlns="">
          <p:sp>
            <p:nvSpPr>
              <p:cNvPr id="47108" name="Rectangle 3"/>
              <p:cNvSpPr>
                <a:spLocks noRot="1" noChangeAspect="1" noMove="1" noResize="1" noEditPoints="1" noAdjustHandles="1" noChangeArrowheads="1" noChangeShapeType="1" noTextEdit="1"/>
              </p:cNvSpPr>
              <p:nvPr>
                <p:ph type="body" idx="1"/>
              </p:nvPr>
            </p:nvSpPr>
            <p:spPr>
              <a:blipFill rotWithShape="1">
                <a:blip r:embed="rId3"/>
                <a:stretch>
                  <a:fillRect/>
                </a:stretch>
              </a:blip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F6F689-9B34-4758-8C5A-1D7846E7C03C}" type="slidenum">
              <a:rPr lang="zh-CN" altLang="en-US" smtClean="0"/>
              <a:t>24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25</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注意公式错误</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3880036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第一个优点结论对不对？</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270898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35</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b="0" i="0" dirty="0">
                <a:solidFill>
                  <a:srgbClr val="4D4D4D"/>
                </a:solidFill>
                <a:effectLst/>
                <a:latin typeface="-apple-system"/>
              </a:rPr>
              <a:t>如果不进行归一化，由于</a:t>
            </a:r>
            <a:r>
              <a:rPr lang="zh-CN" altLang="en-US" b="0" i="0" u="none" strike="noStrike" dirty="0">
                <a:solidFill>
                  <a:srgbClr val="FC5531"/>
                </a:solidFill>
                <a:effectLst/>
                <a:latin typeface="-apple-system"/>
                <a:hlinkClick r:id="rId3"/>
              </a:rPr>
              <a:t>特征向量</a:t>
            </a:r>
            <a:r>
              <a:rPr lang="zh-CN" altLang="en-US" b="0" i="0" dirty="0">
                <a:solidFill>
                  <a:srgbClr val="4D4D4D"/>
                </a:solidFill>
                <a:effectLst/>
                <a:latin typeface="-apple-system"/>
              </a:rPr>
              <a:t>中不同特征的取值相差较大，会导致目标函数变“扁”。这样在进行梯度下降的时候，梯度的方向就会偏离最小值的方向，走很多弯路，即训练时间过长。</a:t>
            </a:r>
            <a:endParaRPr lang="zh-CN" altLang="zh-CN"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36</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b="0" i="0" dirty="0">
                <a:solidFill>
                  <a:srgbClr val="4D4D4D"/>
                </a:solidFill>
                <a:effectLst/>
                <a:latin typeface="-apple-system"/>
              </a:rPr>
              <a:t>将数值范围缩放到</a:t>
            </a:r>
            <a:r>
              <a:rPr lang="en-US" altLang="zh-CN" b="0" i="0" dirty="0">
                <a:solidFill>
                  <a:srgbClr val="4D4D4D"/>
                </a:solidFill>
                <a:effectLst/>
                <a:latin typeface="-apple-system"/>
              </a:rPr>
              <a:t>0</a:t>
            </a:r>
            <a:r>
              <a:rPr lang="zh-CN" altLang="en-US" b="0" i="0" dirty="0">
                <a:solidFill>
                  <a:srgbClr val="4D4D4D"/>
                </a:solidFill>
                <a:effectLst/>
                <a:latin typeface="-apple-system"/>
              </a:rPr>
              <a:t>附近，但</a:t>
            </a:r>
            <a:r>
              <a:rPr lang="zh-CN" altLang="en-US" dirty="0"/>
              <a:t>没有改变数据分布</a:t>
            </a:r>
            <a:endParaRPr lang="zh-CN" altLang="zh-CN" dirty="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37</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kern="1200" dirty="0">
                <a:solidFill>
                  <a:schemeClr val="tx1"/>
                </a:solidFill>
                <a:effectLst/>
                <a:latin typeface="Arial" panose="020B0604020202020204" pitchFamily="34" charset="0"/>
                <a:ea typeface="宋体" panose="02010600030101010101" pitchFamily="2" charset="-122"/>
                <a:cs typeface="+mn-cs"/>
              </a:rPr>
              <a:t>举个例子，一个包含两个特征的数据，其中一个特征取值范围为5000~10000，另一个特征取值范围仅有0.1-1，实际在建模训练时，无论什么模型，第一个特征对模型结果的影响都会大于第二个特征，这样的模型是很难有效做出准确预测的。</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kern="1200" dirty="0" err="1">
                <a:solidFill>
                  <a:schemeClr val="tx1"/>
                </a:solidFill>
                <a:effectLst/>
                <a:latin typeface="Arial" panose="020B0604020202020204" pitchFamily="34" charset="0"/>
                <a:ea typeface="宋体" panose="02010600030101010101" pitchFamily="2" charset="-122"/>
                <a:cs typeface="+mn-cs"/>
              </a:rPr>
              <a:t>数据标准化为了不同特征之间具备可比性，经过标准化变换之后的特征分布没有发生改变</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eaLnBrk="1" hangingPunct="1"/>
            <a:endParaRPr lang="zh-CN" altLang="zh-CN"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模型是一个线性模型，欠拟合，不能很好地适应我们的训练集；第二个模型过于强调拟合原始数据，而丢失了算法的本质：预测新数据。我们可以看出，若给出一个新的值使之预测，它将表现的很差，是过拟合，虽然能非常好地适应我们的训练集但在新输入变量进行预测时可能会效果不好；而第三个模型似乎最合适。</a:t>
            </a:r>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38</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cap="none" normalizeH="0" baseline="0" dirty="0">
                <a:ln>
                  <a:noFill/>
                </a:ln>
                <a:solidFill>
                  <a:srgbClr val="333333"/>
                </a:solidFill>
                <a:effectLst/>
                <a:latin typeface="+mj-ea"/>
                <a:ea typeface="+mj-ea"/>
                <a:cs typeface="Open Sans" panose="020B0606030504020204" pitchFamily="34" charset="0"/>
              </a:rPr>
              <a:t>1. </a:t>
            </a:r>
            <a:r>
              <a:rPr kumimoji="0" lang="zh-CN" altLang="en-US" sz="1200" b="0" i="0" u="none" strike="noStrike" cap="none" normalizeH="0" baseline="0" dirty="0">
                <a:ln>
                  <a:noFill/>
                </a:ln>
                <a:solidFill>
                  <a:srgbClr val="333333"/>
                </a:solidFill>
                <a:effectLst/>
                <a:latin typeface="+mj-ea"/>
                <a:ea typeface="+mj-ea"/>
                <a:cs typeface="Open Sans" panose="020B0606030504020204" pitchFamily="34" charset="0"/>
              </a:rPr>
              <a:t>增加数据量，</a:t>
            </a:r>
            <a:r>
              <a:rPr kumimoji="0" lang="zh-CN" altLang="zh-CN" sz="1200" b="0" i="0" u="none" strike="noStrike" cap="none" normalizeH="0" baseline="0" dirty="0">
                <a:ln>
                  <a:noFill/>
                </a:ln>
                <a:solidFill>
                  <a:srgbClr val="333333"/>
                </a:solidFill>
                <a:effectLst/>
                <a:latin typeface="+mj-ea"/>
                <a:ea typeface="+mj-ea"/>
                <a:cs typeface="Open Sans" panose="020B0606030504020204" pitchFamily="34" charset="0"/>
              </a:rPr>
              <a:t>减小噪声的影响。</a:t>
            </a:r>
            <a:endParaRPr kumimoji="0" lang="en-US" altLang="zh-CN" sz="1200" b="0" i="0" u="none" strike="noStrike" cap="none" normalizeH="0" baseline="0" dirty="0">
              <a:ln>
                <a:noFill/>
              </a:ln>
              <a:solidFill>
                <a:srgbClr val="333333"/>
              </a:solidFill>
              <a:effectLst/>
              <a:latin typeface="+mj-ea"/>
              <a:ea typeface="+mj-ea"/>
              <a:cs typeface="Open Sans" panose="020B0606030504020204" pitchFamily="34" charset="0"/>
            </a:endParaRPr>
          </a:p>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39</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40</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41</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选择 </a:t>
            </a:r>
            <a:r>
              <a:rPr lang="en-US" altLang="zh-CN" dirty="0"/>
              <a:t>MSE </a:t>
            </a:r>
            <a:r>
              <a:rPr lang="zh-CN" altLang="en-US" dirty="0"/>
              <a:t>还是 </a:t>
            </a:r>
            <a:r>
              <a:rPr lang="en-US" altLang="zh-CN" dirty="0"/>
              <a:t>MAE </a:t>
            </a:r>
            <a:r>
              <a:rPr lang="zh-CN" altLang="en-US" dirty="0"/>
              <a:t>呢？</a:t>
            </a:r>
          </a:p>
          <a:p>
            <a:r>
              <a:rPr lang="zh-CN" altLang="en-US" dirty="0"/>
              <a:t>实际应用中，我们应该选择 </a:t>
            </a:r>
            <a:r>
              <a:rPr lang="en-US" altLang="zh-CN" dirty="0"/>
              <a:t>MSE </a:t>
            </a:r>
            <a:r>
              <a:rPr lang="zh-CN" altLang="en-US" dirty="0"/>
              <a:t>还是</a:t>
            </a:r>
            <a:r>
              <a:rPr lang="en-US" altLang="zh-CN" dirty="0"/>
              <a:t>MAE </a:t>
            </a:r>
            <a:r>
              <a:rPr lang="zh-CN" altLang="en-US" dirty="0"/>
              <a:t>呢？从计算机求解梯度的复杂度来说，</a:t>
            </a:r>
            <a:r>
              <a:rPr lang="en-US" altLang="zh-CN" dirty="0"/>
              <a:t>MSE</a:t>
            </a:r>
            <a:r>
              <a:rPr lang="zh-CN" altLang="en-US" dirty="0"/>
              <a:t>要优于</a:t>
            </a:r>
            <a:r>
              <a:rPr lang="en-US" altLang="zh-CN" dirty="0"/>
              <a:t>MAE</a:t>
            </a:r>
            <a:r>
              <a:rPr lang="zh-CN" altLang="en-US" dirty="0"/>
              <a:t>，而且梯度也是动态变化的，能较快准确达到收敛。但是从离群点角度来看，如果离群点是实际数据或重要数据，而且是应该被检测到的异常值，那么我们应该使用</a:t>
            </a:r>
            <a:r>
              <a:rPr lang="en-US" altLang="zh-CN" dirty="0"/>
              <a:t>MSE</a:t>
            </a:r>
            <a:r>
              <a:rPr lang="zh-CN" altLang="en-US" dirty="0"/>
              <a:t>。另一方面，离群点仅仅代表数据损坏或者错误采样，无须给予过多关注，那么我们应该选择</a:t>
            </a:r>
            <a:r>
              <a:rPr lang="en-US" altLang="zh-CN" dirty="0"/>
              <a:t>MAE</a:t>
            </a:r>
            <a:r>
              <a:rPr lang="zh-CN" altLang="en-US" dirty="0"/>
              <a:t>作为损失。</a:t>
            </a:r>
          </a:p>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42</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D4D4D"/>
                </a:solidFill>
                <a:effectLst/>
                <a:latin typeface="-apple-system"/>
              </a:rPr>
              <a:t>R</a:t>
            </a:r>
            <a:r>
              <a:rPr lang="en-US" altLang="zh-CN" b="0" i="0" baseline="30000" dirty="0">
                <a:solidFill>
                  <a:srgbClr val="4D4D4D"/>
                </a:solidFill>
                <a:effectLst/>
                <a:latin typeface="-apple-system"/>
              </a:rPr>
              <a:t>2</a:t>
            </a:r>
            <a:r>
              <a:rPr lang="en-US" altLang="zh-CN" b="0" i="0" dirty="0">
                <a:solidFill>
                  <a:srgbClr val="4D4D4D"/>
                </a:solidFill>
                <a:effectLst/>
                <a:latin typeface="-apple-system"/>
              </a:rPr>
              <a:t>&lt;=1</a:t>
            </a:r>
            <a:r>
              <a:rPr lang="zh-CN" altLang="en-US" b="0" i="0" dirty="0">
                <a:solidFill>
                  <a:srgbClr val="4D4D4D"/>
                </a:solidFill>
                <a:effectLst/>
                <a:latin typeface="-apple-system"/>
              </a:rPr>
              <a:t>，</a:t>
            </a:r>
            <a:r>
              <a:rPr lang="en-US" altLang="zh-CN" b="0" i="0" dirty="0">
                <a:solidFill>
                  <a:srgbClr val="4D4D4D"/>
                </a:solidFill>
                <a:effectLst/>
                <a:latin typeface="-apple-system"/>
              </a:rPr>
              <a:t>R</a:t>
            </a:r>
            <a:r>
              <a:rPr lang="en-US" altLang="zh-CN" b="0" i="0" baseline="30000" dirty="0">
                <a:solidFill>
                  <a:srgbClr val="4D4D4D"/>
                </a:solidFill>
                <a:effectLst/>
                <a:latin typeface="-apple-system"/>
              </a:rPr>
              <a:t>2</a:t>
            </a:r>
            <a:r>
              <a:rPr lang="zh-CN" altLang="en-US" b="0" i="0" dirty="0">
                <a:solidFill>
                  <a:srgbClr val="4D4D4D"/>
                </a:solidFill>
                <a:effectLst/>
                <a:latin typeface="-apple-system"/>
              </a:rPr>
              <a:t>越大预测模型越好</a:t>
            </a:r>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45</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47</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48</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53</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换种解释</a:t>
            </a:r>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54</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4</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55</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交叉熵损失？</a:t>
            </a:r>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57</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解释似然函数，分别从</a:t>
            </a:r>
            <a:r>
              <a:rPr lang="en-US" altLang="zh-CN" dirty="0"/>
              <a:t>y=1</a:t>
            </a:r>
            <a:r>
              <a:rPr lang="zh-CN" altLang="en-US" dirty="0"/>
              <a:t>和</a:t>
            </a:r>
            <a:r>
              <a:rPr lang="en-US" altLang="zh-CN" dirty="0"/>
              <a:t>y=0</a:t>
            </a:r>
            <a:r>
              <a:rPr lang="zh-CN" altLang="en-US" dirty="0"/>
              <a:t>进行解释：</a:t>
            </a:r>
            <a:r>
              <a:rPr lang="en-US" altLang="zh-CN" dirty="0"/>
              <a:t>y=1</a:t>
            </a:r>
            <a:r>
              <a:rPr lang="zh-CN" altLang="en-US" dirty="0"/>
              <a:t>时，</a:t>
            </a:r>
            <a:r>
              <a:rPr lang="en-US" altLang="zh-CN" dirty="0"/>
              <a:t>h</a:t>
            </a:r>
            <a:r>
              <a:rPr lang="zh-CN" altLang="en-US" dirty="0"/>
              <a:t>（</a:t>
            </a:r>
            <a:r>
              <a:rPr lang="en-US" altLang="zh-CN" dirty="0"/>
              <a:t>x</a:t>
            </a:r>
            <a:r>
              <a:rPr lang="zh-CN" altLang="en-US" dirty="0"/>
              <a:t>）越大越好；</a:t>
            </a:r>
            <a:r>
              <a:rPr lang="en-US" altLang="zh-CN" dirty="0"/>
              <a:t>y=0</a:t>
            </a:r>
            <a:r>
              <a:rPr lang="zh-CN" altLang="en-US" dirty="0"/>
              <a:t>时，</a:t>
            </a:r>
            <a:r>
              <a:rPr lang="en-US" altLang="zh-CN" dirty="0"/>
              <a:t>-h</a:t>
            </a:r>
            <a:r>
              <a:rPr lang="zh-CN" altLang="en-US" dirty="0"/>
              <a:t>越大越好</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963852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3324688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中间变化：</a:t>
            </a:r>
            <a:r>
              <a:rPr lang="en-US" altLang="zh-CN" dirty="0"/>
              <a:t>j</a:t>
            </a:r>
            <a:r>
              <a:rPr lang="zh-CN" altLang="en-US" dirty="0"/>
              <a:t>，对第</a:t>
            </a:r>
            <a:r>
              <a:rPr lang="en-US" altLang="zh-CN" dirty="0"/>
              <a:t>j</a:t>
            </a:r>
            <a:r>
              <a:rPr lang="zh-CN" altLang="en-US" dirty="0"/>
              <a:t>个元素求导</a:t>
            </a:r>
            <a:endParaRPr lang="en-US" altLang="zh-CN" dirty="0"/>
          </a:p>
          <a:p>
            <a:r>
              <a:rPr lang="zh-CN" altLang="en-US" dirty="0"/>
              <a:t>？</a:t>
            </a:r>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61</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分母部分：同类之间协方差？</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24346497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这里推导不要求</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3419607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置信度？再次确认</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81</a:t>
            </a:fld>
            <a:endParaRPr lang="zh-CN" altLang="en-US"/>
          </a:p>
        </p:txBody>
      </p:sp>
    </p:spTree>
    <p:extLst>
      <p:ext uri="{BB962C8B-B14F-4D97-AF65-F5344CB8AC3E}">
        <p14:creationId xmlns:p14="http://schemas.microsoft.com/office/powerpoint/2010/main" val="2692004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83</a:t>
            </a:fld>
            <a:endParaRPr lang="zh-CN" altLang="en-US"/>
          </a:p>
        </p:txBody>
      </p:sp>
    </p:spTree>
    <p:extLst>
      <p:ext uri="{BB962C8B-B14F-4D97-AF65-F5344CB8AC3E}">
        <p14:creationId xmlns:p14="http://schemas.microsoft.com/office/powerpoint/2010/main" val="4191913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94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5</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9</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10</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17</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多元线性回归</a:t>
            </a:r>
            <a:endParaRPr lang="zh-CN" altLang="zh-CN" dirty="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18</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19</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经验误差；</a:t>
            </a:r>
            <a:endParaRPr lang="en-US" altLang="zh-CN" dirty="0">
              <a:latin typeface="Arial" panose="020B0604020202020204" pitchFamily="34" charset="0"/>
            </a:endParaRPr>
          </a:p>
          <a:p>
            <a:pPr eaLnBrk="1" hangingPunct="1"/>
            <a:r>
              <a:rPr lang="zh-CN" altLang="en-US" dirty="0">
                <a:latin typeface="Arial" panose="020B0604020202020204" pitchFamily="34" charset="0"/>
              </a:rPr>
              <a:t>结构化误差；概念需要再看一下</a:t>
            </a:r>
            <a:endParaRPr lang="zh-CN" altLang="zh-CN"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1412" y="117930"/>
            <a:ext cx="3384376" cy="8512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649320" y="117931"/>
            <a:ext cx="1714332"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41489" y="111580"/>
            <a:ext cx="1262062"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pic>
        <p:nvPicPr>
          <p:cNvPr id="7"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241089" y="117930"/>
            <a:ext cx="1204913"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446002" y="117930"/>
            <a:ext cx="120331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表格占位符 2"/>
          <p:cNvSpPr>
            <a:spLocks noGrp="1"/>
          </p:cNvSpPr>
          <p:nvPr>
            <p:ph type="tbl" idx="1"/>
          </p:nvPr>
        </p:nvSpPr>
        <p:spPr>
          <a:xfrm>
            <a:off x="609600" y="1600201"/>
            <a:ext cx="10972800" cy="4530725"/>
          </a:xfrm>
        </p:spPr>
        <p:txBody>
          <a:bodyPr/>
          <a:lstStyle/>
          <a:p>
            <a:pPr lvl="0"/>
            <a:endParaRPr lang="zh-CN" altLang="en-US" noProof="0"/>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fld id="{18A54C05-12C6-4ED5-8C42-25DA65BDDB23}"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
        <p:nvSpPr>
          <p:cNvPr id="3" name="内容占位符 2"/>
          <p:cNvSpPr>
            <a:spLocks noGrp="1"/>
          </p:cNvSpPr>
          <p:nvPr>
            <p:ph idx="1"/>
          </p:nvPr>
        </p:nvSpPr>
        <p:spPr>
          <a:xfrm>
            <a:off x="293688" y="1452881"/>
            <a:ext cx="11523662" cy="4673286"/>
          </a:xfrm>
          <a:prstGeom prst="rect">
            <a:avLst/>
          </a:prstGeom>
        </p:spPr>
        <p:txBody>
          <a:bodyPr/>
          <a:lstStyle>
            <a:lvl1pPr>
              <a:defRPr>
                <a:latin typeface="+mj-ea"/>
                <a:ea typeface="+mj-ea"/>
              </a:defRPr>
            </a:lvl1pPr>
            <a:lvl2pPr>
              <a:defRPr b="1"/>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userDrawn="1"/>
        </p:nvSpPr>
        <p:spPr bwMode="auto">
          <a:xfrm>
            <a:off x="0" y="1000125"/>
            <a:ext cx="646113" cy="178435"/>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charset="-122"/>
              </a:defRPr>
            </a:lvl1pPr>
            <a:lvl2pPr marL="742950" indent="-285750" eaLnBrk="0" hangingPunct="0">
              <a:defRPr sz="2400">
                <a:solidFill>
                  <a:schemeClr val="tx1"/>
                </a:solidFill>
                <a:latin typeface="Arial" panose="020B0604020202020204" pitchFamily="34" charset="0"/>
                <a:ea typeface="微软雅黑" panose="020B0503020204020204" charset="-122"/>
              </a:defRPr>
            </a:lvl2pPr>
            <a:lvl3pPr marL="1143000" indent="-228600" eaLnBrk="0" hangingPunct="0">
              <a:defRPr sz="2400">
                <a:solidFill>
                  <a:schemeClr val="tx1"/>
                </a:solidFill>
                <a:latin typeface="Arial" panose="020B0604020202020204" pitchFamily="34" charset="0"/>
                <a:ea typeface="微软雅黑" panose="020B0503020204020204" charset="-122"/>
              </a:defRPr>
            </a:lvl3pPr>
            <a:lvl4pPr marL="1600200" indent="-228600" eaLnBrk="0" hangingPunct="0">
              <a:defRPr sz="2400">
                <a:solidFill>
                  <a:schemeClr val="tx1"/>
                </a:solidFill>
                <a:latin typeface="Arial" panose="020B0604020202020204" pitchFamily="34" charset="0"/>
                <a:ea typeface="微软雅黑" panose="020B0503020204020204" charset="-122"/>
              </a:defRPr>
            </a:lvl4pPr>
            <a:lvl5pPr marL="2057400" indent="-228600" eaLnBrk="0" hangingPunct="0">
              <a:defRPr sz="24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9pPr>
          </a:lstStyle>
          <a:p>
            <a:pPr eaLnBrk="1" hangingPunct="1">
              <a:defRPr/>
            </a:pPr>
            <a:endParaRPr lang="zh-CN" altLang="en-US"/>
          </a:p>
        </p:txBody>
      </p:sp>
      <p:sp>
        <p:nvSpPr>
          <p:cNvPr id="1027" name="Rectangle 10"/>
          <p:cNvSpPr>
            <a:spLocks noChangeArrowheads="1"/>
          </p:cNvSpPr>
          <p:nvPr userDrawn="1"/>
        </p:nvSpPr>
        <p:spPr bwMode="auto">
          <a:xfrm>
            <a:off x="703263" y="996950"/>
            <a:ext cx="11488737" cy="181610"/>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charset="-122"/>
              </a:defRPr>
            </a:lvl1pPr>
            <a:lvl2pPr marL="742950" indent="-285750" eaLnBrk="0" hangingPunct="0">
              <a:defRPr sz="2400">
                <a:solidFill>
                  <a:schemeClr val="tx1"/>
                </a:solidFill>
                <a:latin typeface="Arial" panose="020B0604020202020204" pitchFamily="34" charset="0"/>
                <a:ea typeface="微软雅黑" panose="020B0503020204020204" charset="-122"/>
              </a:defRPr>
            </a:lvl2pPr>
            <a:lvl3pPr marL="1143000" indent="-228600" eaLnBrk="0" hangingPunct="0">
              <a:defRPr sz="2400">
                <a:solidFill>
                  <a:schemeClr val="tx1"/>
                </a:solidFill>
                <a:latin typeface="Arial" panose="020B0604020202020204" pitchFamily="34" charset="0"/>
                <a:ea typeface="微软雅黑" panose="020B0503020204020204" charset="-122"/>
              </a:defRPr>
            </a:lvl3pPr>
            <a:lvl4pPr marL="1600200" indent="-228600" eaLnBrk="0" hangingPunct="0">
              <a:defRPr sz="2400">
                <a:solidFill>
                  <a:schemeClr val="tx1"/>
                </a:solidFill>
                <a:latin typeface="Arial" panose="020B0604020202020204" pitchFamily="34" charset="0"/>
                <a:ea typeface="微软雅黑" panose="020B0503020204020204" charset="-122"/>
              </a:defRPr>
            </a:lvl4pPr>
            <a:lvl5pPr marL="2057400" indent="-228600" eaLnBrk="0" hangingPunct="0">
              <a:defRPr sz="24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9pPr>
          </a:lstStyle>
          <a:p>
            <a:pPr eaLnBrk="1" hangingPunct="1">
              <a:defRPr/>
            </a:pPr>
            <a:endParaRPr lang="zh-CN" altLang="en-US"/>
          </a:p>
        </p:txBody>
      </p:sp>
      <p:sp>
        <p:nvSpPr>
          <p:cNvPr id="1028" name="Text Box 11"/>
          <p:cNvSpPr txBox="1">
            <a:spLocks noChangeArrowheads="1"/>
          </p:cNvSpPr>
          <p:nvPr userDrawn="1"/>
        </p:nvSpPr>
        <p:spPr bwMode="auto">
          <a:xfrm>
            <a:off x="261938" y="94329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charset="-122"/>
              </a:defRPr>
            </a:lvl1pPr>
            <a:lvl2pPr marL="742950" indent="-285750">
              <a:defRPr sz="2400">
                <a:solidFill>
                  <a:schemeClr val="tx1"/>
                </a:solidFill>
                <a:latin typeface="Arial" panose="020B0604020202020204" pitchFamily="34" charset="0"/>
                <a:ea typeface="微软雅黑" panose="020B0503020204020204" charset="-122"/>
              </a:defRPr>
            </a:lvl2pPr>
            <a:lvl3pPr marL="1143000" indent="-228600">
              <a:defRPr sz="2400">
                <a:solidFill>
                  <a:schemeClr val="tx1"/>
                </a:solidFill>
                <a:latin typeface="Arial" panose="020B0604020202020204" pitchFamily="34" charset="0"/>
                <a:ea typeface="微软雅黑" panose="020B0503020204020204" charset="-122"/>
              </a:defRPr>
            </a:lvl3pPr>
            <a:lvl4pPr marL="1600200" indent="-228600">
              <a:defRPr sz="2400">
                <a:solidFill>
                  <a:schemeClr val="tx1"/>
                </a:solidFill>
                <a:latin typeface="Arial" panose="020B0604020202020204" pitchFamily="34" charset="0"/>
                <a:ea typeface="微软雅黑" panose="020B0503020204020204" charset="-122"/>
              </a:defRPr>
            </a:lvl4pPr>
            <a:lvl5pPr marL="2057400" indent="-228600">
              <a:defRPr sz="24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9pPr>
          </a:lstStyle>
          <a:p>
            <a:pPr algn="r" eaLnBrk="1" hangingPunct="1">
              <a:defRPr/>
            </a:pPr>
            <a:fld id="{679EA1FA-98DD-462E-800D-6ADA9E20B4EE}" type="slidenum">
              <a:rPr lang="en-US" altLang="zh-CN" sz="1400" b="1" smtClean="0">
                <a:solidFill>
                  <a:schemeClr val="bg1"/>
                </a:solidFill>
                <a:ea typeface="宋体" panose="02010600030101010101" pitchFamily="2" charset="-122"/>
              </a:rPr>
              <a:t>‹#›</a:t>
            </a:fld>
            <a:endParaRPr lang="en-US" altLang="zh-CN" sz="1400" b="1" dirty="0">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70.png"/><Relationship Id="rId7"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2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17.wmf"/><Relationship Id="rId7" Type="http://schemas.openxmlformats.org/officeDocument/2006/relationships/image" Target="../media/image91.png"/><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18.wmf"/><Relationship Id="rId4" Type="http://schemas.openxmlformats.org/officeDocument/2006/relationships/oleObject" Target="../embeddings/oleObject10.bin"/></Relationships>
</file>

<file path=ppt/slides/_rels/slide24.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4.wmf"/><Relationship Id="rId5" Type="http://schemas.openxmlformats.org/officeDocument/2006/relationships/oleObject" Target="../embeddings/oleObject12.bin"/><Relationship Id="rId4" Type="http://schemas.openxmlformats.org/officeDocument/2006/relationships/image" Target="../media/image93.wmf"/></Relationships>
</file>

<file path=ppt/slides/_rels/slide2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0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890.png"/><Relationship Id="rId3" Type="http://schemas.openxmlformats.org/officeDocument/2006/relationships/image" Target="../media/image930.png"/><Relationship Id="rId7" Type="http://schemas.openxmlformats.org/officeDocument/2006/relationships/image" Target="../media/image97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0.png"/><Relationship Id="rId9" Type="http://schemas.openxmlformats.org/officeDocument/2006/relationships/image" Target="../media/image99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9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91.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99.png"/><Relationship Id="rId4" Type="http://schemas.openxmlformats.org/officeDocument/2006/relationships/image" Target="../media/image10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00.png"/></Relationships>
</file>

<file path=ppt/slides/_rels/slide4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9.png"/><Relationship Id="rId4" Type="http://schemas.openxmlformats.org/officeDocument/2006/relationships/image" Target="../media/image1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1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1.png"/><Relationship Id="rId4" Type="http://schemas.openxmlformats.org/officeDocument/2006/relationships/image" Target="../media/image117.jpeg"/></Relationships>
</file>

<file path=ppt/slides/_rels/slide5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33.png"/><Relationship Id="rId4" Type="http://schemas.openxmlformats.org/officeDocument/2006/relationships/image" Target="../media/image117.jpeg"/></Relationships>
</file>

<file path=ppt/slides/_rels/slide5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1.png"/></Relationships>
</file>

<file path=ppt/slides/_rels/slide5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2.wmf"/><Relationship Id="rId3" Type="http://schemas.openxmlformats.org/officeDocument/2006/relationships/image" Target="../media/image7.wmf"/><Relationship Id="rId7" Type="http://schemas.openxmlformats.org/officeDocument/2006/relationships/image" Target="../media/image9.wmf"/><Relationship Id="rId12" Type="http://schemas.openxmlformats.org/officeDocument/2006/relationships/oleObject" Target="../embeddings/oleObject6.bin"/><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11.wmf"/><Relationship Id="rId5" Type="http://schemas.openxmlformats.org/officeDocument/2006/relationships/image" Target="../media/image8.wmf"/><Relationship Id="rId15" Type="http://schemas.openxmlformats.org/officeDocument/2006/relationships/image" Target="../media/image13.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0.wmf"/><Relationship Id="rId14" Type="http://schemas.openxmlformats.org/officeDocument/2006/relationships/oleObject" Target="../embeddings/oleObject7.bin"/></Relationships>
</file>

<file path=ppt/slides/_rels/slide6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6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6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29.png"/></Relationships>
</file>

<file path=ppt/slides/_rels/slide6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png"/></Relationships>
</file>

<file path=ppt/slides/_rels/slide69.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5.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0.png"/></Relationships>
</file>

<file path=ppt/slides/_rels/slide7.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72.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65.png"/><Relationship Id="rId7" Type="http://schemas.openxmlformats.org/officeDocument/2006/relationships/image" Target="../media/image174.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 Id="rId9" Type="http://schemas.openxmlformats.org/officeDocument/2006/relationships/image" Target="../media/image176.png"/></Relationships>
</file>

<file path=ppt/slides/_rels/slide7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0.png"/></Relationships>
</file>

<file path=ppt/slides/_rels/slide74.xml.rels><?xml version="1.0" encoding="UTF-8" standalone="yes"?>
<Relationships xmlns="http://schemas.openxmlformats.org/package/2006/relationships"><Relationship Id="rId2" Type="http://schemas.openxmlformats.org/officeDocument/2006/relationships/image" Target="../media/image153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7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7523" y="3044963"/>
            <a:ext cx="12199426" cy="1263015"/>
          </a:xfrm>
          <a:solidFill>
            <a:srgbClr val="0070C0"/>
          </a:solidFill>
          <a:effectLst>
            <a:outerShdw blurRad="50800" dist="38100" dir="2700000" algn="tl" rotWithShape="0">
              <a:prstClr val="black">
                <a:alpha val="40000"/>
              </a:prstClr>
            </a:outerShdw>
          </a:effectLst>
        </p:spPr>
        <p:txBody>
          <a:bodyPr/>
          <a:lstStyle/>
          <a:p>
            <a:pPr eaLnBrk="1" hangingPunct="1"/>
            <a:r>
              <a:rPr lang="zh-CN" altLang="en-US" sz="4800" dirty="0">
                <a:solidFill>
                  <a:schemeClr val="bg1"/>
                </a:solidFill>
                <a:latin typeface="微软雅黑" panose="020B0503020204020204" charset="-122"/>
                <a:ea typeface="微软雅黑" panose="020B0503020204020204" charset="-122"/>
                <a:sym typeface="+mn-ea"/>
              </a:rPr>
              <a:t>第二章 线性模型</a:t>
            </a:r>
            <a:br>
              <a:rPr lang="en-US" altLang="zh-CN" sz="4800" dirty="0">
                <a:solidFill>
                  <a:schemeClr val="bg1"/>
                </a:solidFill>
                <a:latin typeface="微软雅黑" panose="020B0503020204020204" charset="-122"/>
                <a:ea typeface="微软雅黑" panose="020B0503020204020204" charset="-122"/>
                <a:sym typeface="+mn-ea"/>
              </a:rPr>
            </a:br>
            <a:endParaRPr lang="zh-CN" altLang="en-US" sz="2400" dirty="0">
              <a:solidFill>
                <a:schemeClr val="bg1"/>
              </a:solidFill>
              <a:latin typeface="+mj-ea"/>
            </a:endParaRPr>
          </a:p>
        </p:txBody>
      </p:sp>
      <p:sp>
        <p:nvSpPr>
          <p:cNvPr id="8" name="文本框 7"/>
          <p:cNvSpPr txBox="1"/>
          <p:nvPr/>
        </p:nvSpPr>
        <p:spPr>
          <a:xfrm>
            <a:off x="3013710" y="1626693"/>
            <a:ext cx="6156960" cy="923330"/>
          </a:xfrm>
          <a:prstGeom prst="rect">
            <a:avLst/>
          </a:prstGeom>
          <a:noFill/>
        </p:spPr>
        <p:txBody>
          <a:bodyPr wrap="square">
            <a:spAutoFit/>
          </a:bodyPr>
          <a:lstStyle/>
          <a:p>
            <a:pPr algn="ctr"/>
            <a:r>
              <a:rPr lang="zh-CN" altLang="en-US" sz="5400" b="1" dirty="0">
                <a:solidFill>
                  <a:srgbClr val="0070C0"/>
                </a:solidFill>
                <a:latin typeface="微软雅黑" panose="020B0503020204020204" charset="-122"/>
                <a:ea typeface="微软雅黑" panose="020B0503020204020204" charset="-122"/>
                <a:sym typeface="+mn-ea"/>
              </a:rPr>
              <a:t>机器学习</a:t>
            </a:r>
            <a:endParaRPr lang="zh-CN" altLang="en-US" sz="5400" b="1" dirty="0">
              <a:solidFill>
                <a:srgbClr val="0070C0"/>
              </a:solidFill>
            </a:endParaRPr>
          </a:p>
        </p:txBody>
      </p:sp>
      <p:sp>
        <p:nvSpPr>
          <p:cNvPr id="2" name="矩形 13">
            <a:extLst>
              <a:ext uri="{FF2B5EF4-FFF2-40B4-BE49-F238E27FC236}">
                <a16:creationId xmlns:a16="http://schemas.microsoft.com/office/drawing/2014/main" id="{4F504B82-1CFC-7369-5495-BE366B0EAD66}"/>
              </a:ext>
            </a:extLst>
          </p:cNvPr>
          <p:cNvSpPr>
            <a:spLocks noChangeArrowheads="1"/>
          </p:cNvSpPr>
          <p:nvPr/>
        </p:nvSpPr>
        <p:spPr bwMode="auto">
          <a:xfrm>
            <a:off x="3618463" y="4981462"/>
            <a:ext cx="5079999" cy="954107"/>
          </a:xfrm>
          <a:prstGeom prst="rect">
            <a:avLst/>
          </a:prstGeom>
          <a:noFill/>
          <a:ln w="9525">
            <a:noFill/>
            <a:miter lim="800000"/>
          </a:ln>
        </p:spPr>
        <p:txBody>
          <a:bodyPr wrap="square">
            <a:spAutoFit/>
          </a:bodyPr>
          <a:lstStyle/>
          <a:p>
            <a:pPr algn="ctr" eaLnBrk="1" hangingPunct="1"/>
            <a:r>
              <a:rPr lang="zh-CN" altLang="en-US" sz="2800" b="1" dirty="0">
                <a:latin typeface="Times New Roman" panose="02020603050405020304" pitchFamily="18" charset="0"/>
                <a:ea typeface="微软雅黑" panose="020B0503020204020204" charset="-122"/>
              </a:rPr>
              <a:t>陆帅冰</a:t>
            </a:r>
            <a:endParaRPr lang="en-US" altLang="zh-CN" sz="2800" b="1" dirty="0">
              <a:latin typeface="Times New Roman" panose="02020603050405020304" pitchFamily="18" charset="0"/>
              <a:ea typeface="微软雅黑" panose="020B0503020204020204" charset="-122"/>
            </a:endParaRPr>
          </a:p>
          <a:p>
            <a:pPr algn="ctr" eaLnBrk="1" hangingPunct="1"/>
            <a:r>
              <a:rPr lang="en-US" altLang="zh-CN" sz="2800" b="1" dirty="0">
                <a:latin typeface="Times New Roman" panose="02020603050405020304" pitchFamily="18" charset="0"/>
                <a:ea typeface="微软雅黑" panose="020B0503020204020204" charset="-122"/>
              </a:rPr>
              <a:t>lushuaibing@bjut.edu.cn</a:t>
            </a:r>
            <a:endParaRPr lang="zh-CN" altLang="en-US" sz="2800" b="1" dirty="0">
              <a:latin typeface="Times New Roman" panose="02020603050405020304" pitchFamily="18" charset="0"/>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7175"/>
    </mc:Choice>
    <mc:Fallback xmlns="">
      <p:transition spd="slow" advTm="71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268211" y="5619147"/>
            <a:ext cx="4687410" cy="701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2" name="矩形 11"/>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2400" noProof="1">
              <a:latin typeface="+mj-ea"/>
              <a:ea typeface="+mj-ea"/>
            </a:endParaRPr>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latin typeface="+mj-ea"/>
              </a:rPr>
              <a:t>1.1 </a:t>
            </a:r>
            <a:r>
              <a:rPr lang="zh-CN" altLang="en-US" dirty="0">
                <a:solidFill>
                  <a:schemeClr val="tx1"/>
                </a:solidFill>
                <a:latin typeface="+mj-ea"/>
              </a:rPr>
              <a:t>线性回归</a:t>
            </a:r>
            <a:r>
              <a:rPr lang="en-US" altLang="zh-CN" dirty="0">
                <a:solidFill>
                  <a:schemeClr val="tx1"/>
                </a:solidFill>
                <a:latin typeface="+mj-ea"/>
              </a:rPr>
              <a:t>-</a:t>
            </a:r>
            <a:r>
              <a:rPr lang="zh-CN" altLang="en-US" dirty="0">
                <a:solidFill>
                  <a:schemeClr val="tx1"/>
                </a:solidFill>
                <a:latin typeface="+mj-ea"/>
              </a:rPr>
              <a:t>简单的线性回归</a:t>
            </a:r>
          </a:p>
        </p:txBody>
      </p:sp>
      <p:pic>
        <p:nvPicPr>
          <p:cNvPr id="6" name="图片 5"/>
          <p:cNvPicPr>
            <a:picLocks noChangeAspect="1"/>
          </p:cNvPicPr>
          <p:nvPr/>
        </p:nvPicPr>
        <p:blipFill>
          <a:blip r:embed="rId3"/>
          <a:stretch>
            <a:fillRect/>
          </a:stretch>
        </p:blipFill>
        <p:spPr>
          <a:xfrm>
            <a:off x="152401" y="1885734"/>
            <a:ext cx="5434614" cy="3425711"/>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7032269" y="1698349"/>
                <a:ext cx="2787589" cy="476990"/>
              </a:xfrm>
              <a:prstGeom prst="rect">
                <a:avLst/>
              </a:prstGeom>
              <a:noFill/>
            </p:spPr>
            <p:txBody>
              <a:bodyPr wrap="square">
                <a:spAutoFit/>
              </a:bodyPr>
              <a:lstStyle/>
              <a:p>
                <a14:m>
                  <m:oMath xmlns:m="http://schemas.openxmlformats.org/officeDocument/2006/math">
                    <m:sSup>
                      <m:sSupPr>
                        <m:ctrlPr>
                          <a:rPr lang="en-US" altLang="zh-CN" sz="2400" i="1" smtClean="0">
                            <a:latin typeface="Cambria Math" panose="02040503050406030204" pitchFamily="18" charset="0"/>
                            <a:ea typeface="+mj-ea"/>
                          </a:rPr>
                        </m:ctrlPr>
                      </m:sSupPr>
                      <m:e>
                        <m:r>
                          <m:rPr>
                            <m:sty m:val="p"/>
                          </m:rPr>
                          <a:rPr lang="en-US" altLang="zh-CN" sz="2400" i="1">
                            <a:latin typeface="Cambria Math" panose="02040503050406030204" pitchFamily="18" charset="0"/>
                            <a:ea typeface="+mj-ea"/>
                          </a:rPr>
                          <m:t>y</m:t>
                        </m:r>
                      </m:e>
                      <m:sup>
                        <m:r>
                          <a:rPr lang="en-US" altLang="zh-CN" sz="2400" b="0" i="1" smtClean="0">
                            <a:latin typeface="Cambria Math" panose="02040503050406030204" pitchFamily="18" charset="0"/>
                            <a:ea typeface="+mj-ea"/>
                          </a:rPr>
                          <m:t>𝑖</m:t>
                        </m:r>
                      </m:sup>
                    </m:sSup>
                  </m:oMath>
                </a14:m>
                <a:r>
                  <a:rPr lang="zh-CN" altLang="en-US" sz="2400" dirty="0">
                    <a:latin typeface="+mj-ea"/>
                    <a:ea typeface="+mj-ea"/>
                  </a:rPr>
                  <a:t>与</a:t>
                </a:r>
                <a14:m>
                  <m:oMath xmlns:m="http://schemas.openxmlformats.org/officeDocument/2006/math">
                    <m:sSup>
                      <m:sSupPr>
                        <m:ctrlPr>
                          <a:rPr lang="en-US" altLang="zh-CN" sz="2400" i="1">
                            <a:latin typeface="Cambria Math" panose="02040503050406030204" pitchFamily="18" charset="0"/>
                            <a:ea typeface="+mj-ea"/>
                          </a:rPr>
                        </m:ctrlPr>
                      </m:sSupPr>
                      <m:e>
                        <m:acc>
                          <m:accPr>
                            <m:chr m:val="̂"/>
                            <m:ctrlPr>
                              <a:rPr lang="en-US" altLang="zh-CN" sz="2400" i="1">
                                <a:latin typeface="Cambria Math" panose="02040503050406030204" pitchFamily="18" charset="0"/>
                                <a:ea typeface="+mj-ea"/>
                              </a:rPr>
                            </m:ctrlPr>
                          </m:accPr>
                          <m:e>
                            <m:r>
                              <m:rPr>
                                <m:sty m:val="p"/>
                              </m:rPr>
                              <a:rPr lang="en-US" altLang="zh-CN" sz="2400" i="1">
                                <a:latin typeface="Cambria Math" panose="02040503050406030204" pitchFamily="18" charset="0"/>
                                <a:ea typeface="+mj-ea"/>
                              </a:rPr>
                              <m:t>y</m:t>
                            </m:r>
                          </m:e>
                        </m:acc>
                      </m:e>
                      <m:sup>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m:t>
                        </m:r>
                      </m:sup>
                    </m:sSup>
                  </m:oMath>
                </a14:m>
                <a:r>
                  <a:rPr lang="zh-CN" altLang="en-US" sz="2400" dirty="0">
                    <a:latin typeface="+mj-ea"/>
                    <a:ea typeface="+mj-ea"/>
                  </a:rPr>
                  <a:t>尽可能接近</a:t>
                </a:r>
              </a:p>
            </p:txBody>
          </p:sp>
        </mc:Choice>
        <mc:Fallback xmlns="">
          <p:sp>
            <p:nvSpPr>
              <p:cNvPr id="5" name="文本框 4"/>
              <p:cNvSpPr txBox="1">
                <a:spLocks noRot="1" noChangeAspect="1" noMove="1" noResize="1" noEditPoints="1" noAdjustHandles="1" noChangeArrowheads="1" noChangeShapeType="1" noTextEdit="1"/>
              </p:cNvSpPr>
              <p:nvPr/>
            </p:nvSpPr>
            <p:spPr>
              <a:xfrm>
                <a:off x="7032269" y="1698349"/>
                <a:ext cx="2787589" cy="476990"/>
              </a:xfrm>
              <a:prstGeom prst="rect">
                <a:avLst/>
              </a:prstGeom>
              <a:blipFill rotWithShape="1">
                <a:blip r:embed="rId4"/>
                <a:stretch>
                  <a:fillRect l="-10" t="-75" r="8" b="-144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7032269" y="3073796"/>
                <a:ext cx="4029308" cy="509178"/>
              </a:xfrm>
              <a:prstGeom prst="rect">
                <a:avLst/>
              </a:prstGeom>
              <a:noFill/>
            </p:spPr>
            <p:txBody>
              <a:bodyPr wrap="square" rtlCol="0">
                <a:spAutoFit/>
              </a:bodyPr>
              <a:lstStyle/>
              <a:p>
                <a14:m>
                  <m:oMath xmlns:m="http://schemas.openxmlformats.org/officeDocument/2006/math">
                    <m:d>
                      <m:dPr>
                        <m:begChr m:val="|"/>
                        <m:endChr m:val="|"/>
                        <m:ctrlPr>
                          <a:rPr lang="en-US" altLang="zh-CN" sz="2400" i="1" smtClean="0">
                            <a:latin typeface="Cambria Math" panose="02040503050406030204" pitchFamily="18" charset="0"/>
                            <a:ea typeface="+mj-ea"/>
                          </a:rPr>
                        </m:ctrlPr>
                      </m:dPr>
                      <m:e>
                        <m:sSup>
                          <m:sSupPr>
                            <m:ctrlPr>
                              <a:rPr lang="en-US" altLang="zh-CN" sz="2400" i="1">
                                <a:latin typeface="Cambria Math" panose="02040503050406030204" pitchFamily="18" charset="0"/>
                                <a:ea typeface="+mj-ea"/>
                              </a:rPr>
                            </m:ctrlPr>
                          </m:sSupPr>
                          <m:e>
                            <m:r>
                              <m:rPr>
                                <m:sty m:val="p"/>
                              </m:rPr>
                              <a:rPr lang="en-US" altLang="zh-CN" sz="2400" i="1">
                                <a:latin typeface="Cambria Math" panose="02040503050406030204" pitchFamily="18" charset="0"/>
                                <a:ea typeface="+mj-ea"/>
                              </a:rPr>
                              <m:t>y</m:t>
                            </m:r>
                          </m:e>
                          <m:sup>
                            <m:r>
                              <a:rPr lang="en-US" altLang="zh-CN" sz="2400" i="1">
                                <a:latin typeface="Cambria Math" panose="02040503050406030204" pitchFamily="18" charset="0"/>
                                <a:ea typeface="+mj-ea"/>
                              </a:rPr>
                              <m:t>𝑖</m:t>
                            </m:r>
                          </m:sup>
                        </m:sSup>
                        <m:r>
                          <a:rPr lang="en-US" altLang="zh-CN" sz="2400" b="0" i="1" smtClean="0">
                            <a:latin typeface="Cambria Math" panose="02040503050406030204" pitchFamily="18" charset="0"/>
                            <a:ea typeface="+mj-ea"/>
                          </a:rPr>
                          <m:t>−</m:t>
                        </m:r>
                        <m:sSup>
                          <m:sSupPr>
                            <m:ctrlPr>
                              <a:rPr lang="en-US" altLang="zh-CN" sz="2400" i="1">
                                <a:latin typeface="Cambria Math" panose="02040503050406030204" pitchFamily="18" charset="0"/>
                                <a:ea typeface="+mj-ea"/>
                              </a:rPr>
                            </m:ctrlPr>
                          </m:sSupPr>
                          <m:e>
                            <m:acc>
                              <m:accPr>
                                <m:chr m:val="̂"/>
                                <m:ctrlPr>
                                  <a:rPr lang="en-US" altLang="zh-CN" sz="2400" i="1">
                                    <a:latin typeface="Cambria Math" panose="02040503050406030204" pitchFamily="18" charset="0"/>
                                    <a:ea typeface="+mj-ea"/>
                                  </a:rPr>
                                </m:ctrlPr>
                              </m:accPr>
                              <m:e>
                                <m:r>
                                  <m:rPr>
                                    <m:sty m:val="p"/>
                                  </m:rPr>
                                  <a:rPr lang="en-US" altLang="zh-CN" sz="2400" i="1">
                                    <a:latin typeface="Cambria Math" panose="02040503050406030204" pitchFamily="18" charset="0"/>
                                    <a:ea typeface="+mj-ea"/>
                                  </a:rPr>
                                  <m:t>y</m:t>
                                </m:r>
                              </m:e>
                            </m:acc>
                          </m:e>
                          <m:sup>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m:t>
                            </m:r>
                          </m:sup>
                        </m:sSup>
                      </m:e>
                    </m:d>
                    <m:r>
                      <a:rPr lang="en-US" altLang="zh-CN" sz="2400" b="0" i="1" smtClean="0">
                        <a:latin typeface="Cambria Math" panose="02040503050406030204" pitchFamily="18" charset="0"/>
                        <a:ea typeface="+mj-ea"/>
                      </a:rPr>
                      <m:t>  </m:t>
                    </m:r>
                    <m:r>
                      <a:rPr lang="zh-CN" altLang="en-US" sz="2400" i="1">
                        <a:latin typeface="Cambria Math" panose="02040503050406030204" pitchFamily="18" charset="0"/>
                        <a:ea typeface="+mj-ea"/>
                      </a:rPr>
                      <m:t>尽可能</m:t>
                    </m:r>
                  </m:oMath>
                </a14:m>
                <a:r>
                  <a:rPr lang="zh-CN" altLang="en-US" sz="2400" dirty="0">
                    <a:latin typeface="+mj-ea"/>
                    <a:ea typeface="+mj-ea"/>
                  </a:rPr>
                  <a:t>小</a:t>
                </a:r>
              </a:p>
            </p:txBody>
          </p:sp>
        </mc:Choice>
        <mc:Fallback xmlns="">
          <p:sp>
            <p:nvSpPr>
              <p:cNvPr id="16" name="文本框 15"/>
              <p:cNvSpPr txBox="1">
                <a:spLocks noRot="1" noChangeAspect="1" noMove="1" noResize="1" noEditPoints="1" noAdjustHandles="1" noChangeArrowheads="1" noChangeShapeType="1" noTextEdit="1"/>
              </p:cNvSpPr>
              <p:nvPr/>
            </p:nvSpPr>
            <p:spPr>
              <a:xfrm>
                <a:off x="7032269" y="3073796"/>
                <a:ext cx="4029308" cy="509178"/>
              </a:xfrm>
              <a:prstGeom prst="rect">
                <a:avLst/>
              </a:prstGeom>
              <a:blipFill rotWithShape="1">
                <a:blip r:embed="rId5"/>
                <a:stretch>
                  <a:fillRect l="-7" t="-78" r="13" b="-7797"/>
                </a:stretch>
              </a:blipFill>
            </p:spPr>
            <p:txBody>
              <a:bodyPr/>
              <a:lstStyle/>
              <a:p>
                <a:r>
                  <a:rPr lang="zh-CN" altLang="en-US">
                    <a:noFill/>
                  </a:rPr>
                  <a:t> </a:t>
                </a:r>
              </a:p>
            </p:txBody>
          </p:sp>
        </mc:Fallback>
      </mc:AlternateContent>
      <p:sp>
        <p:nvSpPr>
          <p:cNvPr id="18" name="箭头: 下 17"/>
          <p:cNvSpPr/>
          <p:nvPr/>
        </p:nvSpPr>
        <p:spPr>
          <a:xfrm>
            <a:off x="8230754" y="2260743"/>
            <a:ext cx="195309" cy="73925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latin typeface="+mj-ea"/>
              <a:ea typeface="+mj-ea"/>
            </a:endParaRPr>
          </a:p>
        </p:txBody>
      </p:sp>
      <mc:AlternateContent xmlns:mc="http://schemas.openxmlformats.org/markup-compatibility/2006" xmlns:a14="http://schemas.microsoft.com/office/drawing/2010/main">
        <mc:Choice Requires="a14">
          <p:sp>
            <p:nvSpPr>
              <p:cNvPr id="19" name="文本框 18"/>
              <p:cNvSpPr txBox="1"/>
              <p:nvPr/>
            </p:nvSpPr>
            <p:spPr>
              <a:xfrm>
                <a:off x="5336633" y="3828169"/>
                <a:ext cx="5983550" cy="1469890"/>
              </a:xfrm>
              <a:prstGeom prst="rect">
                <a:avLst/>
              </a:prstGeom>
              <a:noFill/>
            </p:spPr>
            <p:txBody>
              <a:bodyPr wrap="square" rtlCol="0">
                <a:spAutoFit/>
              </a:bodyPr>
              <a:lstStyle/>
              <a:p>
                <a:r>
                  <a:rPr lang="zh-CN" altLang="en-US" sz="2400" dirty="0">
                    <a:latin typeface="+mj-ea"/>
                    <a:ea typeface="+mj-ea"/>
                  </a:rPr>
                  <a:t>考虑所有样本：</a:t>
                </a:r>
                <a:endParaRPr lang="en-US" altLang="zh-CN" sz="2400" dirty="0">
                  <a:latin typeface="+mj-ea"/>
                  <a:ea typeface="+mj-ea"/>
                </a:endParaRPr>
              </a:p>
              <a:p>
                <a:pPr/>
                <a14:m>
                  <m:oMathPara xmlns:m="http://schemas.openxmlformats.org/officeDocument/2006/math">
                    <m:oMathParaPr>
                      <m:jc m:val="centerGroup"/>
                    </m:oMathParaPr>
                    <m:oMath xmlns:m="http://schemas.openxmlformats.org/officeDocument/2006/math">
                      <m:nary>
                        <m:naryPr>
                          <m:chr m:val="∑"/>
                          <m:ctrlPr>
                            <a:rPr lang="zh-CN" altLang="en-US" sz="240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𝑚</m:t>
                          </m:r>
                        </m:sup>
                        <m:e>
                          <m:sSup>
                            <m:sSupPr>
                              <m:ctrlPr>
                                <a:rPr lang="en-US" altLang="zh-CN" sz="2400" i="1" smtClean="0">
                                  <a:latin typeface="Cambria Math" panose="02040503050406030204" pitchFamily="18" charset="0"/>
                                  <a:ea typeface="+mj-ea"/>
                                </a:rPr>
                              </m:ctrlPr>
                            </m:sSupPr>
                            <m:e>
                              <m:r>
                                <a:rPr lang="en-US" altLang="zh-CN" sz="2400" i="1">
                                  <a:latin typeface="Cambria Math" panose="02040503050406030204" pitchFamily="18" charset="0"/>
                                  <a:ea typeface="+mj-ea"/>
                                </a:rPr>
                                <m:t>(</m:t>
                              </m:r>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𝑦</m:t>
                                  </m:r>
                                </m:e>
                                <m:sup>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m:t>
                                  </m:r>
                                </m:sup>
                              </m:sSup>
                              <m:r>
                                <a:rPr lang="en-US" altLang="zh-CN" sz="2400" i="1">
                                  <a:latin typeface="Cambria Math" panose="02040503050406030204" pitchFamily="18" charset="0"/>
                                  <a:ea typeface="+mj-ea"/>
                                </a:rPr>
                                <m:t>−</m:t>
                              </m:r>
                              <m:sSup>
                                <m:sSupPr>
                                  <m:ctrlPr>
                                    <a:rPr lang="en-US" altLang="zh-CN" sz="2400" i="1">
                                      <a:latin typeface="Cambria Math" panose="02040503050406030204" pitchFamily="18" charset="0"/>
                                      <a:ea typeface="+mj-ea"/>
                                    </a:rPr>
                                  </m:ctrlPr>
                                </m:sSupPr>
                                <m:e>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𝑦</m:t>
                                      </m:r>
                                    </m:e>
                                  </m:acc>
                                </m:e>
                                <m:sup>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m:t>
                                  </m:r>
                                </m:sup>
                              </m:sSup>
                              <m:r>
                                <a:rPr lang="en-US" altLang="zh-CN" sz="2400" i="1">
                                  <a:latin typeface="Cambria Math" panose="02040503050406030204" pitchFamily="18" charset="0"/>
                                  <a:ea typeface="+mj-ea"/>
                                </a:rPr>
                                <m:t>)</m:t>
                              </m:r>
                            </m:e>
                            <m:sup>
                              <m:r>
                                <a:rPr lang="en-US" altLang="zh-CN" sz="2400" b="0" i="1" smtClean="0">
                                  <a:latin typeface="Cambria Math" panose="02040503050406030204" pitchFamily="18" charset="0"/>
                                  <a:ea typeface="+mj-ea"/>
                                </a:rPr>
                                <m:t>2</m:t>
                              </m:r>
                            </m:sup>
                          </m:sSup>
                        </m:e>
                      </m:nary>
                    </m:oMath>
                  </m:oMathPara>
                </a14:m>
                <a:endParaRPr lang="zh-CN" altLang="en-US" dirty="0">
                  <a:latin typeface="+mj-ea"/>
                  <a:ea typeface="+mj-ea"/>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5336633" y="3828169"/>
                <a:ext cx="5983550" cy="1469890"/>
              </a:xfrm>
              <a:prstGeom prst="rect">
                <a:avLst/>
              </a:prstGeom>
              <a:blipFill>
                <a:blip r:embed="rId6"/>
                <a:stretch>
                  <a:fillRect l="-1527" t="-33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6597263" y="5684399"/>
                <a:ext cx="4029307" cy="486800"/>
              </a:xfrm>
              <a:prstGeom prst="rect">
                <a:avLst/>
              </a:prstGeom>
              <a:noFill/>
            </p:spPr>
            <p:txBody>
              <a:bodyPr wrap="square" rtlCol="0">
                <a:spAutoFit/>
              </a:bodyPr>
              <a:lstStyle/>
              <a:p>
                <a:r>
                  <a:rPr lang="zh-CN" altLang="en-US" dirty="0">
                    <a:latin typeface="+mj-ea"/>
                    <a:ea typeface="+mj-ea"/>
                  </a:rPr>
                  <a:t>使</a:t>
                </a:r>
                <a14:m>
                  <m:oMath xmlns:m="http://schemas.openxmlformats.org/officeDocument/2006/math">
                    <m:nary>
                      <m:naryPr>
                        <m:chr m:val="∑"/>
                        <m:ctrlPr>
                          <a:rPr lang="zh-CN" altLang="en-US" sz="240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𝑚</m:t>
                        </m:r>
                      </m:sup>
                      <m:e>
                        <m:sSup>
                          <m:sSupPr>
                            <m:ctrlPr>
                              <a:rPr lang="en-US" altLang="zh-CN" sz="2400" i="1" smtClean="0">
                                <a:latin typeface="Cambria Math" panose="02040503050406030204" pitchFamily="18" charset="0"/>
                                <a:ea typeface="+mj-ea"/>
                              </a:rPr>
                            </m:ctrlPr>
                          </m:sSupPr>
                          <m:e>
                            <m:r>
                              <a:rPr lang="en-US" altLang="zh-CN" sz="2400" i="1">
                                <a:latin typeface="Cambria Math" panose="02040503050406030204" pitchFamily="18" charset="0"/>
                                <a:ea typeface="+mj-ea"/>
                              </a:rPr>
                              <m:t>(</m:t>
                            </m:r>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𝑦</m:t>
                                </m:r>
                              </m:e>
                              <m:sup>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m:t>
                                </m:r>
                              </m:sup>
                            </m:sSup>
                            <m:r>
                              <a:rPr lang="en-US" altLang="zh-CN" sz="2400" i="1">
                                <a:latin typeface="Cambria Math" panose="02040503050406030204" pitchFamily="18" charset="0"/>
                                <a:ea typeface="+mj-ea"/>
                              </a:rPr>
                              <m:t>−</m:t>
                            </m:r>
                            <m:sSup>
                              <m:sSupPr>
                                <m:ctrlPr>
                                  <a:rPr lang="en-US" altLang="zh-CN" sz="2400" i="1">
                                    <a:latin typeface="Cambria Math" panose="02040503050406030204" pitchFamily="18" charset="0"/>
                                    <a:ea typeface="+mj-ea"/>
                                  </a:rPr>
                                </m:ctrlPr>
                              </m:sSupPr>
                              <m:e>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𝑦</m:t>
                                    </m:r>
                                  </m:e>
                                </m:acc>
                              </m:e>
                              <m:sup>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m:t>
                                </m:r>
                              </m:sup>
                            </m:sSup>
                            <m:r>
                              <a:rPr lang="en-US" altLang="zh-CN" sz="2400" i="1">
                                <a:latin typeface="Cambria Math" panose="02040503050406030204" pitchFamily="18" charset="0"/>
                                <a:ea typeface="+mj-ea"/>
                              </a:rPr>
                              <m:t>)</m:t>
                            </m:r>
                          </m:e>
                          <m:sup>
                            <m:r>
                              <a:rPr lang="en-US" altLang="zh-CN" sz="2400" b="0" i="1" smtClean="0">
                                <a:latin typeface="Cambria Math" panose="02040503050406030204" pitchFamily="18" charset="0"/>
                                <a:ea typeface="+mj-ea"/>
                              </a:rPr>
                              <m:t>2</m:t>
                            </m:r>
                          </m:sup>
                        </m:sSup>
                      </m:e>
                    </m:nary>
                  </m:oMath>
                </a14:m>
                <a:r>
                  <a:rPr lang="zh-CN" altLang="en-US" sz="2400" dirty="0">
                    <a:latin typeface="+mj-ea"/>
                    <a:ea typeface="+mj-ea"/>
                  </a:rPr>
                  <a:t>尽可能小</a:t>
                </a:r>
              </a:p>
            </p:txBody>
          </p:sp>
        </mc:Choice>
        <mc:Fallback xmlns="">
          <p:sp>
            <p:nvSpPr>
              <p:cNvPr id="20" name="文本框 19"/>
              <p:cNvSpPr txBox="1">
                <a:spLocks noRot="1" noChangeAspect="1" noMove="1" noResize="1" noEditPoints="1" noAdjustHandles="1" noChangeArrowheads="1" noChangeShapeType="1" noTextEdit="1"/>
              </p:cNvSpPr>
              <p:nvPr/>
            </p:nvSpPr>
            <p:spPr>
              <a:xfrm>
                <a:off x="6597263" y="5684399"/>
                <a:ext cx="4029307" cy="486800"/>
              </a:xfrm>
              <a:prstGeom prst="rect">
                <a:avLst/>
              </a:prstGeom>
              <a:blipFill rotWithShape="1">
                <a:blip r:embed="rId7"/>
                <a:stretch>
                  <a:fillRect l="-6" t="-106" r="12" b="-7119"/>
                </a:stretch>
              </a:blipFill>
            </p:spPr>
            <p:txBody>
              <a:bodyPr/>
              <a:lstStyle/>
              <a:p>
                <a:r>
                  <a:rPr lang="zh-CN" altLang="en-US">
                    <a:noFill/>
                  </a:rPr>
                  <a:t> </a:t>
                </a:r>
              </a:p>
            </p:txBody>
          </p:sp>
        </mc:Fallback>
      </mc:AlternateContent>
      <p:sp>
        <p:nvSpPr>
          <p:cNvPr id="21" name="箭头: 下 20"/>
          <p:cNvSpPr/>
          <p:nvPr/>
        </p:nvSpPr>
        <p:spPr>
          <a:xfrm>
            <a:off x="9456197" y="3519517"/>
            <a:ext cx="239697" cy="209963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latin typeface="+mj-ea"/>
              <a:ea typeface="+mj-ea"/>
            </a:endParaRPr>
          </a:p>
        </p:txBody>
      </p:sp>
      <mc:AlternateContent xmlns:mc="http://schemas.openxmlformats.org/markup-compatibility/2006" xmlns:a14="http://schemas.microsoft.com/office/drawing/2010/main">
        <mc:Choice Requires="a14">
          <p:sp>
            <p:nvSpPr>
              <p:cNvPr id="23" name="文本框 22"/>
              <p:cNvSpPr txBox="1"/>
              <p:nvPr/>
            </p:nvSpPr>
            <p:spPr>
              <a:xfrm>
                <a:off x="3571783" y="3305966"/>
                <a:ext cx="2015231" cy="400110"/>
              </a:xfrm>
              <a:prstGeom prst="rect">
                <a:avLst/>
              </a:prstGeom>
              <a:noFill/>
            </p:spPr>
            <p:txBody>
              <a:bodyPr wrap="square" rtlCol="0">
                <a:spAutoFit/>
              </a:bodyPr>
              <a:lstStyle/>
              <a:p>
                <a14:m>
                  <m:oMath xmlns:m="http://schemas.openxmlformats.org/officeDocument/2006/math">
                    <m:r>
                      <a:rPr lang="en-US" altLang="zh-CN" sz="2000" b="0" i="1" smtClean="0">
                        <a:latin typeface="Cambria Math" panose="02040503050406030204" pitchFamily="18" charset="0"/>
                        <a:ea typeface="+mj-ea"/>
                      </a:rPr>
                      <m:t>𝑦</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𝑤</m:t>
                    </m:r>
                  </m:oMath>
                </a14:m>
                <a:r>
                  <a:rPr lang="en-US" altLang="zh-CN" sz="2000" dirty="0" err="1">
                    <a:latin typeface="+mj-ea"/>
                    <a:ea typeface="+mj-ea"/>
                  </a:rPr>
                  <a:t>x+b</a:t>
                </a:r>
                <a:endParaRPr lang="zh-CN" altLang="en-US" sz="2000" dirty="0">
                  <a:latin typeface="+mj-ea"/>
                  <a:ea typeface="+mj-ea"/>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3571783" y="3305966"/>
                <a:ext cx="2015231" cy="400110"/>
              </a:xfrm>
              <a:prstGeom prst="rect">
                <a:avLst/>
              </a:prstGeom>
              <a:blipFill rotWithShape="1">
                <a:blip r:embed="rId8"/>
                <a:stretch>
                  <a:fillRect l="-27" t="-39" r="14" b="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2948867" y="3936465"/>
                <a:ext cx="2638147" cy="3929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mj-ea"/>
                            </a:rPr>
                          </m:ctrlPr>
                        </m:sSupPr>
                        <m:e>
                          <m:acc>
                            <m:accPr>
                              <m:chr m:val="̂"/>
                              <m:ctrlPr>
                                <a:rPr lang="en-US" altLang="zh-CN" i="1">
                                  <a:latin typeface="Cambria Math" panose="02040503050406030204" pitchFamily="18" charset="0"/>
                                  <a:ea typeface="+mj-ea"/>
                                </a:rPr>
                              </m:ctrlPr>
                            </m:accPr>
                            <m:e>
                              <m:r>
                                <m:rPr>
                                  <m:sty m:val="p"/>
                                </m:rPr>
                                <a:rPr lang="en-US" altLang="zh-CN" i="1">
                                  <a:latin typeface="Cambria Math" panose="02040503050406030204" pitchFamily="18" charset="0"/>
                                  <a:ea typeface="+mj-ea"/>
                                </a:rPr>
                                <m:t>y</m:t>
                              </m:r>
                            </m:e>
                          </m:acc>
                        </m:e>
                        <m:sup>
                          <m:r>
                            <a:rPr lang="en-US" altLang="zh-CN" i="1">
                              <a:latin typeface="Cambria Math" panose="02040503050406030204" pitchFamily="18" charset="0"/>
                              <a:ea typeface="+mj-ea"/>
                            </a:rPr>
                            <m:t>(</m:t>
                          </m:r>
                          <m:r>
                            <a:rPr lang="en-US" altLang="zh-CN" i="1">
                              <a:latin typeface="Cambria Math" panose="02040503050406030204" pitchFamily="18" charset="0"/>
                              <a:ea typeface="+mj-ea"/>
                            </a:rPr>
                            <m:t>𝑖</m:t>
                          </m:r>
                          <m:r>
                            <a:rPr lang="en-US" altLang="zh-CN" i="1">
                              <a:latin typeface="Cambria Math" panose="02040503050406030204" pitchFamily="18" charset="0"/>
                              <a:ea typeface="+mj-ea"/>
                            </a:rPr>
                            <m:t>)</m:t>
                          </m:r>
                        </m:sup>
                      </m:sSup>
                      <m:r>
                        <a:rPr lang="en-US" altLang="zh-CN" b="0" i="1" smtClean="0">
                          <a:latin typeface="Cambria Math" panose="02040503050406030204" pitchFamily="18" charset="0"/>
                          <a:ea typeface="+mj-ea"/>
                        </a:rPr>
                        <m:t>=</m:t>
                      </m:r>
                      <m:sSup>
                        <m:sSupPr>
                          <m:ctrlPr>
                            <a:rPr lang="en-US" altLang="zh-CN" i="1" smtClean="0">
                              <a:latin typeface="Cambria Math" panose="02040503050406030204" pitchFamily="18" charset="0"/>
                              <a:ea typeface="+mj-ea"/>
                            </a:rPr>
                          </m:ctrlPr>
                        </m:sSupPr>
                        <m:e>
                          <m:r>
                            <a:rPr lang="en-US" altLang="zh-CN" b="0" i="1" smtClean="0">
                              <a:latin typeface="Cambria Math" panose="02040503050406030204" pitchFamily="18" charset="0"/>
                              <a:ea typeface="+mj-ea"/>
                            </a:rPr>
                            <m:t>𝑤𝑥</m:t>
                          </m:r>
                        </m:e>
                        <m:sup>
                          <m:r>
                            <a:rPr lang="en-US" altLang="zh-CN" b="0" i="1" smtClean="0">
                              <a:latin typeface="Cambria Math" panose="02040503050406030204" pitchFamily="18" charset="0"/>
                              <a:ea typeface="+mj-ea"/>
                            </a:rPr>
                            <m:t>(</m:t>
                          </m:r>
                          <m:r>
                            <a:rPr lang="en-US" altLang="zh-CN" b="0" i="1" smtClean="0">
                              <a:latin typeface="Cambria Math" panose="02040503050406030204" pitchFamily="18" charset="0"/>
                              <a:ea typeface="+mj-ea"/>
                            </a:rPr>
                            <m:t>𝑖</m:t>
                          </m:r>
                          <m:r>
                            <a:rPr lang="en-US" altLang="zh-CN" b="0" i="1" smtClean="0">
                              <a:latin typeface="Cambria Math" panose="02040503050406030204" pitchFamily="18" charset="0"/>
                              <a:ea typeface="+mj-ea"/>
                            </a:rPr>
                            <m:t>)</m:t>
                          </m:r>
                        </m:sup>
                      </m:sSup>
                      <m:r>
                        <m:rPr>
                          <m:nor/>
                        </m:rPr>
                        <a:rPr lang="en-US" altLang="zh-CN" dirty="0">
                          <a:latin typeface="+mj-ea"/>
                          <a:ea typeface="+mj-ea"/>
                        </a:rPr>
                        <m:t>+</m:t>
                      </m:r>
                      <m:r>
                        <a:rPr lang="en-US" altLang="zh-CN" b="0" i="1" smtClean="0">
                          <a:latin typeface="Cambria Math" panose="02040503050406030204" pitchFamily="18" charset="0"/>
                          <a:ea typeface="+mj-ea"/>
                        </a:rPr>
                        <m:t>𝑏</m:t>
                      </m:r>
                    </m:oMath>
                  </m:oMathPara>
                </a14:m>
                <a:endParaRPr lang="zh-CN" altLang="en-US" dirty="0">
                  <a:latin typeface="+mj-ea"/>
                  <a:ea typeface="+mj-ea"/>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2948867" y="3936465"/>
                <a:ext cx="2638147" cy="392993"/>
              </a:xfrm>
              <a:prstGeom prst="rect">
                <a:avLst/>
              </a:prstGeom>
              <a:blipFill rotWithShape="1">
                <a:blip r:embed="rId9"/>
                <a:stretch>
                  <a:fillRect l="-21" t="-25" r="11" b="-6941"/>
                </a:stretch>
              </a:blipFill>
            </p:spPr>
            <p:txBody>
              <a:bodyPr/>
              <a:lstStyle/>
              <a:p>
                <a:r>
                  <a:rPr lang="zh-CN" altLang="en-US">
                    <a:noFill/>
                  </a:rPr>
                  <a:t> </a:t>
                </a:r>
              </a:p>
            </p:txBody>
          </p:sp>
        </mc:Fallback>
      </mc:AlternateContent>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94931" y="2289254"/>
            <a:ext cx="4509856" cy="1091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26255" y="1550069"/>
            <a:ext cx="5983550" cy="461665"/>
          </a:xfrm>
          <a:prstGeom prst="rect">
            <a:avLst/>
          </a:prstGeom>
          <a:noFill/>
        </p:spPr>
        <p:txBody>
          <a:bodyPr wrap="square" rtlCol="0">
            <a:spAutoFit/>
          </a:bodyPr>
          <a:lstStyle/>
          <a:p>
            <a:r>
              <a:rPr lang="zh-CN" altLang="en-US" sz="2400" dirty="0">
                <a:latin typeface="+mj-ea"/>
                <a:ea typeface="+mj-ea"/>
              </a:rPr>
              <a:t>继续转化：</a:t>
            </a:r>
            <a:endParaRPr lang="en-US" altLang="zh-CN" sz="2400" dirty="0">
              <a:latin typeface="+mj-ea"/>
              <a:ea typeface="+mj-ea"/>
            </a:endParaRPr>
          </a:p>
        </p:txBody>
      </p:sp>
      <mc:AlternateContent xmlns:mc="http://schemas.openxmlformats.org/markup-compatibility/2006" xmlns:a14="http://schemas.microsoft.com/office/drawing/2010/main">
        <mc:Choice Requires="a14">
          <p:sp>
            <p:nvSpPr>
              <p:cNvPr id="6" name="文本框 5"/>
              <p:cNvSpPr txBox="1"/>
              <p:nvPr/>
            </p:nvSpPr>
            <p:spPr>
              <a:xfrm>
                <a:off x="-297401" y="2342111"/>
                <a:ext cx="609452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𝑤𝑥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m:rPr>
                                  <m:nor/>
                                </m:rPr>
                                <a:rPr lang="en-US" altLang="zh-CN" b="0" i="0" smtClean="0">
                                  <a:latin typeface="Cambria Math" panose="02040503050406030204" pitchFamily="18" charset="0"/>
                                </a:rPr>
                                <m:t>−</m:t>
                              </m:r>
                              <m:r>
                                <a:rPr lang="en-US" altLang="zh-CN" i="1">
                                  <a:latin typeface="Cambria Math" panose="02040503050406030204" pitchFamily="18" charset="0"/>
                                </a:rPr>
                                <m:t>𝑏</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e>
                      </m:nary>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297401" y="2342111"/>
                <a:ext cx="6094520" cy="848566"/>
              </a:xfrm>
              <a:prstGeom prst="rect">
                <a:avLst/>
              </a:prstGeom>
              <a:blipFill rotWithShape="1">
                <a:blip r:embed="rId2"/>
                <a:stretch>
                  <a:fillRect l="4" t="-27" r="3" b="51"/>
                </a:stretch>
              </a:blipFill>
            </p:spPr>
            <p:txBody>
              <a:bodyPr/>
              <a:lstStyle/>
              <a:p>
                <a:r>
                  <a:rPr lang="zh-CN" altLang="en-US">
                    <a:noFill/>
                  </a:rPr>
                  <a:t> </a:t>
                </a:r>
              </a:p>
            </p:txBody>
          </p:sp>
        </mc:Fallback>
      </mc:AlternateContent>
      <p:sp>
        <p:nvSpPr>
          <p:cNvPr id="8" name="文本框 7"/>
          <p:cNvSpPr txBox="1"/>
          <p:nvPr/>
        </p:nvSpPr>
        <p:spPr>
          <a:xfrm>
            <a:off x="6340877" y="2627582"/>
            <a:ext cx="2636668" cy="461665"/>
          </a:xfrm>
          <a:prstGeom prst="rect">
            <a:avLst/>
          </a:prstGeom>
          <a:noFill/>
        </p:spPr>
        <p:txBody>
          <a:bodyPr wrap="square" rtlCol="0">
            <a:spAutoFit/>
          </a:bodyPr>
          <a:lstStyle/>
          <a:p>
            <a:r>
              <a:rPr lang="zh-CN" altLang="en-US" sz="2400" b="1" dirty="0">
                <a:solidFill>
                  <a:srgbClr val="FF0000"/>
                </a:solidFill>
                <a:latin typeface="+mj-ea"/>
                <a:ea typeface="+mj-ea"/>
              </a:rPr>
              <a:t>尽可能小</a:t>
            </a:r>
          </a:p>
        </p:txBody>
      </p:sp>
      <p:sp>
        <p:nvSpPr>
          <p:cNvPr id="9" name="箭头: 下 8"/>
          <p:cNvSpPr/>
          <p:nvPr/>
        </p:nvSpPr>
        <p:spPr>
          <a:xfrm rot="16200000">
            <a:off x="5564079" y="2493494"/>
            <a:ext cx="186431" cy="7298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简单的线性回归</a:t>
            </a:r>
          </a:p>
        </p:txBody>
      </p:sp>
      <p:grpSp>
        <p:nvGrpSpPr>
          <p:cNvPr id="14" name="组合 13"/>
          <p:cNvGrpSpPr/>
          <p:nvPr/>
        </p:nvGrpSpPr>
        <p:grpSpPr>
          <a:xfrm>
            <a:off x="1165195" y="5513031"/>
            <a:ext cx="7679184" cy="461665"/>
            <a:chOff x="2452456" y="5362111"/>
            <a:chExt cx="7679184" cy="461665"/>
          </a:xfrm>
        </p:grpSpPr>
        <mc:AlternateContent xmlns:mc="http://schemas.openxmlformats.org/markup-compatibility/2006" xmlns:a14="http://schemas.microsoft.com/office/drawing/2010/main">
          <mc:Choice Requires="a14">
            <p:sp>
              <p:nvSpPr>
                <p:cNvPr id="10" name="文本框 9"/>
                <p:cNvSpPr txBox="1"/>
                <p:nvPr/>
              </p:nvSpPr>
              <p:spPr>
                <a:xfrm>
                  <a:off x="2452456" y="5362111"/>
                  <a:ext cx="7679184" cy="461665"/>
                </a:xfrm>
                <a:prstGeom prst="rect">
                  <a:avLst/>
                </a:prstGeom>
                <a:noFill/>
              </p:spPr>
              <p:txBody>
                <a:bodyPr wrap="square" rtlCol="0">
                  <a:spAutoFit/>
                </a:bodyPr>
                <a:lstStyle/>
                <a:p>
                  <a:r>
                    <a:rPr lang="zh-CN" altLang="en-US" sz="2400" b="1" dirty="0">
                      <a:solidFill>
                        <a:srgbClr val="FF0000"/>
                      </a:solidFill>
                      <a:latin typeface="+mj-ea"/>
                      <a:ea typeface="+mj-ea"/>
                    </a:rPr>
                    <a:t>目标：找到</a:t>
                  </a:r>
                  <a14:m>
                    <m:oMath xmlns:m="http://schemas.openxmlformats.org/officeDocument/2006/math">
                      <m:r>
                        <a:rPr lang="en-US" altLang="zh-CN" sz="2400" b="1" i="0" smtClean="0">
                          <a:solidFill>
                            <a:srgbClr val="FF0000"/>
                          </a:solidFill>
                          <a:latin typeface="Cambria Math" panose="02040503050406030204" pitchFamily="18" charset="0"/>
                          <a:ea typeface="+mj-ea"/>
                        </a:rPr>
                        <m:t>𝐰</m:t>
                      </m:r>
                      <m:r>
                        <a:rPr lang="zh-CN" altLang="en-US" sz="2400" b="1" i="1">
                          <a:solidFill>
                            <a:srgbClr val="FF0000"/>
                          </a:solidFill>
                          <a:latin typeface="Cambria Math" panose="02040503050406030204" pitchFamily="18" charset="0"/>
                          <a:ea typeface="+mj-ea"/>
                        </a:rPr>
                        <m:t>、</m:t>
                      </m:r>
                      <m:r>
                        <a:rPr lang="en-US" altLang="zh-CN" sz="2400" b="1" i="0" smtClean="0">
                          <a:solidFill>
                            <a:srgbClr val="FF0000"/>
                          </a:solidFill>
                          <a:latin typeface="Cambria Math" panose="02040503050406030204" pitchFamily="18" charset="0"/>
                          <a:ea typeface="+mj-ea"/>
                        </a:rPr>
                        <m:t>𝐛</m:t>
                      </m:r>
                      <m:r>
                        <a:rPr lang="zh-CN" altLang="en-US" sz="2400" b="1" i="1">
                          <a:solidFill>
                            <a:srgbClr val="FF0000"/>
                          </a:solidFill>
                          <a:latin typeface="Cambria Math" panose="02040503050406030204" pitchFamily="18" charset="0"/>
                          <a:ea typeface="+mj-ea"/>
                        </a:rPr>
                        <m:t>使</m:t>
                      </m:r>
                    </m:oMath>
                  </a14:m>
                  <a:r>
                    <a:rPr lang="zh-CN" altLang="en-US" sz="2400" b="1" dirty="0">
                      <a:solidFill>
                        <a:srgbClr val="FF0000"/>
                      </a:solidFill>
                      <a:latin typeface="+mj-ea"/>
                      <a:ea typeface="+mj-ea"/>
                    </a:rPr>
                    <a:t>           最小</a:t>
                  </a:r>
                </a:p>
              </p:txBody>
            </p:sp>
          </mc:Choice>
          <mc:Fallback xmlns="">
            <p:sp>
              <p:nvSpPr>
                <p:cNvPr id="10" name="文本框 9"/>
                <p:cNvSpPr txBox="1">
                  <a:spLocks noRot="1" noChangeAspect="1" noMove="1" noResize="1" noEditPoints="1" noAdjustHandles="1" noChangeArrowheads="1" noChangeShapeType="1" noTextEdit="1"/>
                </p:cNvSpPr>
                <p:nvPr/>
              </p:nvSpPr>
              <p:spPr>
                <a:xfrm>
                  <a:off x="2452456" y="5362111"/>
                  <a:ext cx="7679184" cy="461665"/>
                </a:xfrm>
                <a:prstGeom prst="rect">
                  <a:avLst/>
                </a:prstGeom>
                <a:blipFill>
                  <a:blip r:embed="rId3"/>
                  <a:stretch>
                    <a:fillRect l="-1190"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4916009" y="5408277"/>
                  <a:ext cx="137603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𝑱</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𝒘</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𝒃</m:t>
                        </m:r>
                        <m:r>
                          <a:rPr lang="en-US" altLang="zh-CN" b="1" i="1" smtClean="0">
                            <a:solidFill>
                              <a:srgbClr val="FF0000"/>
                            </a:solidFill>
                            <a:latin typeface="Cambria Math" panose="02040503050406030204" pitchFamily="18" charset="0"/>
                          </a:rPr>
                          <m:t>)</m:t>
                        </m:r>
                      </m:oMath>
                    </m:oMathPara>
                  </a14:m>
                  <a:endParaRPr lang="zh-CN" altLang="en-US" b="1" dirty="0">
                    <a:solidFill>
                      <a:srgbClr val="FF0000"/>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4916009" y="5408277"/>
                  <a:ext cx="1376039" cy="369332"/>
                </a:xfrm>
                <a:prstGeom prst="rect">
                  <a:avLst/>
                </a:prstGeom>
                <a:blipFill rotWithShape="1">
                  <a:blip r:embed="rId4"/>
                </a:blipFill>
              </p:spPr>
              <p:txBody>
                <a:bodyPr/>
                <a:lstStyle/>
                <a:p>
                  <a:r>
                    <a:rPr lang="zh-CN" altLang="en-US">
                      <a:noFill/>
                    </a:rPr>
                    <a:t> </a:t>
                  </a:r>
                </a:p>
              </p:txBody>
            </p:sp>
          </mc:Fallback>
        </mc:AlternateContent>
      </p:grpSp>
      <p:sp>
        <p:nvSpPr>
          <p:cNvPr id="15" name="文本框 14"/>
          <p:cNvSpPr txBox="1"/>
          <p:nvPr/>
        </p:nvSpPr>
        <p:spPr>
          <a:xfrm>
            <a:off x="5637320" y="2974019"/>
            <a:ext cx="65" cy="276999"/>
          </a:xfrm>
          <a:prstGeom prst="rect">
            <a:avLst/>
          </a:prstGeom>
          <a:noFill/>
        </p:spPr>
        <p:txBody>
          <a:bodyPr wrap="none" lIns="0" tIns="0" rIns="0" bIns="0" rtlCol="0">
            <a:spAutoFit/>
          </a:bodyPr>
          <a:lstStyle/>
          <a:p>
            <a:endParaRPr lang="zh-CN" altLang="en-US" dirty="0"/>
          </a:p>
        </p:txBody>
      </p:sp>
      <mc:AlternateContent xmlns:mc="http://schemas.openxmlformats.org/markup-compatibility/2006" xmlns:a14="http://schemas.microsoft.com/office/drawing/2010/main">
        <mc:Choice Requires="a14">
          <p:sp>
            <p:nvSpPr>
              <p:cNvPr id="16" name="文本框 15"/>
              <p:cNvSpPr txBox="1"/>
              <p:nvPr/>
            </p:nvSpPr>
            <p:spPr>
              <a:xfrm>
                <a:off x="6303146" y="4948438"/>
                <a:ext cx="3195961" cy="7957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rPr>
                          </m:ctrlPr>
                        </m:fPr>
                        <m:num>
                          <m:r>
                            <a:rPr lang="zh-CN" altLang="en-US" sz="2400" i="1" smtClean="0">
                              <a:latin typeface="Cambria Math" panose="02040503050406030204" pitchFamily="18" charset="0"/>
                            </a:rPr>
                            <m:t>𝜕</m:t>
                          </m:r>
                          <m:r>
                            <a:rPr lang="en-US" altLang="zh-CN" sz="2400" i="1">
                              <a:latin typeface="Cambria Math" panose="02040503050406030204" pitchFamily="18" charset="0"/>
                            </a:rPr>
                            <m:t>𝐽</m:t>
                          </m:r>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r>
                            <a:rPr lang="en-US" altLang="zh-CN" sz="2400" i="1">
                              <a:latin typeface="Cambria Math" panose="02040503050406030204" pitchFamily="18" charset="0"/>
                            </a:rPr>
                            <m:t>)</m:t>
                          </m:r>
                        </m:num>
                        <m:den>
                          <m:r>
                            <a:rPr lang="zh-CN" altLang="en-US" sz="2400" i="1" smtClean="0">
                              <a:latin typeface="Cambria Math" panose="02040503050406030204" pitchFamily="18" charset="0"/>
                            </a:rPr>
                            <m:t>𝜕</m:t>
                          </m:r>
                          <m:r>
                            <a:rPr lang="en-US" altLang="zh-CN" sz="2400" b="0" i="1" smtClean="0">
                              <a:latin typeface="Cambria Math" panose="02040503050406030204" pitchFamily="18" charset="0"/>
                            </a:rPr>
                            <m:t>𝑤</m:t>
                          </m:r>
                        </m:den>
                      </m:f>
                      <m:r>
                        <a:rPr lang="en-US" altLang="zh-CN" sz="2400" b="0" i="1" smtClean="0">
                          <a:latin typeface="Cambria Math" panose="02040503050406030204" pitchFamily="18" charset="0"/>
                        </a:rPr>
                        <m:t>=0</m:t>
                      </m:r>
                    </m:oMath>
                  </m:oMathPara>
                </a14:m>
                <a:endParaRPr lang="zh-CN" altLang="en-US" sz="24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6303146" y="4948438"/>
                <a:ext cx="3195961" cy="795795"/>
              </a:xfrm>
              <a:prstGeom prst="rect">
                <a:avLst/>
              </a:prstGeom>
              <a:blipFill rotWithShape="1">
                <a:blip r:embed="rId5"/>
                <a:stretch>
                  <a:fillRect l="-4" t="-65" r="4" b="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6303146" y="5763429"/>
                <a:ext cx="3195961" cy="7957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rPr>
                          </m:ctrlPr>
                        </m:fPr>
                        <m:num>
                          <m:r>
                            <a:rPr lang="zh-CN" altLang="en-US" sz="2400" i="1" smtClean="0">
                              <a:latin typeface="Cambria Math" panose="02040503050406030204" pitchFamily="18" charset="0"/>
                            </a:rPr>
                            <m:t>𝜕</m:t>
                          </m:r>
                          <m:r>
                            <a:rPr lang="en-US" altLang="zh-CN" sz="2400" i="1">
                              <a:latin typeface="Cambria Math" panose="02040503050406030204" pitchFamily="18" charset="0"/>
                            </a:rPr>
                            <m:t>𝐽</m:t>
                          </m:r>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r>
                            <a:rPr lang="en-US" altLang="zh-CN" sz="2400" i="1">
                              <a:latin typeface="Cambria Math" panose="02040503050406030204" pitchFamily="18" charset="0"/>
                            </a:rPr>
                            <m:t>)</m:t>
                          </m:r>
                        </m:num>
                        <m:den>
                          <m:r>
                            <a:rPr lang="zh-CN" altLang="en-US" sz="2400" i="1" smtClean="0">
                              <a:latin typeface="Cambria Math" panose="02040503050406030204" pitchFamily="18" charset="0"/>
                            </a:rPr>
                            <m:t>𝜕</m:t>
                          </m:r>
                          <m:r>
                            <a:rPr lang="en-US" altLang="zh-CN" sz="2400" b="0" i="1" smtClean="0">
                              <a:latin typeface="Cambria Math" panose="02040503050406030204" pitchFamily="18" charset="0"/>
                            </a:rPr>
                            <m:t>𝑏</m:t>
                          </m:r>
                        </m:den>
                      </m:f>
                      <m:r>
                        <a:rPr lang="en-US" altLang="zh-CN" sz="2400" b="0" i="1" smtClean="0">
                          <a:latin typeface="Cambria Math" panose="02040503050406030204" pitchFamily="18" charset="0"/>
                        </a:rPr>
                        <m:t>=0</m:t>
                      </m:r>
                    </m:oMath>
                  </m:oMathPara>
                </a14:m>
                <a:endParaRPr lang="zh-CN" altLang="en-US" sz="2400" dirty="0"/>
              </a:p>
            </p:txBody>
          </p:sp>
        </mc:Choice>
        <mc:Fallback xmlns="">
          <p:sp>
            <p:nvSpPr>
              <p:cNvPr id="17" name="文本框 16"/>
              <p:cNvSpPr txBox="1">
                <a:spLocks noRot="1" noChangeAspect="1" noMove="1" noResize="1" noEditPoints="1" noAdjustHandles="1" noChangeArrowheads="1" noChangeShapeType="1" noTextEdit="1"/>
              </p:cNvSpPr>
              <p:nvPr/>
            </p:nvSpPr>
            <p:spPr>
              <a:xfrm>
                <a:off x="6303146" y="5763429"/>
                <a:ext cx="3195961" cy="795795"/>
              </a:xfrm>
              <a:prstGeom prst="rect">
                <a:avLst/>
              </a:prstGeom>
              <a:blipFill rotWithShape="1">
                <a:blip r:embed="rId6"/>
                <a:stretch>
                  <a:fillRect l="-4" t="-21" r="4" b="39"/>
                </a:stretch>
              </a:blipFill>
            </p:spPr>
            <p:txBody>
              <a:bodyPr/>
              <a:lstStyle/>
              <a:p>
                <a:r>
                  <a:rPr lang="zh-CN" altLang="en-US">
                    <a:noFill/>
                  </a:rPr>
                  <a:t> </a:t>
                </a:r>
              </a:p>
            </p:txBody>
          </p:sp>
        </mc:Fallback>
      </mc:AlternateContent>
      <p:sp>
        <p:nvSpPr>
          <p:cNvPr id="18" name="箭头: 右 17"/>
          <p:cNvSpPr/>
          <p:nvPr/>
        </p:nvSpPr>
        <p:spPr>
          <a:xfrm>
            <a:off x="5566300" y="5651530"/>
            <a:ext cx="1165194"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左大括号 18"/>
          <p:cNvSpPr/>
          <p:nvPr/>
        </p:nvSpPr>
        <p:spPr>
          <a:xfrm>
            <a:off x="6960093" y="4948438"/>
            <a:ext cx="133165" cy="144978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p>
        </p:txBody>
      </p:sp>
      <p:sp>
        <p:nvSpPr>
          <p:cNvPr id="21" name="文本框 20"/>
          <p:cNvSpPr txBox="1"/>
          <p:nvPr/>
        </p:nvSpPr>
        <p:spPr>
          <a:xfrm>
            <a:off x="1165195" y="3958216"/>
            <a:ext cx="6241002" cy="461665"/>
          </a:xfrm>
          <a:prstGeom prst="rect">
            <a:avLst/>
          </a:prstGeom>
          <a:noFill/>
        </p:spPr>
        <p:txBody>
          <a:bodyPr wrap="square">
            <a:spAutoFit/>
          </a:bodyPr>
          <a:lstStyle/>
          <a:p>
            <a:r>
              <a:rPr lang="zh-CN" altLang="en-US" sz="2400" dirty="0">
                <a:latin typeface="+mj-ea"/>
                <a:ea typeface="+mj-ea"/>
              </a:rPr>
              <a:t>典型的</a:t>
            </a:r>
            <a:r>
              <a:rPr lang="zh-CN" altLang="en-US" sz="2400" b="1" dirty="0">
                <a:solidFill>
                  <a:srgbClr val="FF0000"/>
                </a:solidFill>
                <a:latin typeface="+mj-ea"/>
                <a:ea typeface="+mj-ea"/>
              </a:rPr>
              <a:t>最小二乘法问题</a:t>
            </a:r>
            <a:r>
              <a:rPr lang="zh-CN" altLang="en-US" sz="2400" dirty="0">
                <a:latin typeface="+mj-ea"/>
                <a:ea typeface="+mj-ea"/>
              </a:rPr>
              <a:t>：最小化误差的平方</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简单的线性回归</a:t>
            </a:r>
          </a:p>
        </p:txBody>
      </p:sp>
      <p:sp>
        <p:nvSpPr>
          <p:cNvPr id="15" name="文本框 14"/>
          <p:cNvSpPr txBox="1"/>
          <p:nvPr/>
        </p:nvSpPr>
        <p:spPr>
          <a:xfrm>
            <a:off x="5474563" y="2583402"/>
            <a:ext cx="65" cy="307777"/>
          </a:xfrm>
          <a:prstGeom prst="rect">
            <a:avLst/>
          </a:prstGeom>
          <a:noFill/>
        </p:spPr>
        <p:txBody>
          <a:bodyPr wrap="none" lIns="0" tIns="0" rIns="0" bIns="0" rtlCol="0">
            <a:spAutoFit/>
          </a:bodyPr>
          <a:lstStyle/>
          <a:p>
            <a:endParaRPr lang="zh-CN" altLang="en-US" sz="2000" dirty="0"/>
          </a:p>
        </p:txBody>
      </p:sp>
      <mc:AlternateContent xmlns:mc="http://schemas.openxmlformats.org/markup-compatibility/2006" xmlns:a14="http://schemas.microsoft.com/office/drawing/2010/main">
        <mc:Choice Requires="a14">
          <p:sp>
            <p:nvSpPr>
              <p:cNvPr id="16" name="文本框 15"/>
              <p:cNvSpPr txBox="1"/>
              <p:nvPr/>
            </p:nvSpPr>
            <p:spPr>
              <a:xfrm>
                <a:off x="4998129" y="1522182"/>
                <a:ext cx="3195961" cy="6785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solidFill>
                                <a:srgbClr val="00B050"/>
                              </a:solidFill>
                              <a:latin typeface="Cambria Math" panose="02040503050406030204" pitchFamily="18" charset="0"/>
                            </a:rPr>
                          </m:ctrlPr>
                        </m:fPr>
                        <m:num>
                          <m:r>
                            <a:rPr lang="zh-CN" altLang="en-US" sz="2000" i="1" smtClean="0">
                              <a:solidFill>
                                <a:srgbClr val="00B050"/>
                              </a:solidFill>
                              <a:latin typeface="Cambria Math" panose="02040503050406030204" pitchFamily="18" charset="0"/>
                            </a:rPr>
                            <m:t>𝜕</m:t>
                          </m:r>
                          <m:r>
                            <a:rPr lang="en-US" altLang="zh-CN" sz="2000" i="1">
                              <a:solidFill>
                                <a:srgbClr val="00B050"/>
                              </a:solidFill>
                              <a:latin typeface="Cambria Math" panose="02040503050406030204" pitchFamily="18" charset="0"/>
                            </a:rPr>
                            <m:t>𝐽</m:t>
                          </m:r>
                          <m:r>
                            <a:rPr lang="en-US" altLang="zh-CN" sz="2000" i="1">
                              <a:solidFill>
                                <a:srgbClr val="00B050"/>
                              </a:solidFill>
                              <a:latin typeface="Cambria Math" panose="02040503050406030204" pitchFamily="18" charset="0"/>
                            </a:rPr>
                            <m:t>(</m:t>
                          </m:r>
                          <m:r>
                            <a:rPr lang="en-US" altLang="zh-CN" sz="2000" i="1">
                              <a:solidFill>
                                <a:srgbClr val="00B050"/>
                              </a:solidFill>
                              <a:latin typeface="Cambria Math" panose="02040503050406030204" pitchFamily="18" charset="0"/>
                            </a:rPr>
                            <m:t>𝑤</m:t>
                          </m:r>
                          <m:r>
                            <a:rPr lang="en-US" altLang="zh-CN" sz="2000" i="1">
                              <a:solidFill>
                                <a:srgbClr val="00B050"/>
                              </a:solidFill>
                              <a:latin typeface="Cambria Math" panose="02040503050406030204" pitchFamily="18" charset="0"/>
                            </a:rPr>
                            <m:t>,</m:t>
                          </m:r>
                          <m:r>
                            <a:rPr lang="en-US" altLang="zh-CN" sz="2000" i="1">
                              <a:solidFill>
                                <a:srgbClr val="00B050"/>
                              </a:solidFill>
                              <a:latin typeface="Cambria Math" panose="02040503050406030204" pitchFamily="18" charset="0"/>
                            </a:rPr>
                            <m:t>𝑏</m:t>
                          </m:r>
                          <m:r>
                            <a:rPr lang="en-US" altLang="zh-CN" sz="2000" i="1">
                              <a:solidFill>
                                <a:srgbClr val="00B050"/>
                              </a:solidFill>
                              <a:latin typeface="Cambria Math" panose="02040503050406030204" pitchFamily="18" charset="0"/>
                            </a:rPr>
                            <m:t>)</m:t>
                          </m:r>
                        </m:num>
                        <m:den>
                          <m:r>
                            <a:rPr lang="zh-CN" altLang="en-US" sz="2000" i="1" smtClean="0">
                              <a:solidFill>
                                <a:srgbClr val="00B050"/>
                              </a:solidFill>
                              <a:latin typeface="Cambria Math" panose="02040503050406030204" pitchFamily="18" charset="0"/>
                            </a:rPr>
                            <m:t>𝜕</m:t>
                          </m:r>
                          <m:r>
                            <m:rPr>
                              <m:sty m:val="p"/>
                            </m:rPr>
                            <a:rPr lang="en-US" altLang="zh-CN" sz="2000" i="1">
                              <a:solidFill>
                                <a:srgbClr val="00B050"/>
                              </a:solidFill>
                              <a:latin typeface="Cambria Math" panose="02040503050406030204" pitchFamily="18" charset="0"/>
                            </a:rPr>
                            <m:t>b</m:t>
                          </m:r>
                        </m:den>
                      </m:f>
                      <m:r>
                        <a:rPr lang="en-US" altLang="zh-CN" sz="2000" b="0" i="1" smtClean="0">
                          <a:solidFill>
                            <a:srgbClr val="00B050"/>
                          </a:solidFill>
                          <a:latin typeface="Cambria Math" panose="02040503050406030204" pitchFamily="18" charset="0"/>
                        </a:rPr>
                        <m:t>=0</m:t>
                      </m:r>
                    </m:oMath>
                  </m:oMathPara>
                </a14:m>
                <a:endParaRPr lang="zh-CN" altLang="en-US" sz="2000" dirty="0">
                  <a:solidFill>
                    <a:srgbClr val="00B050"/>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4998129" y="1522182"/>
                <a:ext cx="3195961" cy="678519"/>
              </a:xfrm>
              <a:prstGeom prst="rect">
                <a:avLst/>
              </a:prstGeom>
              <a:blipFill rotWithShape="1">
                <a:blip r:embed="rId2"/>
                <a:stretch>
                  <a:fillRect l="-1" t="-13" r="2" b="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641189" y="1363501"/>
                <a:ext cx="6094520" cy="9326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00B050"/>
                          </a:solidFill>
                          <a:latin typeface="Cambria Math" panose="02040503050406030204" pitchFamily="18" charset="0"/>
                        </a:rPr>
                        <m:t>𝐽</m:t>
                      </m:r>
                      <m:r>
                        <a:rPr lang="en-US" altLang="zh-CN" sz="2000" b="0" i="1" smtClean="0">
                          <a:solidFill>
                            <a:srgbClr val="00B050"/>
                          </a:solidFill>
                          <a:latin typeface="Cambria Math" panose="02040503050406030204" pitchFamily="18" charset="0"/>
                        </a:rPr>
                        <m:t>(</m:t>
                      </m:r>
                      <m:r>
                        <a:rPr lang="en-US" altLang="zh-CN" sz="2000" b="0" i="1" smtClean="0">
                          <a:solidFill>
                            <a:srgbClr val="00B050"/>
                          </a:solidFill>
                          <a:latin typeface="Cambria Math" panose="02040503050406030204" pitchFamily="18" charset="0"/>
                        </a:rPr>
                        <m:t>𝑤</m:t>
                      </m:r>
                      <m:r>
                        <a:rPr lang="en-US" altLang="zh-CN" sz="2000" b="0" i="1" smtClean="0">
                          <a:solidFill>
                            <a:srgbClr val="00B050"/>
                          </a:solidFill>
                          <a:latin typeface="Cambria Math" panose="02040503050406030204" pitchFamily="18" charset="0"/>
                        </a:rPr>
                        <m:t>,</m:t>
                      </m:r>
                      <m:r>
                        <a:rPr lang="en-US" altLang="zh-CN" sz="2000" b="0" i="1" smtClean="0">
                          <a:solidFill>
                            <a:srgbClr val="00B050"/>
                          </a:solidFill>
                          <a:latin typeface="Cambria Math" panose="02040503050406030204" pitchFamily="18" charset="0"/>
                        </a:rPr>
                        <m:t>𝑏</m:t>
                      </m:r>
                      <m:r>
                        <a:rPr lang="en-US" altLang="zh-CN" sz="2000" b="0" i="1" smtClean="0">
                          <a:solidFill>
                            <a:srgbClr val="00B050"/>
                          </a:solidFill>
                          <a:latin typeface="Cambria Math" panose="02040503050406030204" pitchFamily="18" charset="0"/>
                        </a:rPr>
                        <m:t>)=</m:t>
                      </m:r>
                      <m:nary>
                        <m:naryPr>
                          <m:chr m:val="∑"/>
                          <m:ctrlPr>
                            <a:rPr lang="zh-CN" altLang="en-US" sz="2000" i="1" smtClean="0">
                              <a:solidFill>
                                <a:srgbClr val="00B050"/>
                              </a:solidFill>
                              <a:latin typeface="Cambria Math" panose="02040503050406030204" pitchFamily="18" charset="0"/>
                            </a:rPr>
                          </m:ctrlPr>
                        </m:naryPr>
                        <m:sub>
                          <m:r>
                            <m:rPr>
                              <m:brk m:alnAt="23"/>
                            </m:rPr>
                            <a:rPr lang="en-US" altLang="zh-CN" sz="2000" b="0" i="1" smtClean="0">
                              <a:solidFill>
                                <a:srgbClr val="00B050"/>
                              </a:solidFill>
                              <a:latin typeface="Cambria Math" panose="02040503050406030204" pitchFamily="18" charset="0"/>
                            </a:rPr>
                            <m:t>𝑖</m:t>
                          </m:r>
                          <m:r>
                            <a:rPr lang="en-US" altLang="zh-CN" sz="2000" b="0" i="1" smtClean="0">
                              <a:solidFill>
                                <a:srgbClr val="00B050"/>
                              </a:solidFill>
                              <a:latin typeface="Cambria Math" panose="02040503050406030204" pitchFamily="18" charset="0"/>
                            </a:rPr>
                            <m:t>=1</m:t>
                          </m:r>
                        </m:sub>
                        <m:sup>
                          <m:r>
                            <a:rPr lang="en-US" altLang="zh-CN" sz="2000" b="0" i="1" smtClean="0">
                              <a:solidFill>
                                <a:srgbClr val="00B050"/>
                              </a:solidFill>
                              <a:latin typeface="Cambria Math" panose="02040503050406030204" pitchFamily="18" charset="0"/>
                            </a:rPr>
                            <m:t>𝑚</m:t>
                          </m:r>
                        </m:sup>
                        <m:e>
                          <m:sSup>
                            <m:sSupPr>
                              <m:ctrlPr>
                                <a:rPr lang="en-US" altLang="zh-CN" sz="2000" i="1" smtClean="0">
                                  <a:solidFill>
                                    <a:srgbClr val="00B050"/>
                                  </a:solidFill>
                                  <a:latin typeface="Cambria Math" panose="02040503050406030204" pitchFamily="18" charset="0"/>
                                </a:rPr>
                              </m:ctrlPr>
                            </m:sSupPr>
                            <m:e>
                              <m:r>
                                <a:rPr lang="en-US" altLang="zh-CN" sz="2000" i="1">
                                  <a:solidFill>
                                    <a:srgbClr val="00B050"/>
                                  </a:solidFill>
                                  <a:latin typeface="Cambria Math" panose="02040503050406030204" pitchFamily="18" charset="0"/>
                                </a:rPr>
                                <m:t>(</m:t>
                              </m:r>
                              <m:sSup>
                                <m:sSupPr>
                                  <m:ctrlPr>
                                    <a:rPr lang="en-US" altLang="zh-CN" sz="2000" i="1">
                                      <a:solidFill>
                                        <a:srgbClr val="00B050"/>
                                      </a:solidFill>
                                      <a:latin typeface="Cambria Math" panose="02040503050406030204" pitchFamily="18" charset="0"/>
                                    </a:rPr>
                                  </m:ctrlPr>
                                </m:sSupPr>
                                <m:e>
                                  <m:r>
                                    <a:rPr lang="en-US" altLang="zh-CN" sz="2000" i="1">
                                      <a:solidFill>
                                        <a:srgbClr val="00B050"/>
                                      </a:solidFill>
                                      <a:latin typeface="Cambria Math" panose="02040503050406030204" pitchFamily="18" charset="0"/>
                                    </a:rPr>
                                    <m:t>𝑦</m:t>
                                  </m:r>
                                </m:e>
                                <m:sup>
                                  <m:d>
                                    <m:dPr>
                                      <m:ctrlPr>
                                        <a:rPr lang="en-US" altLang="zh-CN" sz="2000" i="1">
                                          <a:solidFill>
                                            <a:srgbClr val="00B050"/>
                                          </a:solidFill>
                                          <a:latin typeface="Cambria Math" panose="02040503050406030204" pitchFamily="18" charset="0"/>
                                        </a:rPr>
                                      </m:ctrlPr>
                                    </m:dPr>
                                    <m:e>
                                      <m:r>
                                        <a:rPr lang="en-US" altLang="zh-CN" sz="2000" i="1">
                                          <a:solidFill>
                                            <a:srgbClr val="00B050"/>
                                          </a:solidFill>
                                          <a:latin typeface="Cambria Math" panose="02040503050406030204" pitchFamily="18" charset="0"/>
                                        </a:rPr>
                                        <m:t>𝑖</m:t>
                                      </m:r>
                                    </m:e>
                                  </m:d>
                                </m:sup>
                              </m:sSup>
                              <m:r>
                                <a:rPr lang="en-US" altLang="zh-CN" sz="2000" i="1">
                                  <a:solidFill>
                                    <a:srgbClr val="00B050"/>
                                  </a:solidFill>
                                  <a:latin typeface="Cambria Math" panose="02040503050406030204" pitchFamily="18" charset="0"/>
                                </a:rPr>
                                <m:t>−</m:t>
                              </m:r>
                              <m:sSup>
                                <m:sSupPr>
                                  <m:ctrlPr>
                                    <a:rPr lang="en-US" altLang="zh-CN" sz="2000" i="1">
                                      <a:solidFill>
                                        <a:srgbClr val="00B050"/>
                                      </a:solidFill>
                                      <a:latin typeface="Cambria Math" panose="02040503050406030204" pitchFamily="18" charset="0"/>
                                    </a:rPr>
                                  </m:ctrlPr>
                                </m:sSupPr>
                                <m:e>
                                  <m:r>
                                    <a:rPr lang="en-US" altLang="zh-CN" sz="2000" i="1">
                                      <a:solidFill>
                                        <a:srgbClr val="00B050"/>
                                      </a:solidFill>
                                      <a:latin typeface="Cambria Math" panose="02040503050406030204" pitchFamily="18" charset="0"/>
                                    </a:rPr>
                                    <m:t>𝑤𝑥</m:t>
                                  </m:r>
                                </m:e>
                                <m:sup>
                                  <m:r>
                                    <a:rPr lang="en-US" altLang="zh-CN" sz="2000" i="1">
                                      <a:solidFill>
                                        <a:srgbClr val="00B050"/>
                                      </a:solidFill>
                                      <a:latin typeface="Cambria Math" panose="02040503050406030204" pitchFamily="18" charset="0"/>
                                    </a:rPr>
                                    <m:t>(</m:t>
                                  </m:r>
                                  <m:r>
                                    <a:rPr lang="en-US" altLang="zh-CN" sz="2000" i="1">
                                      <a:solidFill>
                                        <a:srgbClr val="00B050"/>
                                      </a:solidFill>
                                      <a:latin typeface="Cambria Math" panose="02040503050406030204" pitchFamily="18" charset="0"/>
                                    </a:rPr>
                                    <m:t>𝑖</m:t>
                                  </m:r>
                                  <m:r>
                                    <a:rPr lang="en-US" altLang="zh-CN" sz="2000" i="1">
                                      <a:solidFill>
                                        <a:srgbClr val="00B050"/>
                                      </a:solidFill>
                                      <a:latin typeface="Cambria Math" panose="02040503050406030204" pitchFamily="18" charset="0"/>
                                    </a:rPr>
                                    <m:t>)</m:t>
                                  </m:r>
                                </m:sup>
                              </m:sSup>
                              <m:r>
                                <m:rPr>
                                  <m:nor/>
                                </m:rPr>
                                <a:rPr lang="en-US" altLang="zh-CN" sz="2000" b="0" i="0" smtClean="0">
                                  <a:solidFill>
                                    <a:srgbClr val="00B050"/>
                                  </a:solidFill>
                                  <a:latin typeface="Cambria Math" panose="02040503050406030204" pitchFamily="18" charset="0"/>
                                </a:rPr>
                                <m:t>−</m:t>
                              </m:r>
                              <m:r>
                                <a:rPr lang="en-US" altLang="zh-CN" sz="2000" i="1">
                                  <a:solidFill>
                                    <a:srgbClr val="00B050"/>
                                  </a:solidFill>
                                  <a:latin typeface="Cambria Math" panose="02040503050406030204" pitchFamily="18" charset="0"/>
                                </a:rPr>
                                <m:t>𝑏</m:t>
                              </m:r>
                              <m:r>
                                <a:rPr lang="en-US" altLang="zh-CN" sz="2000" b="0" i="1" smtClean="0">
                                  <a:solidFill>
                                    <a:srgbClr val="00B050"/>
                                  </a:solidFill>
                                  <a:latin typeface="Cambria Math" panose="02040503050406030204" pitchFamily="18" charset="0"/>
                                </a:rPr>
                                <m:t>)</m:t>
                              </m:r>
                            </m:e>
                            <m:sup>
                              <m:r>
                                <a:rPr lang="en-US" altLang="zh-CN" sz="2000" b="0" i="1" smtClean="0">
                                  <a:solidFill>
                                    <a:srgbClr val="00B050"/>
                                  </a:solidFill>
                                  <a:latin typeface="Cambria Math" panose="02040503050406030204" pitchFamily="18" charset="0"/>
                                </a:rPr>
                                <m:t>2</m:t>
                              </m:r>
                            </m:sup>
                          </m:sSup>
                        </m:e>
                      </m:nary>
                    </m:oMath>
                  </m:oMathPara>
                </a14:m>
                <a:endParaRPr lang="zh-CN" altLang="en-US" sz="2000" dirty="0">
                  <a:solidFill>
                    <a:srgbClr val="00B050"/>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641189" y="1363501"/>
                <a:ext cx="6094520" cy="932628"/>
              </a:xfrm>
              <a:prstGeom prst="rect">
                <a:avLst/>
              </a:prstGeom>
              <a:blipFill rotWithShape="1">
                <a:blip r:embed="rId3"/>
                <a:stretch>
                  <a:fillRect l="-8" t="-17" r="4" b="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2737282" y="2479785"/>
                <a:ext cx="5456808" cy="9326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zh-CN" altLang="en-US" sz="2000" i="1" smtClean="0">
                              <a:latin typeface="Cambria Math" panose="02040503050406030204" pitchFamily="18" charset="0"/>
                            </a:rPr>
                            <m:t>𝜕</m:t>
                          </m:r>
                          <m:r>
                            <a:rPr lang="en-US" altLang="zh-CN" sz="2000" i="1">
                              <a:latin typeface="Cambria Math" panose="02040503050406030204" pitchFamily="18" charset="0"/>
                            </a:rPr>
                            <m:t>𝐽</m:t>
                          </m:r>
                          <m:r>
                            <a:rPr lang="en-US" altLang="zh-CN" sz="2000" i="1">
                              <a:latin typeface="Cambria Math" panose="02040503050406030204" pitchFamily="18" charset="0"/>
                            </a:rPr>
                            <m:t>(</m:t>
                          </m:r>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r>
                            <a:rPr lang="en-US" altLang="zh-CN" sz="2000" i="1">
                              <a:latin typeface="Cambria Math" panose="02040503050406030204" pitchFamily="18" charset="0"/>
                            </a:rPr>
                            <m:t>)</m:t>
                          </m:r>
                        </m:num>
                        <m:den>
                          <m:r>
                            <a:rPr lang="zh-CN" altLang="en-US" sz="2000" i="1" smtClean="0">
                              <a:latin typeface="Cambria Math" panose="02040503050406030204" pitchFamily="18" charset="0"/>
                            </a:rPr>
                            <m:t>𝜕</m:t>
                          </m:r>
                          <m:r>
                            <m:rPr>
                              <m:sty m:val="p"/>
                            </m:rPr>
                            <a:rPr lang="en-US" altLang="zh-CN" sz="2000" i="1">
                              <a:latin typeface="Cambria Math" panose="02040503050406030204" pitchFamily="18" charset="0"/>
                            </a:rPr>
                            <m:t>b</m:t>
                          </m:r>
                        </m:den>
                      </m:f>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𝑚</m:t>
                          </m:r>
                        </m:sup>
                        <m:e>
                          <m:r>
                            <a:rPr lang="en-US" altLang="zh-CN" sz="2000" b="0" i="1" smtClean="0">
                              <a:latin typeface="Cambria Math" panose="02040503050406030204" pitchFamily="18" charset="0"/>
                            </a:rPr>
                            <m:t>2(</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𝑦</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𝑤</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r>
                            <a:rPr lang="en-US" altLang="zh-CN" sz="2000" b="0" i="1" smtClean="0">
                              <a:latin typeface="Cambria Math" panose="02040503050406030204" pitchFamily="18" charset="0"/>
                            </a:rPr>
                            <m:t>)(−1)</m:t>
                          </m:r>
                        </m:e>
                      </m:nary>
                      <m:r>
                        <a:rPr lang="en-US" altLang="zh-CN" sz="2000" b="0" i="1" smtClean="0">
                          <a:latin typeface="Cambria Math" panose="02040503050406030204" pitchFamily="18" charset="0"/>
                        </a:rPr>
                        <m:t>=0</m:t>
                      </m:r>
                    </m:oMath>
                  </m:oMathPara>
                </a14:m>
                <a:endParaRPr lang="zh-CN" altLang="en-US" sz="2000" dirty="0"/>
              </a:p>
            </p:txBody>
          </p:sp>
        </mc:Choice>
        <mc:Fallback xmlns="">
          <p:sp>
            <p:nvSpPr>
              <p:cNvPr id="3" name="文本框 2"/>
              <p:cNvSpPr txBox="1">
                <a:spLocks noRot="1" noChangeAspect="1" noMove="1" noResize="1" noEditPoints="1" noAdjustHandles="1" noChangeArrowheads="1" noChangeShapeType="1" noTextEdit="1"/>
              </p:cNvSpPr>
              <p:nvPr/>
            </p:nvSpPr>
            <p:spPr>
              <a:xfrm>
                <a:off x="2737282" y="2479785"/>
                <a:ext cx="5456808" cy="932628"/>
              </a:xfrm>
              <a:prstGeom prst="rect">
                <a:avLst/>
              </a:prstGeom>
              <a:blipFill rotWithShape="1">
                <a:blip r:embed="rId4"/>
                <a:stretch>
                  <a:fillRect l="-8" t="-12" r="1" b="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3140253" y="3431968"/>
                <a:ext cx="3932808" cy="9326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𝑚</m:t>
                          </m:r>
                        </m:sup>
                        <m:e>
                          <m:r>
                            <a:rPr lang="en-US" altLang="zh-CN" sz="200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𝑤</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𝑏</m:t>
                          </m:r>
                          <m:r>
                            <a:rPr lang="en-US" altLang="zh-CN" sz="2000" i="1">
                              <a:latin typeface="Cambria Math" panose="02040503050406030204" pitchFamily="18" charset="0"/>
                            </a:rPr>
                            <m:t>)</m:t>
                          </m:r>
                        </m:e>
                      </m:nary>
                      <m:r>
                        <a:rPr lang="en-US" altLang="zh-CN" sz="2000" i="1">
                          <a:latin typeface="Cambria Math" panose="02040503050406030204" pitchFamily="18" charset="0"/>
                        </a:rPr>
                        <m:t>=0</m:t>
                      </m:r>
                    </m:oMath>
                  </m:oMathPara>
                </a14:m>
                <a:endParaRPr lang="zh-CN" altLang="en-US" sz="2000" dirty="0"/>
              </a:p>
            </p:txBody>
          </p:sp>
        </mc:Choice>
        <mc:Fallback xmlns="">
          <p:sp>
            <p:nvSpPr>
              <p:cNvPr id="5" name="文本框 4"/>
              <p:cNvSpPr txBox="1">
                <a:spLocks noRot="1" noChangeAspect="1" noMove="1" noResize="1" noEditPoints="1" noAdjustHandles="1" noChangeArrowheads="1" noChangeShapeType="1" noTextEdit="1"/>
              </p:cNvSpPr>
              <p:nvPr/>
            </p:nvSpPr>
            <p:spPr>
              <a:xfrm>
                <a:off x="3140253" y="3431968"/>
                <a:ext cx="3932808" cy="932628"/>
              </a:xfrm>
              <a:prstGeom prst="rect">
                <a:avLst/>
              </a:prstGeom>
              <a:blipFill rotWithShape="1">
                <a:blip r:embed="rId5"/>
                <a:stretch>
                  <a:fillRect l="-5" t="-46" r="11" b="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3477604" y="4384151"/>
                <a:ext cx="3258105" cy="12404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𝑚</m:t>
                          </m:r>
                        </m:sup>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𝑦</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up>
                          </m:sSup>
                        </m:e>
                      </m:nary>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𝑤</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𝑚</m:t>
                          </m:r>
                        </m:sup>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e>
                              </m:d>
                            </m:sup>
                          </m:sSup>
                        </m:e>
                      </m:nary>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𝑚𝑏</m:t>
                      </m:r>
                      <m:r>
                        <a:rPr lang="en-US" altLang="zh-CN" sz="2000" b="0" i="1" smtClean="0">
                          <a:latin typeface="Cambria Math" panose="02040503050406030204" pitchFamily="18" charset="0"/>
                        </a:rPr>
                        <m:t>=0</m:t>
                      </m:r>
                    </m:oMath>
                  </m:oMathPara>
                </a14:m>
                <a:endParaRPr lang="zh-CN" altLang="en-US" sz="20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3477604" y="4384151"/>
                <a:ext cx="3258105" cy="1240404"/>
              </a:xfrm>
              <a:prstGeom prst="rect">
                <a:avLst/>
              </a:prstGeom>
              <a:blipFill rotWithShape="1">
                <a:blip r:embed="rId6"/>
                <a:stretch>
                  <a:fillRect l="-11" t="-9" r="8" b="29"/>
                </a:stretch>
              </a:blipFill>
            </p:spPr>
            <p:txBody>
              <a:bodyPr/>
              <a:lstStyle/>
              <a:p>
                <a:r>
                  <a:rPr lang="zh-CN" altLang="en-US">
                    <a:noFill/>
                  </a:rPr>
                  <a:t> </a:t>
                </a:r>
              </a:p>
            </p:txBody>
          </p:sp>
        </mc:Fallback>
      </mc:AlternateContent>
      <p:sp>
        <p:nvSpPr>
          <p:cNvPr id="20" name="箭头: 下 19"/>
          <p:cNvSpPr/>
          <p:nvPr/>
        </p:nvSpPr>
        <p:spPr>
          <a:xfrm>
            <a:off x="5015068" y="3126759"/>
            <a:ext cx="45719" cy="417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2" name="箭头: 下 21"/>
          <p:cNvSpPr/>
          <p:nvPr/>
        </p:nvSpPr>
        <p:spPr>
          <a:xfrm>
            <a:off x="5043847" y="4003830"/>
            <a:ext cx="45719" cy="3803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23" name="文本框 22"/>
              <p:cNvSpPr txBox="1"/>
              <p:nvPr/>
            </p:nvSpPr>
            <p:spPr>
              <a:xfrm>
                <a:off x="3386015" y="5471695"/>
                <a:ext cx="3258105" cy="9326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𝑚𝑏</m:t>
                      </m:r>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𝑚</m:t>
                          </m:r>
                        </m:sup>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𝑦</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up>
                          </m:sSup>
                        </m:e>
                      </m:nary>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𝑤</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𝑚</m:t>
                          </m:r>
                        </m:sup>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e>
                              </m:d>
                            </m:sup>
                          </m:sSup>
                        </m:e>
                      </m:nary>
                    </m:oMath>
                  </m:oMathPara>
                </a14:m>
                <a:endParaRPr lang="zh-CN" altLang="en-US" sz="2000" dirty="0"/>
              </a:p>
            </p:txBody>
          </p:sp>
        </mc:Choice>
        <mc:Fallback xmlns="">
          <p:sp>
            <p:nvSpPr>
              <p:cNvPr id="23" name="文本框 22"/>
              <p:cNvSpPr txBox="1">
                <a:spLocks noRot="1" noChangeAspect="1" noMove="1" noResize="1" noEditPoints="1" noAdjustHandles="1" noChangeArrowheads="1" noChangeShapeType="1" noTextEdit="1"/>
              </p:cNvSpPr>
              <p:nvPr/>
            </p:nvSpPr>
            <p:spPr>
              <a:xfrm>
                <a:off x="3386015" y="5471695"/>
                <a:ext cx="3258105" cy="932628"/>
              </a:xfrm>
              <a:prstGeom prst="rect">
                <a:avLst/>
              </a:prstGeom>
              <a:blipFill rotWithShape="1">
                <a:blip r:embed="rId7"/>
                <a:stretch>
                  <a:fillRect l="-6" t="-57" r="4" b="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6048653" y="5684092"/>
                <a:ext cx="537099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rgbClr val="FF0000"/>
                          </a:solidFill>
                          <a:latin typeface="Cambria Math" panose="02040503050406030204" pitchFamily="18" charset="0"/>
                        </a:rPr>
                        <m:t>𝒃</m:t>
                      </m:r>
                      <m:r>
                        <a:rPr lang="en-US" altLang="zh-CN" sz="2800" b="1" i="1" smtClean="0">
                          <a:solidFill>
                            <a:srgbClr val="FF0000"/>
                          </a:solidFill>
                          <a:latin typeface="Cambria Math" panose="02040503050406030204" pitchFamily="18" charset="0"/>
                        </a:rPr>
                        <m:t>=</m:t>
                      </m:r>
                      <m:acc>
                        <m:accPr>
                          <m:chr m:val="̅"/>
                          <m:ctrlPr>
                            <a:rPr lang="en-US" altLang="zh-CN" sz="2800" b="1" i="1" smtClean="0">
                              <a:solidFill>
                                <a:srgbClr val="FF0000"/>
                              </a:solidFill>
                              <a:latin typeface="Cambria Math" panose="02040503050406030204" pitchFamily="18" charset="0"/>
                            </a:rPr>
                          </m:ctrlPr>
                        </m:accPr>
                        <m:e>
                          <m:r>
                            <a:rPr lang="en-US" altLang="zh-CN" sz="2800" b="1" i="1" smtClean="0">
                              <a:solidFill>
                                <a:srgbClr val="FF0000"/>
                              </a:solidFill>
                              <a:latin typeface="Cambria Math" panose="02040503050406030204" pitchFamily="18" charset="0"/>
                            </a:rPr>
                            <m:t>𝒚</m:t>
                          </m:r>
                        </m:e>
                      </m:acc>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𝒘</m:t>
                      </m:r>
                      <m:acc>
                        <m:accPr>
                          <m:chr m:val="̅"/>
                          <m:ctrlPr>
                            <a:rPr lang="en-US" altLang="zh-CN" sz="2800" b="1" i="1" smtClean="0">
                              <a:solidFill>
                                <a:srgbClr val="FF0000"/>
                              </a:solidFill>
                              <a:latin typeface="Cambria Math" panose="02040503050406030204" pitchFamily="18" charset="0"/>
                            </a:rPr>
                          </m:ctrlPr>
                        </m:accPr>
                        <m:e>
                          <m:r>
                            <a:rPr lang="en-US" altLang="zh-CN" sz="2800" b="1" i="1" smtClean="0">
                              <a:solidFill>
                                <a:srgbClr val="FF0000"/>
                              </a:solidFill>
                              <a:latin typeface="Cambria Math" panose="02040503050406030204" pitchFamily="18" charset="0"/>
                            </a:rPr>
                            <m:t>𝒙</m:t>
                          </m:r>
                        </m:e>
                      </m:acc>
                    </m:oMath>
                  </m:oMathPara>
                </a14:m>
                <a:endParaRPr lang="zh-CN" altLang="en-US" sz="2800" b="1" dirty="0">
                  <a:solidFill>
                    <a:srgbClr val="FF0000"/>
                  </a:solidFill>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6048653" y="5684092"/>
                <a:ext cx="5370991" cy="523220"/>
              </a:xfrm>
              <a:prstGeom prst="rect">
                <a:avLst/>
              </a:prstGeom>
              <a:blipFill rotWithShape="1">
                <a:blip r:embed="rId8"/>
                <a:stretch>
                  <a:fillRect l="-5" t="-40" r="8" b="36"/>
                </a:stretch>
              </a:blipFill>
            </p:spPr>
            <p:txBody>
              <a:bodyPr/>
              <a:lstStyle/>
              <a:p>
                <a:r>
                  <a:rPr lang="zh-CN" altLang="en-US">
                    <a:noFill/>
                  </a:rPr>
                  <a:t> </a:t>
                </a:r>
              </a:p>
            </p:txBody>
          </p:sp>
        </mc:Fallback>
      </mc:AlternateContent>
      <p:sp>
        <p:nvSpPr>
          <p:cNvPr id="26" name="箭头: 下 25"/>
          <p:cNvSpPr/>
          <p:nvPr/>
        </p:nvSpPr>
        <p:spPr>
          <a:xfrm>
            <a:off x="5037927" y="5232717"/>
            <a:ext cx="45719" cy="3803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7" name="箭头: 右 26"/>
          <p:cNvSpPr/>
          <p:nvPr/>
        </p:nvSpPr>
        <p:spPr>
          <a:xfrm>
            <a:off x="6551720" y="5912528"/>
            <a:ext cx="1136342" cy="115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简单的线性回归</a:t>
            </a:r>
          </a:p>
        </p:txBody>
      </p:sp>
      <p:sp>
        <p:nvSpPr>
          <p:cNvPr id="15" name="文本框 14"/>
          <p:cNvSpPr txBox="1"/>
          <p:nvPr/>
        </p:nvSpPr>
        <p:spPr>
          <a:xfrm>
            <a:off x="5637320" y="2974019"/>
            <a:ext cx="65" cy="307777"/>
          </a:xfrm>
          <a:prstGeom prst="rect">
            <a:avLst/>
          </a:prstGeom>
          <a:noFill/>
        </p:spPr>
        <p:txBody>
          <a:bodyPr wrap="none" lIns="0" tIns="0" rIns="0" bIns="0" rtlCol="0">
            <a:spAutoFit/>
          </a:bodyPr>
          <a:lstStyle/>
          <a:p>
            <a:endParaRPr lang="zh-CN" altLang="en-US" sz="2000" dirty="0"/>
          </a:p>
        </p:txBody>
      </p:sp>
      <p:sp>
        <p:nvSpPr>
          <p:cNvPr id="2" name="文本框 1"/>
          <p:cNvSpPr txBox="1"/>
          <p:nvPr/>
        </p:nvSpPr>
        <p:spPr>
          <a:xfrm>
            <a:off x="5474563" y="2583402"/>
            <a:ext cx="65" cy="307777"/>
          </a:xfrm>
          <a:prstGeom prst="rect">
            <a:avLst/>
          </a:prstGeom>
          <a:noFill/>
        </p:spPr>
        <p:txBody>
          <a:bodyPr wrap="none" lIns="0" tIns="0" rIns="0" bIns="0" rtlCol="0">
            <a:spAutoFit/>
          </a:bodyPr>
          <a:lstStyle/>
          <a:p>
            <a:endParaRPr lang="zh-CN" altLang="en-US" sz="2000" dirty="0"/>
          </a:p>
        </p:txBody>
      </p:sp>
      <mc:AlternateContent xmlns:mc="http://schemas.openxmlformats.org/markup-compatibility/2006" xmlns:a14="http://schemas.microsoft.com/office/drawing/2010/main">
        <mc:Choice Requires="a14">
          <p:sp>
            <p:nvSpPr>
              <p:cNvPr id="3" name="文本框 2"/>
              <p:cNvSpPr txBox="1"/>
              <p:nvPr/>
            </p:nvSpPr>
            <p:spPr>
              <a:xfrm>
                <a:off x="6430169" y="1471077"/>
                <a:ext cx="3195961" cy="7957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solidFill>
                                <a:srgbClr val="00B050"/>
                              </a:solidFill>
                              <a:latin typeface="Cambria Math" panose="02040503050406030204" pitchFamily="18" charset="0"/>
                            </a:rPr>
                          </m:ctrlPr>
                        </m:fPr>
                        <m:num>
                          <m:r>
                            <a:rPr lang="zh-CN" altLang="en-US" sz="2400" i="1" smtClean="0">
                              <a:solidFill>
                                <a:srgbClr val="00B050"/>
                              </a:solidFill>
                              <a:latin typeface="Cambria Math" panose="02040503050406030204" pitchFamily="18" charset="0"/>
                            </a:rPr>
                            <m:t>𝜕</m:t>
                          </m:r>
                          <m:r>
                            <a:rPr lang="en-US" altLang="zh-CN" sz="2400" i="1">
                              <a:solidFill>
                                <a:srgbClr val="00B050"/>
                              </a:solidFill>
                              <a:latin typeface="Cambria Math" panose="02040503050406030204" pitchFamily="18" charset="0"/>
                            </a:rPr>
                            <m:t>𝐽</m:t>
                          </m:r>
                          <m:r>
                            <a:rPr lang="en-US" altLang="zh-CN" sz="2400" i="1">
                              <a:solidFill>
                                <a:srgbClr val="00B050"/>
                              </a:solidFill>
                              <a:latin typeface="Cambria Math" panose="02040503050406030204" pitchFamily="18" charset="0"/>
                            </a:rPr>
                            <m:t>(</m:t>
                          </m:r>
                          <m:r>
                            <a:rPr lang="en-US" altLang="zh-CN" sz="2400" i="1">
                              <a:solidFill>
                                <a:srgbClr val="00B050"/>
                              </a:solidFill>
                              <a:latin typeface="Cambria Math" panose="02040503050406030204" pitchFamily="18" charset="0"/>
                            </a:rPr>
                            <m:t>𝑤</m:t>
                          </m:r>
                          <m:r>
                            <a:rPr lang="en-US" altLang="zh-CN" sz="2400" i="1">
                              <a:solidFill>
                                <a:srgbClr val="00B050"/>
                              </a:solidFill>
                              <a:latin typeface="Cambria Math" panose="02040503050406030204" pitchFamily="18" charset="0"/>
                            </a:rPr>
                            <m:t>,</m:t>
                          </m:r>
                          <m:r>
                            <a:rPr lang="en-US" altLang="zh-CN" sz="2400" i="1">
                              <a:solidFill>
                                <a:srgbClr val="00B050"/>
                              </a:solidFill>
                              <a:latin typeface="Cambria Math" panose="02040503050406030204" pitchFamily="18" charset="0"/>
                            </a:rPr>
                            <m:t>𝑏</m:t>
                          </m:r>
                          <m:r>
                            <a:rPr lang="en-US" altLang="zh-CN" sz="2400" i="1">
                              <a:solidFill>
                                <a:srgbClr val="00B050"/>
                              </a:solidFill>
                              <a:latin typeface="Cambria Math" panose="02040503050406030204" pitchFamily="18" charset="0"/>
                            </a:rPr>
                            <m:t>)</m:t>
                          </m:r>
                        </m:num>
                        <m:den>
                          <m:r>
                            <a:rPr lang="zh-CN" altLang="en-US" sz="2400" i="1" smtClean="0">
                              <a:solidFill>
                                <a:srgbClr val="00B050"/>
                              </a:solidFill>
                              <a:latin typeface="Cambria Math" panose="02040503050406030204" pitchFamily="18" charset="0"/>
                            </a:rPr>
                            <m:t>𝜕</m:t>
                          </m:r>
                          <m:r>
                            <a:rPr lang="en-US" altLang="zh-CN" sz="2400" b="0" i="1" smtClean="0">
                              <a:solidFill>
                                <a:srgbClr val="00B050"/>
                              </a:solidFill>
                              <a:latin typeface="Cambria Math" panose="02040503050406030204" pitchFamily="18" charset="0"/>
                            </a:rPr>
                            <m:t>𝑤</m:t>
                          </m:r>
                        </m:den>
                      </m:f>
                      <m:r>
                        <a:rPr lang="en-US" altLang="zh-CN" sz="2400" b="0" i="1" smtClean="0">
                          <a:solidFill>
                            <a:srgbClr val="00B050"/>
                          </a:solidFill>
                          <a:latin typeface="Cambria Math" panose="02040503050406030204" pitchFamily="18" charset="0"/>
                        </a:rPr>
                        <m:t>=0</m:t>
                      </m:r>
                    </m:oMath>
                  </m:oMathPara>
                </a14:m>
                <a:endParaRPr lang="zh-CN" altLang="en-US" sz="2400" dirty="0">
                  <a:solidFill>
                    <a:srgbClr val="00B050"/>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6430169" y="1471077"/>
                <a:ext cx="3195961" cy="795795"/>
              </a:xfrm>
              <a:prstGeom prst="rect">
                <a:avLst/>
              </a:prstGeom>
              <a:blipFill rotWithShape="1">
                <a:blip r:embed="rId2"/>
                <a:stretch>
                  <a:fillRect l="-5" t="-52" r="5" b="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726706" y="1318696"/>
                <a:ext cx="6094520"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B050"/>
                          </a:solidFill>
                          <a:latin typeface="Cambria Math" panose="02040503050406030204" pitchFamily="18" charset="0"/>
                        </a:rPr>
                        <m:t>𝐽</m:t>
                      </m:r>
                      <m:r>
                        <a:rPr lang="en-US" altLang="zh-CN" sz="2400" b="0" i="1" smtClean="0">
                          <a:solidFill>
                            <a:srgbClr val="00B050"/>
                          </a:solidFill>
                          <a:latin typeface="Cambria Math" panose="02040503050406030204" pitchFamily="18" charset="0"/>
                        </a:rPr>
                        <m:t>(</m:t>
                      </m:r>
                      <m:r>
                        <a:rPr lang="en-US" altLang="zh-CN" sz="2400" b="0" i="1" smtClean="0">
                          <a:solidFill>
                            <a:srgbClr val="00B050"/>
                          </a:solidFill>
                          <a:latin typeface="Cambria Math" panose="02040503050406030204" pitchFamily="18" charset="0"/>
                        </a:rPr>
                        <m:t>𝑤</m:t>
                      </m:r>
                      <m:r>
                        <a:rPr lang="en-US" altLang="zh-CN" sz="2400" b="0" i="1" smtClean="0">
                          <a:solidFill>
                            <a:srgbClr val="00B050"/>
                          </a:solidFill>
                          <a:latin typeface="Cambria Math" panose="02040503050406030204" pitchFamily="18" charset="0"/>
                        </a:rPr>
                        <m:t>,</m:t>
                      </m:r>
                      <m:r>
                        <a:rPr lang="en-US" altLang="zh-CN" sz="2400" b="0" i="1" smtClean="0">
                          <a:solidFill>
                            <a:srgbClr val="00B050"/>
                          </a:solidFill>
                          <a:latin typeface="Cambria Math" panose="02040503050406030204" pitchFamily="18" charset="0"/>
                        </a:rPr>
                        <m:t>𝑏</m:t>
                      </m:r>
                      <m:r>
                        <a:rPr lang="en-US" altLang="zh-CN" sz="2400" b="0" i="1" smtClean="0">
                          <a:solidFill>
                            <a:srgbClr val="00B050"/>
                          </a:solidFill>
                          <a:latin typeface="Cambria Math" panose="02040503050406030204" pitchFamily="18" charset="0"/>
                        </a:rPr>
                        <m:t>)=</m:t>
                      </m:r>
                      <m:nary>
                        <m:naryPr>
                          <m:chr m:val="∑"/>
                          <m:ctrlPr>
                            <a:rPr lang="zh-CN" altLang="en-US" sz="2400" i="1" smtClean="0">
                              <a:solidFill>
                                <a:srgbClr val="00B050"/>
                              </a:solidFill>
                              <a:latin typeface="Cambria Math" panose="02040503050406030204" pitchFamily="18" charset="0"/>
                            </a:rPr>
                          </m:ctrlPr>
                        </m:naryPr>
                        <m:sub>
                          <m:r>
                            <m:rPr>
                              <m:brk m:alnAt="23"/>
                            </m:rPr>
                            <a:rPr lang="en-US" altLang="zh-CN" sz="2400" b="0" i="1" smtClean="0">
                              <a:solidFill>
                                <a:srgbClr val="00B050"/>
                              </a:solidFill>
                              <a:latin typeface="Cambria Math" panose="02040503050406030204" pitchFamily="18" charset="0"/>
                            </a:rPr>
                            <m:t>𝑖</m:t>
                          </m:r>
                          <m:r>
                            <a:rPr lang="en-US" altLang="zh-CN" sz="2400" b="0" i="1" smtClean="0">
                              <a:solidFill>
                                <a:srgbClr val="00B050"/>
                              </a:solidFill>
                              <a:latin typeface="Cambria Math" panose="02040503050406030204" pitchFamily="18" charset="0"/>
                            </a:rPr>
                            <m:t>=1</m:t>
                          </m:r>
                        </m:sub>
                        <m:sup>
                          <m:r>
                            <a:rPr lang="en-US" altLang="zh-CN" sz="2400" b="0" i="1" smtClean="0">
                              <a:solidFill>
                                <a:srgbClr val="00B050"/>
                              </a:solidFill>
                              <a:latin typeface="Cambria Math" panose="02040503050406030204" pitchFamily="18" charset="0"/>
                            </a:rPr>
                            <m:t>𝑚</m:t>
                          </m:r>
                        </m:sup>
                        <m:e>
                          <m:sSup>
                            <m:sSupPr>
                              <m:ctrlPr>
                                <a:rPr lang="en-US" altLang="zh-CN" sz="2400" i="1" smtClean="0">
                                  <a:solidFill>
                                    <a:srgbClr val="00B050"/>
                                  </a:solidFill>
                                  <a:latin typeface="Cambria Math" panose="02040503050406030204" pitchFamily="18" charset="0"/>
                                </a:rPr>
                              </m:ctrlPr>
                            </m:sSupPr>
                            <m:e>
                              <m:r>
                                <a:rPr lang="en-US" altLang="zh-CN" sz="2400" i="1">
                                  <a:solidFill>
                                    <a:srgbClr val="00B050"/>
                                  </a:solidFill>
                                  <a:latin typeface="Cambria Math" panose="02040503050406030204" pitchFamily="18" charset="0"/>
                                </a:rPr>
                                <m:t>(</m:t>
                              </m:r>
                              <m:sSup>
                                <m:sSupPr>
                                  <m:ctrlPr>
                                    <a:rPr lang="en-US" altLang="zh-CN" sz="2400" i="1">
                                      <a:solidFill>
                                        <a:srgbClr val="00B050"/>
                                      </a:solidFill>
                                      <a:latin typeface="Cambria Math" panose="02040503050406030204" pitchFamily="18" charset="0"/>
                                    </a:rPr>
                                  </m:ctrlPr>
                                </m:sSupPr>
                                <m:e>
                                  <m:r>
                                    <a:rPr lang="en-US" altLang="zh-CN" sz="2400" i="1">
                                      <a:solidFill>
                                        <a:srgbClr val="00B050"/>
                                      </a:solidFill>
                                      <a:latin typeface="Cambria Math" panose="02040503050406030204" pitchFamily="18" charset="0"/>
                                    </a:rPr>
                                    <m:t>𝑦</m:t>
                                  </m:r>
                                </m:e>
                                <m:sup>
                                  <m:d>
                                    <m:dPr>
                                      <m:ctrlPr>
                                        <a:rPr lang="en-US" altLang="zh-CN" sz="2400" i="1">
                                          <a:solidFill>
                                            <a:srgbClr val="00B050"/>
                                          </a:solidFill>
                                          <a:latin typeface="Cambria Math" panose="02040503050406030204" pitchFamily="18" charset="0"/>
                                        </a:rPr>
                                      </m:ctrlPr>
                                    </m:dPr>
                                    <m:e>
                                      <m:r>
                                        <a:rPr lang="en-US" altLang="zh-CN" sz="2400" i="1">
                                          <a:solidFill>
                                            <a:srgbClr val="00B050"/>
                                          </a:solidFill>
                                          <a:latin typeface="Cambria Math" panose="02040503050406030204" pitchFamily="18" charset="0"/>
                                        </a:rPr>
                                        <m:t>𝑖</m:t>
                                      </m:r>
                                    </m:e>
                                  </m:d>
                                </m:sup>
                              </m:sSup>
                              <m:r>
                                <a:rPr lang="en-US" altLang="zh-CN" sz="2400" i="1">
                                  <a:solidFill>
                                    <a:srgbClr val="00B050"/>
                                  </a:solidFill>
                                  <a:latin typeface="Cambria Math" panose="02040503050406030204" pitchFamily="18" charset="0"/>
                                </a:rPr>
                                <m:t>−</m:t>
                              </m:r>
                              <m:sSup>
                                <m:sSupPr>
                                  <m:ctrlPr>
                                    <a:rPr lang="en-US" altLang="zh-CN" sz="2400" i="1">
                                      <a:solidFill>
                                        <a:srgbClr val="00B050"/>
                                      </a:solidFill>
                                      <a:latin typeface="Cambria Math" panose="02040503050406030204" pitchFamily="18" charset="0"/>
                                    </a:rPr>
                                  </m:ctrlPr>
                                </m:sSupPr>
                                <m:e>
                                  <m:r>
                                    <a:rPr lang="en-US" altLang="zh-CN" sz="2400" i="1">
                                      <a:solidFill>
                                        <a:srgbClr val="00B050"/>
                                      </a:solidFill>
                                      <a:latin typeface="Cambria Math" panose="02040503050406030204" pitchFamily="18" charset="0"/>
                                    </a:rPr>
                                    <m:t>𝑤𝑥</m:t>
                                  </m:r>
                                </m:e>
                                <m:sup>
                                  <m:r>
                                    <a:rPr lang="en-US" altLang="zh-CN" sz="2400" i="1">
                                      <a:solidFill>
                                        <a:srgbClr val="00B050"/>
                                      </a:solidFill>
                                      <a:latin typeface="Cambria Math" panose="02040503050406030204" pitchFamily="18" charset="0"/>
                                    </a:rPr>
                                    <m:t>(</m:t>
                                  </m:r>
                                  <m:r>
                                    <a:rPr lang="en-US" altLang="zh-CN" sz="2400" i="1">
                                      <a:solidFill>
                                        <a:srgbClr val="00B050"/>
                                      </a:solidFill>
                                      <a:latin typeface="Cambria Math" panose="02040503050406030204" pitchFamily="18" charset="0"/>
                                    </a:rPr>
                                    <m:t>𝑖</m:t>
                                  </m:r>
                                  <m:r>
                                    <a:rPr lang="en-US" altLang="zh-CN" sz="2400" i="1">
                                      <a:solidFill>
                                        <a:srgbClr val="00B050"/>
                                      </a:solidFill>
                                      <a:latin typeface="Cambria Math" panose="02040503050406030204" pitchFamily="18" charset="0"/>
                                    </a:rPr>
                                    <m:t>)</m:t>
                                  </m:r>
                                </m:sup>
                              </m:sSup>
                              <m:r>
                                <m:rPr>
                                  <m:nor/>
                                </m:rPr>
                                <a:rPr lang="en-US" altLang="zh-CN" sz="2400" b="0" i="0" smtClean="0">
                                  <a:solidFill>
                                    <a:srgbClr val="00B050"/>
                                  </a:solidFill>
                                  <a:latin typeface="Cambria Math" panose="02040503050406030204" pitchFamily="18" charset="0"/>
                                </a:rPr>
                                <m:t>−</m:t>
                              </m:r>
                              <m:r>
                                <a:rPr lang="en-US" altLang="zh-CN" sz="2400" i="1">
                                  <a:solidFill>
                                    <a:srgbClr val="00B050"/>
                                  </a:solidFill>
                                  <a:latin typeface="Cambria Math" panose="02040503050406030204" pitchFamily="18" charset="0"/>
                                </a:rPr>
                                <m:t>𝑏</m:t>
                              </m:r>
                              <m:r>
                                <a:rPr lang="en-US" altLang="zh-CN" sz="2400" b="0" i="1" smtClean="0">
                                  <a:solidFill>
                                    <a:srgbClr val="00B050"/>
                                  </a:solidFill>
                                  <a:latin typeface="Cambria Math" panose="02040503050406030204" pitchFamily="18" charset="0"/>
                                </a:rPr>
                                <m:t>)</m:t>
                              </m:r>
                            </m:e>
                            <m:sup>
                              <m:r>
                                <a:rPr lang="en-US" altLang="zh-CN" sz="2400" b="0" i="1" smtClean="0">
                                  <a:solidFill>
                                    <a:srgbClr val="00B050"/>
                                  </a:solidFill>
                                  <a:latin typeface="Cambria Math" panose="02040503050406030204" pitchFamily="18" charset="0"/>
                                </a:rPr>
                                <m:t>2</m:t>
                              </m:r>
                            </m:sup>
                          </m:sSup>
                        </m:e>
                      </m:nary>
                    </m:oMath>
                  </m:oMathPara>
                </a14:m>
                <a:endParaRPr lang="zh-CN" altLang="en-US" sz="2400" dirty="0">
                  <a:solidFill>
                    <a:srgbClr val="00B050"/>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726706" y="1318696"/>
                <a:ext cx="6094520" cy="1100558"/>
              </a:xfrm>
              <a:prstGeom prst="rect">
                <a:avLst/>
              </a:prstGeom>
              <a:blipFill rotWithShape="1">
                <a:blip r:embed="rId3"/>
                <a:stretch>
                  <a:fillRect l="-4" t="-40" r="1" b="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2737282" y="2479785"/>
                <a:ext cx="5499865" cy="9296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gradFill>
                                <a:gsLst>
                                  <a:gs pos="0">
                                    <a:srgbClr val="14CD68"/>
                                  </a:gs>
                                  <a:gs pos="100000">
                                    <a:srgbClr val="035C7D"/>
                                  </a:gs>
                                </a:gsLst>
                                <a:lin scaled="0"/>
                              </a:gradFill>
                              <a:latin typeface="Cambria Math" panose="02040503050406030204" pitchFamily="18" charset="0"/>
                            </a:rPr>
                          </m:ctrlPr>
                        </m:fPr>
                        <m:num>
                          <m:r>
                            <a:rPr lang="zh-CN" altLang="en-US" sz="2000" i="1" smtClean="0">
                              <a:gradFill>
                                <a:gsLst>
                                  <a:gs pos="0">
                                    <a:srgbClr val="14CD68"/>
                                  </a:gs>
                                  <a:gs pos="100000">
                                    <a:srgbClr val="035C7D"/>
                                  </a:gs>
                                </a:gsLst>
                                <a:lin scaled="0"/>
                              </a:gradFill>
                              <a:latin typeface="Cambria Math" panose="02040503050406030204" pitchFamily="18" charset="0"/>
                            </a:rPr>
                            <m:t>𝜕</m:t>
                          </m:r>
                          <m:r>
                            <a:rPr lang="en-US" altLang="zh-CN" sz="2000" i="1">
                              <a:gradFill>
                                <a:gsLst>
                                  <a:gs pos="0">
                                    <a:srgbClr val="14CD68"/>
                                  </a:gs>
                                  <a:gs pos="100000">
                                    <a:srgbClr val="035C7D"/>
                                  </a:gs>
                                </a:gsLst>
                                <a:lin scaled="0"/>
                              </a:gradFill>
                              <a:latin typeface="Cambria Math" panose="02040503050406030204" pitchFamily="18" charset="0"/>
                            </a:rPr>
                            <m:t>𝐽</m:t>
                          </m:r>
                          <m:r>
                            <a:rPr lang="en-US" altLang="zh-CN" sz="2000" i="1">
                              <a:gradFill>
                                <a:gsLst>
                                  <a:gs pos="0">
                                    <a:srgbClr val="14CD68"/>
                                  </a:gs>
                                  <a:gs pos="100000">
                                    <a:srgbClr val="035C7D"/>
                                  </a:gs>
                                </a:gsLst>
                                <a:lin scaled="0"/>
                              </a:gradFill>
                              <a:latin typeface="Cambria Math" panose="02040503050406030204" pitchFamily="18" charset="0"/>
                            </a:rPr>
                            <m:t>(</m:t>
                          </m:r>
                          <m:r>
                            <a:rPr lang="en-US" altLang="zh-CN" sz="2000" i="1">
                              <a:gradFill>
                                <a:gsLst>
                                  <a:gs pos="0">
                                    <a:srgbClr val="14CD68"/>
                                  </a:gs>
                                  <a:gs pos="100000">
                                    <a:srgbClr val="035C7D"/>
                                  </a:gs>
                                </a:gsLst>
                                <a:lin scaled="0"/>
                              </a:gradFill>
                              <a:latin typeface="Cambria Math" panose="02040503050406030204" pitchFamily="18" charset="0"/>
                            </a:rPr>
                            <m:t>𝑤</m:t>
                          </m:r>
                          <m:r>
                            <a:rPr lang="en-US" altLang="zh-CN" sz="2000" i="1">
                              <a:gradFill>
                                <a:gsLst>
                                  <a:gs pos="0">
                                    <a:srgbClr val="14CD68"/>
                                  </a:gs>
                                  <a:gs pos="100000">
                                    <a:srgbClr val="035C7D"/>
                                  </a:gs>
                                </a:gsLst>
                                <a:lin scaled="0"/>
                              </a:gradFill>
                              <a:latin typeface="Cambria Math" panose="02040503050406030204" pitchFamily="18" charset="0"/>
                            </a:rPr>
                            <m:t>,</m:t>
                          </m:r>
                          <m:r>
                            <a:rPr lang="en-US" altLang="zh-CN" sz="2000" i="1">
                              <a:gradFill>
                                <a:gsLst>
                                  <a:gs pos="0">
                                    <a:srgbClr val="14CD68"/>
                                  </a:gs>
                                  <a:gs pos="100000">
                                    <a:srgbClr val="035C7D"/>
                                  </a:gs>
                                </a:gsLst>
                                <a:lin scaled="0"/>
                              </a:gradFill>
                              <a:latin typeface="Cambria Math" panose="02040503050406030204" pitchFamily="18" charset="0"/>
                            </a:rPr>
                            <m:t>𝑏</m:t>
                          </m:r>
                          <m:r>
                            <a:rPr lang="en-US" altLang="zh-CN" sz="2000" i="1">
                              <a:gradFill>
                                <a:gsLst>
                                  <a:gs pos="0">
                                    <a:srgbClr val="14CD68"/>
                                  </a:gs>
                                  <a:gs pos="100000">
                                    <a:srgbClr val="035C7D"/>
                                  </a:gs>
                                </a:gsLst>
                                <a:lin scaled="0"/>
                              </a:gradFill>
                              <a:latin typeface="Cambria Math" panose="02040503050406030204" pitchFamily="18" charset="0"/>
                            </a:rPr>
                            <m:t>)</m:t>
                          </m:r>
                        </m:num>
                        <m:den>
                          <m:r>
                            <a:rPr lang="zh-CN" altLang="en-US" sz="2000" i="1" smtClean="0">
                              <a:gradFill>
                                <a:gsLst>
                                  <a:gs pos="0">
                                    <a:srgbClr val="14CD68"/>
                                  </a:gs>
                                  <a:gs pos="100000">
                                    <a:srgbClr val="035C7D"/>
                                  </a:gs>
                                </a:gsLst>
                                <a:lin scaled="0"/>
                              </a:gradFill>
                              <a:latin typeface="Cambria Math" panose="02040503050406030204" pitchFamily="18" charset="0"/>
                            </a:rPr>
                            <m:t>𝜕</m:t>
                          </m:r>
                          <m:r>
                            <a:rPr lang="en-US" altLang="zh-CN" sz="2000" i="1">
                              <a:gradFill>
                                <a:gsLst>
                                  <a:gs pos="0">
                                    <a:srgbClr val="14CD68"/>
                                  </a:gs>
                                  <a:gs pos="100000">
                                    <a:srgbClr val="035C7D"/>
                                  </a:gs>
                                </a:gsLst>
                                <a:lin scaled="0"/>
                              </a:gradFill>
                              <a:latin typeface="Cambria Math" panose="02040503050406030204" pitchFamily="18" charset="0"/>
                            </a:rPr>
                            <m:t>𝑤</m:t>
                          </m:r>
                        </m:den>
                      </m:f>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𝑚</m:t>
                          </m:r>
                        </m:sup>
                        <m:e>
                          <m:r>
                            <a:rPr lang="en-US" altLang="zh-CN" sz="2000" b="0" i="1" smtClean="0">
                              <a:latin typeface="Cambria Math" panose="02040503050406030204" pitchFamily="18" charset="0"/>
                            </a:rPr>
                            <m:t>2(</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𝑦</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𝑤</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e>
                      </m:nary>
                      <m:r>
                        <a:rPr lang="en-US" altLang="zh-CN" sz="2000" b="0" i="1" smtClean="0">
                          <a:latin typeface="Cambria Math" panose="02040503050406030204" pitchFamily="18" charset="0"/>
                        </a:rPr>
                        <m:t>=0</m:t>
                      </m:r>
                    </m:oMath>
                  </m:oMathPara>
                </a14:m>
                <a:endParaRPr lang="zh-CN" altLang="en-US" sz="2000" dirty="0"/>
              </a:p>
            </p:txBody>
          </p:sp>
        </mc:Choice>
        <mc:Fallback xmlns="">
          <p:sp>
            <p:nvSpPr>
              <p:cNvPr id="5" name="文本框 4"/>
              <p:cNvSpPr txBox="1">
                <a:spLocks noRot="1" noChangeAspect="1" noMove="1" noResize="1" noEditPoints="1" noAdjustHandles="1" noChangeArrowheads="1" noChangeShapeType="1" noTextEdit="1"/>
              </p:cNvSpPr>
              <p:nvPr/>
            </p:nvSpPr>
            <p:spPr>
              <a:xfrm>
                <a:off x="2737282" y="2479785"/>
                <a:ext cx="5499865" cy="929640"/>
              </a:xfrm>
              <a:prstGeom prst="rect">
                <a:avLst/>
              </a:prstGeom>
              <a:blipFill rotWithShape="1">
                <a:blip r:embed="rId4"/>
                <a:stretch>
                  <a:fillRect l="-8" t="-12" r="10" b="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3140253" y="3431968"/>
                <a:ext cx="3932808" cy="9326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altLang="zh-CN" sz="2000" i="1" smtClean="0">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𝑚</m:t>
                          </m:r>
                        </m:sup>
                        <m:e>
                          <m:r>
                            <a:rPr lang="en-US" altLang="zh-CN" sz="200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𝑤</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𝑏</m:t>
                          </m:r>
                          <m:r>
                            <a:rPr lang="en-US" altLang="zh-CN" sz="2000" i="1">
                              <a:latin typeface="Cambria Math" panose="02040503050406030204" pitchFamily="18" charset="0"/>
                            </a:rPr>
                            <m:t>)</m:t>
                          </m:r>
                        </m:e>
                      </m:nary>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up>
                      </m:sSup>
                      <m:r>
                        <a:rPr lang="en-US" altLang="zh-CN" sz="2000" i="1">
                          <a:latin typeface="Cambria Math" panose="02040503050406030204" pitchFamily="18" charset="0"/>
                        </a:rPr>
                        <m:t>=0</m:t>
                      </m:r>
                    </m:oMath>
                  </m:oMathPara>
                </a14:m>
                <a:endParaRPr lang="zh-CN" altLang="en-US" sz="2000" dirty="0"/>
              </a:p>
            </p:txBody>
          </p:sp>
        </mc:Choice>
        <mc:Fallback xmlns="">
          <p:sp>
            <p:nvSpPr>
              <p:cNvPr id="6" name="文本框 5"/>
              <p:cNvSpPr txBox="1">
                <a:spLocks noRot="1" noChangeAspect="1" noMove="1" noResize="1" noEditPoints="1" noAdjustHandles="1" noChangeArrowheads="1" noChangeShapeType="1" noTextEdit="1"/>
              </p:cNvSpPr>
              <p:nvPr/>
            </p:nvSpPr>
            <p:spPr>
              <a:xfrm>
                <a:off x="3140253" y="3431968"/>
                <a:ext cx="3932808" cy="932628"/>
              </a:xfrm>
              <a:prstGeom prst="rect">
                <a:avLst/>
              </a:prstGeom>
              <a:blipFill rotWithShape="1">
                <a:blip r:embed="rId5"/>
                <a:stretch>
                  <a:fillRect l="-5" t="-46" r="11" b="26"/>
                </a:stretch>
              </a:blipFill>
            </p:spPr>
            <p:txBody>
              <a:bodyPr/>
              <a:lstStyle/>
              <a:p>
                <a:r>
                  <a:rPr lang="zh-CN" altLang="en-US">
                    <a:noFill/>
                  </a:rPr>
                  <a:t> </a:t>
                </a:r>
              </a:p>
            </p:txBody>
          </p:sp>
        </mc:Fallback>
      </mc:AlternateContent>
      <p:sp>
        <p:nvSpPr>
          <p:cNvPr id="8" name="箭头: 下 7"/>
          <p:cNvSpPr/>
          <p:nvPr/>
        </p:nvSpPr>
        <p:spPr>
          <a:xfrm>
            <a:off x="5015068" y="3126759"/>
            <a:ext cx="45719" cy="417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 name="箭头: 下 8"/>
          <p:cNvSpPr/>
          <p:nvPr/>
        </p:nvSpPr>
        <p:spPr>
          <a:xfrm>
            <a:off x="5043847" y="4003830"/>
            <a:ext cx="45719" cy="3803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3" name="箭头: 下 12"/>
          <p:cNvSpPr/>
          <p:nvPr/>
        </p:nvSpPr>
        <p:spPr>
          <a:xfrm>
            <a:off x="5037927" y="5232717"/>
            <a:ext cx="45719" cy="3803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17" name="文本框 16"/>
              <p:cNvSpPr txBox="1"/>
              <p:nvPr/>
            </p:nvSpPr>
            <p:spPr>
              <a:xfrm>
                <a:off x="2834640" y="4387215"/>
                <a:ext cx="5142865" cy="9296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altLang="zh-CN" sz="2000" i="1" smtClean="0">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𝑚</m:t>
                          </m:r>
                        </m:sup>
                        <m:e>
                          <m:r>
                            <a:rPr lang="en-US" altLang="zh-CN" sz="200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𝑖</m:t>
                                  </m:r>
                                </m:e>
                              </m:d>
                            </m:sup>
                          </m:sSup>
                          <m:r>
                            <a:rPr lang="en-US" altLang="zh-CN" sz="2000" i="1">
                              <a:latin typeface="Cambria Math" panose="02040503050406030204" pitchFamily="18" charset="0"/>
                            </a:rPr>
                            <m:t>−</m:t>
                          </m:r>
                          <m:r>
                            <a:rPr lang="en-US" altLang="zh-CN" sz="2000" i="1">
                              <a:latin typeface="Cambria Math" panose="02040503050406030204" pitchFamily="18" charset="0"/>
                            </a:rPr>
                            <m:t>𝑤</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𝑖</m:t>
                                  </m:r>
                                </m:e>
                              </m:d>
                            </m:sup>
                          </m:sSup>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𝑦</m:t>
                              </m:r>
                            </m:e>
                          </m:acc>
                          <m:r>
                            <a:rPr lang="en-US" altLang="zh-CN" sz="2000" b="0" i="1" smtClean="0">
                              <a:latin typeface="Cambria Math" panose="02040503050406030204" pitchFamily="18" charset="0"/>
                            </a:rPr>
                            <m:t>+</m:t>
                          </m:r>
                          <m:r>
                            <a:rPr lang="en-US" altLang="zh-CN" sz="2000" i="1">
                              <a:latin typeface="Cambria Math" panose="02040503050406030204" pitchFamily="18" charset="0"/>
                            </a:rPr>
                            <m:t>𝑤</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𝑥</m:t>
                              </m:r>
                            </m:e>
                          </m:acc>
                          <m:r>
                            <a:rPr lang="en-US" altLang="zh-CN" sz="2000" i="1">
                              <a:latin typeface="Cambria Math" panose="02040503050406030204" pitchFamily="18" charset="0"/>
                            </a:rPr>
                            <m:t>)</m:t>
                          </m:r>
                        </m:e>
                      </m:nary>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up>
                      </m:sSup>
                      <m:r>
                        <a:rPr lang="en-US" altLang="zh-CN" sz="2000" i="1">
                          <a:latin typeface="Cambria Math" panose="02040503050406030204" pitchFamily="18" charset="0"/>
                        </a:rPr>
                        <m:t>=0</m:t>
                      </m:r>
                    </m:oMath>
                  </m:oMathPara>
                </a14:m>
                <a:endParaRPr lang="zh-CN" altLang="en-US" sz="2000" dirty="0"/>
              </a:p>
            </p:txBody>
          </p:sp>
        </mc:Choice>
        <mc:Fallback xmlns="">
          <p:sp>
            <p:nvSpPr>
              <p:cNvPr id="17" name="文本框 16"/>
              <p:cNvSpPr txBox="1">
                <a:spLocks noRot="1" noChangeAspect="1" noMove="1" noResize="1" noEditPoints="1" noAdjustHandles="1" noChangeArrowheads="1" noChangeShapeType="1" noTextEdit="1"/>
              </p:cNvSpPr>
              <p:nvPr/>
            </p:nvSpPr>
            <p:spPr>
              <a:xfrm>
                <a:off x="2834640" y="4387215"/>
                <a:ext cx="5142865" cy="92964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2943204" y="5657000"/>
                <a:ext cx="5062717" cy="9326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altLang="zh-CN" sz="2000" i="1" smtClean="0">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𝑚</m:t>
                          </m:r>
                        </m:sup>
                        <m:e>
                          <m:r>
                            <a:rPr lang="en-US" altLang="zh-CN" sz="2000" i="1" smtClean="0">
                              <a:latin typeface="Cambria Math" panose="02040503050406030204" pitchFamily="18" charset="0"/>
                            </a:rPr>
                            <m:t>(</m:t>
                          </m:r>
                          <m:sSup>
                            <m:sSupPr>
                              <m:ctrlPr>
                                <a:rPr lang="en-US" altLang="zh-CN" sz="2000" i="1">
                                  <a:latin typeface="Cambria Math" panose="02040503050406030204" pitchFamily="18" charset="0"/>
                                </a:rPr>
                              </m:ctrlPr>
                            </m:sSup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𝑦</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𝑖</m:t>
                                  </m:r>
                                </m:e>
                              </m:d>
                            </m:sup>
                          </m:sSup>
                          <m:r>
                            <a:rPr lang="en-US" altLang="zh-CN" sz="2000" i="1">
                              <a:latin typeface="Cambria Math" panose="02040503050406030204" pitchFamily="18" charset="0"/>
                            </a:rPr>
                            <m:t>−</m:t>
                          </m:r>
                          <m:r>
                            <a:rPr lang="en-US" altLang="zh-CN" sz="2000" i="1">
                              <a:latin typeface="Cambria Math" panose="02040503050406030204" pitchFamily="18" charset="0"/>
                            </a:rPr>
                            <m:t>𝑤</m:t>
                          </m:r>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𝑖</m:t>
                                      </m:r>
                                    </m:e>
                                  </m:d>
                                </m:sup>
                              </m:sSup>
                              <m:r>
                                <a:rPr lang="en-US" altLang="zh-CN" sz="2000" b="0" i="1" smtClean="0">
                                  <a:latin typeface="Cambria Math" panose="02040503050406030204" pitchFamily="18" charset="0"/>
                                </a:rPr>
                                <m:t>)</m:t>
                              </m:r>
                            </m:e>
                            <m:sup>
                              <m:r>
                                <a:rPr lang="en-US" altLang="zh-CN" sz="2000" b="0" i="1" smtClean="0">
                                  <a:latin typeface="Cambria Math" panose="02040503050406030204" pitchFamily="18" charset="0"/>
                                </a:rPr>
                                <m:t>2</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𝑦</m:t>
                              </m:r>
                            </m:e>
                          </m:acc>
                          <m:r>
                            <a:rPr lang="en-US" altLang="zh-CN" sz="2000" b="0" i="1" smtClean="0">
                              <a:latin typeface="Cambria Math" panose="02040503050406030204" pitchFamily="18" charset="0"/>
                            </a:rPr>
                            <m:t>+</m:t>
                          </m:r>
                          <m:r>
                            <a:rPr lang="en-US" altLang="zh-CN" sz="2000" i="1">
                              <a:latin typeface="Cambria Math" panose="02040503050406030204" pitchFamily="18" charset="0"/>
                            </a:rPr>
                            <m:t>𝑤</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𝑥</m:t>
                              </m:r>
                            </m:e>
                          </m:acc>
                          <m:r>
                            <a:rPr lang="en-US" altLang="zh-CN" sz="2000" i="1">
                              <a:latin typeface="Cambria Math" panose="02040503050406030204" pitchFamily="18" charset="0"/>
                            </a:rPr>
                            <m:t>)</m:t>
                          </m:r>
                        </m:e>
                      </m:nary>
                      <m:r>
                        <a:rPr lang="en-US" altLang="zh-CN" sz="2000" i="1">
                          <a:latin typeface="Cambria Math" panose="02040503050406030204" pitchFamily="18" charset="0"/>
                        </a:rPr>
                        <m:t>=0</m:t>
                      </m:r>
                    </m:oMath>
                  </m:oMathPara>
                </a14:m>
                <a:endParaRPr lang="zh-CN" altLang="en-US" sz="200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2943204" y="5657000"/>
                <a:ext cx="5062717" cy="932628"/>
              </a:xfrm>
              <a:prstGeom prst="rect">
                <a:avLst/>
              </a:prstGeom>
              <a:blipFill rotWithShape="1">
                <a:blip r:embed="rId7"/>
                <a:stretch>
                  <a:fillRect l="-12" t="-45" r="9" b="25"/>
                </a:stretch>
              </a:blipFill>
            </p:spPr>
            <p:txBody>
              <a:bodyPr/>
              <a:lstStyle/>
              <a:p>
                <a:r>
                  <a:rPr lang="zh-CN"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简单的线性回归</a:t>
            </a:r>
          </a:p>
        </p:txBody>
      </p:sp>
      <mc:AlternateContent xmlns:mc="http://schemas.openxmlformats.org/markup-compatibility/2006" xmlns:a14="http://schemas.microsoft.com/office/drawing/2010/main">
        <mc:Choice Requires="a14">
          <p:sp>
            <p:nvSpPr>
              <p:cNvPr id="18" name="文本框 17"/>
              <p:cNvSpPr txBox="1"/>
              <p:nvPr/>
            </p:nvSpPr>
            <p:spPr>
              <a:xfrm>
                <a:off x="2534832" y="1351330"/>
                <a:ext cx="5062717"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r>
                            <a:rPr lang="en-US" altLang="zh-CN" i="1" smtClean="0">
                              <a:latin typeface="Cambria Math" panose="02040503050406030204" pitchFamily="18" charset="0"/>
                            </a:rPr>
                            <m:t>(</m:t>
                          </m:r>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𝑦</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r>
                            <a:rPr lang="en-US" altLang="zh-CN" i="1">
                              <a:latin typeface="Cambria Math" panose="02040503050406030204" pitchFamily="18" charset="0"/>
                            </a:rPr>
                            <m:t>𝑤</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b="0" i="1" smtClean="0">
                              <a:latin typeface="Cambria Math" panose="02040503050406030204" pitchFamily="18" charset="0"/>
                            </a:rPr>
                            <m:t>+</m:t>
                          </m:r>
                          <m:r>
                            <a:rPr lang="en-US" altLang="zh-CN" i="1">
                              <a:latin typeface="Cambria Math" panose="02040503050406030204" pitchFamily="18" charset="0"/>
                            </a:rPr>
                            <m:t>𝑤</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e>
                      </m:nary>
                      <m:r>
                        <a:rPr lang="en-US" altLang="zh-CN" i="1">
                          <a:latin typeface="Cambria Math" panose="02040503050406030204" pitchFamily="18" charset="0"/>
                        </a:rPr>
                        <m:t>=0</m:t>
                      </m:r>
                    </m:oMath>
                  </m:oMathPara>
                </a14:m>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2534832" y="1351330"/>
                <a:ext cx="5062717" cy="848566"/>
              </a:xfrm>
              <a:prstGeom prst="rect">
                <a:avLst/>
              </a:prstGeom>
              <a:blipFill rotWithShape="1">
                <a:blip r:embed="rId2"/>
                <a:stretch>
                  <a:fillRect l="-11" t="-6" r="8" b="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2447535" y="2365582"/>
                <a:ext cx="5062717"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r>
                            <a:rPr lang="en-US" altLang="zh-CN" i="1" smtClean="0">
                              <a:latin typeface="Cambria Math" panose="02040503050406030204" pitchFamily="18" charset="0"/>
                            </a:rPr>
                            <m:t>(</m:t>
                          </m:r>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𝑦</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i="1">
                              <a:latin typeface="Cambria Math" panose="02040503050406030204" pitchFamily="18" charset="0"/>
                            </a:rPr>
                            <m:t>−</m:t>
                          </m:r>
                          <m:r>
                            <a:rPr lang="en-US" altLang="zh-CN" i="1">
                              <a:latin typeface="Cambria Math" panose="02040503050406030204" pitchFamily="18" charset="0"/>
                            </a:rPr>
                            <m:t>𝑤</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r>
                            <a:rPr lang="en-US" altLang="zh-CN" i="1">
                              <a:latin typeface="Cambria Math" panose="02040503050406030204" pitchFamily="18" charset="0"/>
                            </a:rPr>
                            <m:t>𝑤</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e>
                      </m:nary>
                      <m:r>
                        <a:rPr lang="en-US" altLang="zh-CN" i="1">
                          <a:latin typeface="Cambria Math" panose="02040503050406030204" pitchFamily="18" charset="0"/>
                        </a:rPr>
                        <m:t>=0</m:t>
                      </m:r>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2447535" y="2365582"/>
                <a:ext cx="5062717" cy="848566"/>
              </a:xfrm>
              <a:prstGeom prst="rect">
                <a:avLst/>
              </a:prstGeom>
              <a:blipFill rotWithShape="1">
                <a:blip r:embed="rId3"/>
                <a:stretch>
                  <a:fillRect l="-5" t="-24" r="2" b="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1959004" y="3379834"/>
                <a:ext cx="6214369"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r>
                            <a:rPr lang="en-US" altLang="zh-CN" i="1">
                              <a:latin typeface="Cambria Math" panose="02040503050406030204" pitchFamily="18" charset="0"/>
                            </a:rPr>
                            <m:t>(</m:t>
                          </m:r>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𝑦</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b="0" i="1" smtClean="0">
                              <a:latin typeface="Cambria Math" panose="02040503050406030204" pitchFamily="18" charset="0"/>
                            </a:rPr>
                            <m:t>)</m:t>
                          </m:r>
                        </m:e>
                      </m:nary>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d>
                            <m:dPr>
                              <m:ctrlPr>
                                <a:rPr lang="en-US" altLang="zh-CN" b="0" i="1" smtClean="0">
                                  <a:latin typeface="Cambria Math" panose="02040503050406030204" pitchFamily="18" charset="0"/>
                                </a:rPr>
                              </m:ctrlPr>
                            </m:dPr>
                            <m:e>
                              <m:r>
                                <a:rPr lang="en-US" altLang="zh-CN" i="1">
                                  <a:latin typeface="Cambria Math" panose="02040503050406030204" pitchFamily="18" charset="0"/>
                                </a:rPr>
                                <m:t>𝑤</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𝑤</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d>
                          <m:r>
                            <a:rPr lang="en-US" altLang="zh-CN" b="0" i="1" smtClean="0">
                              <a:latin typeface="Cambria Math" panose="02040503050406030204" pitchFamily="18" charset="0"/>
                            </a:rPr>
                            <m:t>=0</m:t>
                          </m:r>
                        </m:e>
                      </m:nary>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959004" y="3379834"/>
                <a:ext cx="6214369" cy="848566"/>
              </a:xfrm>
              <a:prstGeom prst="rect">
                <a:avLst/>
              </a:prstGeom>
              <a:blipFill rotWithShape="1">
                <a:blip r:embed="rId4"/>
                <a:stretch>
                  <a:fillRect t="-43" r="5" b="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959003" y="4380313"/>
                <a:ext cx="6214369"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r>
                            <a:rPr lang="en-US" altLang="zh-CN" i="1">
                              <a:latin typeface="Cambria Math" panose="02040503050406030204" pitchFamily="18" charset="0"/>
                            </a:rPr>
                            <m:t>(</m:t>
                          </m:r>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𝑦</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b="0" i="1" smtClean="0">
                              <a:latin typeface="Cambria Math" panose="02040503050406030204" pitchFamily="18" charset="0"/>
                            </a:rPr>
                            <m:t>)</m:t>
                          </m:r>
                        </m:e>
                      </m:nary>
                      <m:r>
                        <a:rPr lang="en-US" altLang="zh-CN" b="0" i="1" smtClean="0">
                          <a:latin typeface="Cambria Math" panose="02040503050406030204" pitchFamily="18" charset="0"/>
                        </a:rPr>
                        <m:t>−</m:t>
                      </m:r>
                      <m:r>
                        <a:rPr lang="en-US" altLang="zh-CN" b="0" i="1" smtClean="0">
                          <a:latin typeface="Cambria Math" panose="02040503050406030204" pitchFamily="18" charset="0"/>
                        </a:rPr>
                        <m:t>𝑤</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d>
                          <m:r>
                            <a:rPr lang="en-US" altLang="zh-CN" b="0" i="1" smtClean="0">
                              <a:latin typeface="Cambria Math" panose="02040503050406030204" pitchFamily="18" charset="0"/>
                            </a:rPr>
                            <m:t>=0</m:t>
                          </m:r>
                        </m:e>
                      </m:nary>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959003" y="4380313"/>
                <a:ext cx="6214369" cy="848566"/>
              </a:xfrm>
              <a:prstGeom prst="rect">
                <a:avLst/>
              </a:prstGeom>
              <a:blipFill rotWithShape="1">
                <a:blip r:embed="rId5"/>
                <a:stretch>
                  <a:fillRect t="-10" r="5" b="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2817180" y="5521875"/>
                <a:ext cx="4323425" cy="8629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r>
                                <a:rPr lang="en-US" altLang="zh-CN" i="1">
                                  <a:latin typeface="Cambria Math" panose="02040503050406030204" pitchFamily="18" charset="0"/>
                                </a:rPr>
                                <m:t>(</m:t>
                              </m:r>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𝑦</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i="1">
                                  <a:latin typeface="Cambria Math" panose="02040503050406030204" pitchFamily="18" charset="0"/>
                                </a:rPr>
                                <m:t>)</m:t>
                              </m:r>
                            </m:e>
                          </m:nary>
                        </m:num>
                        <m:den>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b="0" i="1" smtClean="0">
                                  <a:latin typeface="Cambria Math" panose="02040503050406030204" pitchFamily="18" charset="0"/>
                                </a:rPr>
                                <m:t>=1</m:t>
                              </m:r>
                            </m:sub>
                            <m:sup>
                              <m:r>
                                <a:rPr lang="en-US" altLang="zh-CN" i="1">
                                  <a:latin typeface="Cambria Math" panose="02040503050406030204" pitchFamily="18" charset="0"/>
                                </a:rPr>
                                <m:t>𝑚</m:t>
                              </m:r>
                            </m:sup>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d>
                            </m:e>
                          </m:nary>
                        </m:den>
                      </m:f>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2817180" y="5521875"/>
                <a:ext cx="4323425" cy="862993"/>
              </a:xfrm>
              <a:prstGeom prst="rect">
                <a:avLst/>
              </a:prstGeom>
              <a:blipFill rotWithShape="1">
                <a:blip r:embed="rId6"/>
                <a:stretch>
                  <a:fillRect l="-7" t="-64" r="1" b="67"/>
                </a:stretch>
              </a:blipFill>
            </p:spPr>
            <p:txBody>
              <a:bodyPr/>
              <a:lstStyle/>
              <a:p>
                <a:r>
                  <a:rPr lang="zh-CN" altLang="en-US">
                    <a:noFill/>
                  </a:rPr>
                  <a:t> </a:t>
                </a:r>
              </a:p>
            </p:txBody>
          </p:sp>
        </mc:Fallback>
      </mc:AlternateContent>
      <p:sp>
        <p:nvSpPr>
          <p:cNvPr id="20" name="箭头: 下 19"/>
          <p:cNvSpPr/>
          <p:nvPr/>
        </p:nvSpPr>
        <p:spPr>
          <a:xfrm>
            <a:off x="4722920" y="1997476"/>
            <a:ext cx="53266" cy="495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下 20"/>
          <p:cNvSpPr/>
          <p:nvPr/>
        </p:nvSpPr>
        <p:spPr>
          <a:xfrm>
            <a:off x="4696287" y="2980213"/>
            <a:ext cx="53266" cy="495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下 21"/>
          <p:cNvSpPr/>
          <p:nvPr/>
        </p:nvSpPr>
        <p:spPr>
          <a:xfrm>
            <a:off x="4669654" y="4056649"/>
            <a:ext cx="53266" cy="495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下 22"/>
          <p:cNvSpPr/>
          <p:nvPr/>
        </p:nvSpPr>
        <p:spPr>
          <a:xfrm>
            <a:off x="4669654" y="5011254"/>
            <a:ext cx="53266" cy="495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p:cNvSpPr txBox="1"/>
              <p:nvPr/>
            </p:nvSpPr>
            <p:spPr>
              <a:xfrm>
                <a:off x="3554026" y="1224146"/>
                <a:ext cx="4323425" cy="11200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m:t>
                                      </m:r>
                                    </m:sup>
                                  </m:sSup>
                                  <m:r>
                                    <a:rPr lang="en-US" altLang="zh-CN" sz="2400" i="1">
                                      <a:latin typeface="Cambria Math" panose="02040503050406030204" pitchFamily="18" charset="0"/>
                                    </a:rPr>
                                    <m:t>𝑦</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m:t>
                                  </m:r>
                                </m:sup>
                              </m:sSup>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r>
                                <a:rPr lang="en-US" altLang="zh-CN" sz="2400" i="1">
                                  <a:latin typeface="Cambria Math" panose="02040503050406030204" pitchFamily="18" charset="0"/>
                                </a:rPr>
                                <m:t>)</m:t>
                              </m:r>
                            </m:e>
                          </m:nary>
                        </m:num>
                        <m:den>
                          <m:nary>
                            <m:naryPr>
                              <m:chr m:val="∑"/>
                              <m:ctrlPr>
                                <a:rPr lang="en-US" altLang="zh-CN" sz="2400" i="1" smtClean="0">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i="1">
                                  <a:latin typeface="Cambria Math" panose="02040503050406030204" pitchFamily="18" charset="0"/>
                                </a:rPr>
                                <m:t>𝑚</m:t>
                              </m:r>
                            </m:sup>
                            <m:e>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𝑥</m:t>
                                      </m:r>
                                    </m:e>
                                  </m:acc>
                                </m:e>
                              </m:d>
                            </m:e>
                          </m:nary>
                        </m:den>
                      </m:f>
                    </m:oMath>
                  </m:oMathPara>
                </a14:m>
                <a:endParaRPr lang="zh-CN" altLang="en-US" sz="2400" dirty="0"/>
              </a:p>
            </p:txBody>
          </p:sp>
        </mc:Choice>
        <mc:Fallback xmlns="">
          <p:sp>
            <p:nvSpPr>
              <p:cNvPr id="4" name="文本框 3"/>
              <p:cNvSpPr txBox="1">
                <a:spLocks noRot="1" noChangeAspect="1" noMove="1" noResize="1" noEditPoints="1" noAdjustHandles="1" noChangeArrowheads="1" noChangeShapeType="1" noTextEdit="1"/>
              </p:cNvSpPr>
              <p:nvPr/>
            </p:nvSpPr>
            <p:spPr>
              <a:xfrm>
                <a:off x="3554026" y="1224146"/>
                <a:ext cx="4323425" cy="1120050"/>
              </a:xfrm>
              <a:prstGeom prst="rect">
                <a:avLst/>
              </a:prstGeom>
              <a:blipFill rotWithShape="1">
                <a:blip r:embed="rId2"/>
                <a:stretch>
                  <a:fillRect l="-13" t="-45" r="6" b="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2562687" y="2379242"/>
                <a:ext cx="7066626" cy="11005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𝑚</m:t>
                          </m:r>
                        </m:sup>
                        <m:e>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sup>
                          </m:sSup>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𝑦</m:t>
                              </m:r>
                            </m:e>
                          </m:acc>
                        </m:e>
                      </m:nary>
                      <m:r>
                        <a:rPr lang="en-US" altLang="zh-CN" sz="2400" b="0" i="1" smtClean="0">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e>
                      </m:nary>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𝑥</m:t>
                          </m:r>
                        </m:e>
                      </m:acc>
                      <m:r>
                        <a:rPr lang="en-US" altLang="zh-CN" sz="2400" b="0" i="1" smtClean="0">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𝑥</m:t>
                          </m:r>
                        </m:e>
                      </m:acc>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m:t>
                              </m:r>
                            </m:sup>
                          </m:sSup>
                          <m:r>
                            <a:rPr lang="en-US" altLang="zh-CN" sz="2400" i="1">
                              <a:latin typeface="Cambria Math" panose="02040503050406030204" pitchFamily="18" charset="0"/>
                            </a:rPr>
                            <m:t>=</m:t>
                          </m:r>
                          <m:nary>
                            <m:naryPr>
                              <m:chr m:val="∑"/>
                              <m:ctrlPr>
                                <a:rPr lang="en-US" altLang="zh-CN"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𝑚</m:t>
                              </m:r>
                            </m:sup>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𝑥</m:t>
                                  </m:r>
                                </m:e>
                              </m:acc>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m:t>
                                  </m:r>
                                </m:sup>
                              </m:sSup>
                            </m:e>
                          </m:nary>
                        </m:e>
                      </m:nary>
                    </m:oMath>
                  </m:oMathPara>
                </a14:m>
                <a:endParaRPr lang="zh-CN" altLang="en-US" sz="2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2562687" y="2379242"/>
                <a:ext cx="7066626" cy="1100558"/>
              </a:xfrm>
              <a:prstGeom prst="rect">
                <a:avLst/>
              </a:prstGeom>
              <a:blipFill rotWithShape="1">
                <a:blip r:embed="rId3"/>
                <a:stretch>
                  <a:fillRect l="-7" t="-48" r="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023151" y="3715354"/>
                <a:ext cx="4376691" cy="1469890"/>
              </a:xfrm>
              <a:prstGeom prst="rect">
                <a:avLst/>
              </a:prstGeom>
              <a:noFill/>
            </p:spPr>
            <p:txBody>
              <a:bodyPr wrap="square" rtlCol="0">
                <a:spAutoFit/>
              </a:bodyPr>
              <a:lstStyle/>
              <a:p>
                <a:r>
                  <a:rPr lang="zh-CN" altLang="en-US" sz="2400" dirty="0">
                    <a:latin typeface="+mj-ea"/>
                    <a:ea typeface="+mj-ea"/>
                  </a:rPr>
                  <a:t>又因为：</a:t>
                </a:r>
                <a:endParaRPr lang="en-US" altLang="zh-CN" sz="2400" dirty="0">
                  <a:latin typeface="+mj-ea"/>
                  <a:ea typeface="+mj-ea"/>
                </a:endParaRP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𝑚</m:t>
                      </m:r>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𝑥</m:t>
                          </m:r>
                        </m:e>
                      </m:acc>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𝑦</m:t>
                          </m:r>
                        </m:e>
                      </m:acc>
                      <m:r>
                        <a:rPr lang="en-US" altLang="zh-CN" sz="2400" b="0" i="1" smtClean="0">
                          <a:latin typeface="Cambria Math" panose="02040503050406030204" pitchFamily="18" charset="0"/>
                          <a:ea typeface="+mj-ea"/>
                        </a:rPr>
                        <m:t>=</m:t>
                      </m:r>
                      <m:nary>
                        <m:naryPr>
                          <m:chr m:val="∑"/>
                          <m:ctrlPr>
                            <a:rPr lang="en-US" altLang="zh-CN"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𝑚</m:t>
                          </m:r>
                        </m:sup>
                        <m:e>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𝑥</m:t>
                              </m:r>
                            </m:e>
                          </m:acc>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𝑦</m:t>
                              </m:r>
                            </m:e>
                          </m:acc>
                        </m:e>
                      </m:nary>
                    </m:oMath>
                  </m:oMathPara>
                </a14:m>
                <a:endParaRPr lang="zh-CN" altLang="en-US" sz="2400" dirty="0">
                  <a:latin typeface="+mj-ea"/>
                  <a:ea typeface="+mj-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023151" y="3715354"/>
                <a:ext cx="4376691" cy="1469890"/>
              </a:xfrm>
              <a:prstGeom prst="rect">
                <a:avLst/>
              </a:prstGeom>
              <a:blipFill>
                <a:blip r:embed="rId4"/>
                <a:stretch>
                  <a:fillRect l="-2228" t="-33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4858551" y="3715354"/>
                <a:ext cx="7892248" cy="2442335"/>
              </a:xfrm>
              <a:prstGeom prst="rect">
                <a:avLst/>
              </a:prstGeom>
              <a:noFill/>
            </p:spPr>
            <p:txBody>
              <a:bodyPr wrap="square" rtlCol="0">
                <a:spAutoFit/>
              </a:bodyPr>
              <a:lstStyle/>
              <a:p>
                <a:r>
                  <a:rPr lang="zh-CN" altLang="en-US" sz="2400" dirty="0">
                    <a:latin typeface="+mj-ea"/>
                    <a:ea typeface="+mj-ea"/>
                  </a:rPr>
                  <a:t>所以</a:t>
                </a:r>
                <a14:m>
                  <m:oMath xmlns:m="http://schemas.openxmlformats.org/officeDocument/2006/math">
                    <m:r>
                      <a:rPr lang="zh-CN" altLang="en-US" sz="2400" b="0" i="1" smtClean="0">
                        <a:latin typeface="Cambria Math" panose="02040503050406030204" pitchFamily="18" charset="0"/>
                        <a:ea typeface="+mj-ea"/>
                      </a:rPr>
                      <m:t>：</m:t>
                    </m:r>
                  </m:oMath>
                </a14:m>
                <a:endParaRPr lang="en-US" altLang="zh-CN" sz="2400" b="0" i="1" dirty="0">
                  <a:latin typeface="+mj-ea"/>
                  <a:ea typeface="+mj-ea"/>
                </a:endParaRPr>
              </a:p>
              <a:p>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ea typeface="+mj-ea"/>
                        </a:rPr>
                        <m:t>𝒘</m:t>
                      </m:r>
                      <m:r>
                        <a:rPr lang="en-US" altLang="zh-CN" sz="2400" b="1" i="1" smtClean="0">
                          <a:solidFill>
                            <a:srgbClr val="FF0000"/>
                          </a:solidFill>
                          <a:latin typeface="Cambria Math" panose="02040503050406030204" pitchFamily="18" charset="0"/>
                          <a:ea typeface="+mj-ea"/>
                        </a:rPr>
                        <m:t>=</m:t>
                      </m:r>
                      <m:f>
                        <m:fPr>
                          <m:ctrlPr>
                            <a:rPr lang="en-US" altLang="zh-CN" sz="2400" b="0" i="1" smtClean="0">
                              <a:latin typeface="Cambria Math" panose="02040503050406030204" pitchFamily="18" charset="0"/>
                              <a:ea typeface="+mj-ea"/>
                            </a:rPr>
                          </m:ctrlPr>
                        </m:fPr>
                        <m:num>
                          <m:nary>
                            <m:naryPr>
                              <m:chr m:val="∑"/>
                              <m:ctrlPr>
                                <a:rPr lang="zh-CN" altLang="en-US"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𝑚</m:t>
                              </m:r>
                            </m:sup>
                            <m:e>
                              <m:r>
                                <a:rPr lang="en-US" altLang="zh-CN" sz="2400" i="1">
                                  <a:latin typeface="Cambria Math" panose="02040503050406030204" pitchFamily="18" charset="0"/>
                                  <a:ea typeface="+mj-ea"/>
                                </a:rPr>
                                <m:t>(</m:t>
                              </m:r>
                              <m:sSup>
                                <m:sSupPr>
                                  <m:ctrlPr>
                                    <a:rPr lang="en-US" altLang="zh-CN" sz="2400" i="1">
                                      <a:latin typeface="Cambria Math" panose="02040503050406030204" pitchFamily="18" charset="0"/>
                                      <a:ea typeface="+mj-ea"/>
                                    </a:rPr>
                                  </m:ctrlPr>
                                </m:sSupPr>
                                <m:e>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𝑥</m:t>
                                      </m:r>
                                    </m:e>
                                    <m:sup>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𝑖</m:t>
                                          </m:r>
                                        </m:e>
                                      </m:d>
                                    </m:sup>
                                  </m:sSup>
                                  <m:r>
                                    <a:rPr lang="en-US" altLang="zh-CN" sz="2400" i="1">
                                      <a:latin typeface="Cambria Math" panose="02040503050406030204" pitchFamily="18" charset="0"/>
                                      <a:ea typeface="+mj-ea"/>
                                    </a:rPr>
                                    <m:t>𝑦</m:t>
                                  </m:r>
                                </m:e>
                                <m:sup>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𝑖</m:t>
                                      </m:r>
                                    </m:e>
                                  </m:d>
                                </m:sup>
                              </m:sSup>
                              <m:r>
                                <a:rPr lang="en-US" altLang="zh-CN" sz="2400" i="1">
                                  <a:latin typeface="Cambria Math" panose="02040503050406030204" pitchFamily="18" charset="0"/>
                                  <a:ea typeface="+mj-ea"/>
                                </a:rPr>
                                <m:t>−</m:t>
                              </m:r>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𝑥</m:t>
                                  </m:r>
                                </m:e>
                                <m:sup>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𝑖</m:t>
                                      </m:r>
                                    </m:e>
                                  </m:d>
                                </m:sup>
                              </m:sSup>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𝑦</m:t>
                                  </m:r>
                                </m:e>
                              </m:acc>
                              <m:r>
                                <a:rPr lang="en-US" altLang="zh-CN" sz="2400" b="0" i="1" smtClean="0">
                                  <a:latin typeface="Cambria Math" panose="02040503050406030204" pitchFamily="18" charset="0"/>
                                  <a:ea typeface="+mj-ea"/>
                                </a:rPr>
                                <m:t>+</m:t>
                              </m:r>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𝑥</m:t>
                                  </m:r>
                                </m:e>
                              </m:acc>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𝑦</m:t>
                                  </m:r>
                                </m:e>
                              </m:acc>
                              <m:r>
                                <a:rPr lang="en-US" altLang="zh-CN" sz="2400" b="0" i="1" smtClean="0">
                                  <a:latin typeface="Cambria Math" panose="02040503050406030204" pitchFamily="18" charset="0"/>
                                  <a:ea typeface="+mj-ea"/>
                                </a:rPr>
                                <m:t>−</m:t>
                              </m:r>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𝑥</m:t>
                                  </m:r>
                                </m:e>
                              </m:acc>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𝑦</m:t>
                                  </m:r>
                                </m:e>
                                <m:sup>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m:t>
                                  </m:r>
                                </m:sup>
                              </m:sSup>
                              <m:r>
                                <a:rPr lang="en-US" altLang="zh-CN" sz="2400" i="1">
                                  <a:latin typeface="Cambria Math" panose="02040503050406030204" pitchFamily="18" charset="0"/>
                                  <a:ea typeface="+mj-ea"/>
                                </a:rPr>
                                <m:t>)</m:t>
                              </m:r>
                            </m:e>
                          </m:nary>
                        </m:num>
                        <m:den>
                          <m:nary>
                            <m:naryPr>
                              <m:chr m:val="∑"/>
                              <m:ctrlPr>
                                <a:rPr lang="en-US" altLang="zh-CN" sz="2400" i="1" smtClean="0">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i="1">
                                  <a:latin typeface="Cambria Math" panose="02040503050406030204" pitchFamily="18" charset="0"/>
                                  <a:ea typeface="+mj-ea"/>
                                </a:rPr>
                                <m:t>𝑚</m:t>
                              </m:r>
                            </m:sup>
                            <m:e>
                              <m:d>
                                <m:dPr>
                                  <m:ctrlPr>
                                    <a:rPr lang="en-US" altLang="zh-CN" sz="2400" i="1" smtClean="0">
                                      <a:latin typeface="Cambria Math" panose="02040503050406030204" pitchFamily="18" charset="0"/>
                                      <a:ea typeface="+mj-ea"/>
                                    </a:rPr>
                                  </m:ctrlPr>
                                </m:dPr>
                                <m:e>
                                  <m:sSup>
                                    <m:sSupPr>
                                      <m:ctrlPr>
                                        <a:rPr lang="en-US" altLang="zh-CN" sz="2400" i="1">
                                          <a:latin typeface="Cambria Math" panose="02040503050406030204" pitchFamily="18" charset="0"/>
                                          <a:ea typeface="+mj-ea"/>
                                        </a:rPr>
                                      </m:ctrlPr>
                                    </m:sSupPr>
                                    <m:e>
                                      <m:d>
                                        <m:dPr>
                                          <m:ctrlPr>
                                            <a:rPr lang="en-US" altLang="zh-CN" sz="2400" i="1">
                                              <a:latin typeface="Cambria Math" panose="02040503050406030204" pitchFamily="18" charset="0"/>
                                              <a:ea typeface="+mj-ea"/>
                                            </a:rPr>
                                          </m:ctrlPr>
                                        </m:dPr>
                                        <m:e>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𝑥</m:t>
                                              </m:r>
                                            </m:e>
                                            <m:sup>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𝑖</m:t>
                                                  </m:r>
                                                </m:e>
                                              </m:d>
                                            </m:sup>
                                          </m:sSup>
                                        </m:e>
                                      </m:d>
                                    </m:e>
                                    <m:sup>
                                      <m:r>
                                        <a:rPr lang="en-US" altLang="zh-CN" sz="2400" i="1">
                                          <a:latin typeface="Cambria Math" panose="02040503050406030204" pitchFamily="18" charset="0"/>
                                          <a:ea typeface="+mj-ea"/>
                                        </a:rPr>
                                        <m:t>2</m:t>
                                      </m:r>
                                    </m:sup>
                                  </m:sSup>
                                  <m:r>
                                    <a:rPr lang="en-US" altLang="zh-CN" sz="2400" i="1">
                                      <a:latin typeface="Cambria Math" panose="02040503050406030204" pitchFamily="18" charset="0"/>
                                      <a:ea typeface="+mj-ea"/>
                                    </a:rPr>
                                    <m:t>−</m:t>
                                  </m:r>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𝑥</m:t>
                                      </m:r>
                                    </m:e>
                                    <m:sup>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𝑖</m:t>
                                          </m:r>
                                        </m:e>
                                      </m:d>
                                    </m:sup>
                                  </m:sSup>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𝑥</m:t>
                                      </m:r>
                                    </m:e>
                                  </m:acc>
                                  <m:r>
                                    <a:rPr lang="en-US" altLang="zh-CN" sz="2400" b="0" i="1" smtClean="0">
                                      <a:latin typeface="Cambria Math" panose="02040503050406030204" pitchFamily="18" charset="0"/>
                                      <a:ea typeface="+mj-ea"/>
                                    </a:rPr>
                                    <m:t>−</m:t>
                                  </m:r>
                                  <m:sSup>
                                    <m:sSupPr>
                                      <m:ctrlPr>
                                        <a:rPr lang="en-US" altLang="zh-CN" sz="2400" b="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𝑥</m:t>
                                      </m:r>
                                    </m:e>
                                    <m:sup>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𝑖</m:t>
                                          </m:r>
                                        </m:e>
                                      </m:d>
                                    </m:sup>
                                  </m:sSup>
                                  <m:acc>
                                    <m:accPr>
                                      <m:chr m:val="̅"/>
                                      <m:ctrlPr>
                                        <a:rPr lang="en-US" altLang="zh-CN" sz="2400" b="0" i="1" smtClean="0">
                                          <a:latin typeface="Cambria Math" panose="02040503050406030204" pitchFamily="18" charset="0"/>
                                          <a:ea typeface="+mj-ea"/>
                                        </a:rPr>
                                      </m:ctrlPr>
                                    </m:accPr>
                                    <m:e>
                                      <m:r>
                                        <a:rPr lang="en-US" altLang="zh-CN" sz="2400" b="0" i="1" smtClean="0">
                                          <a:latin typeface="Cambria Math" panose="02040503050406030204" pitchFamily="18" charset="0"/>
                                          <a:ea typeface="+mj-ea"/>
                                        </a:rPr>
                                        <m:t>𝑥</m:t>
                                      </m:r>
                                    </m:e>
                                  </m:acc>
                                  <m:r>
                                    <a:rPr lang="en-US" altLang="zh-CN" sz="2400" b="0" i="1" smtClean="0">
                                      <a:latin typeface="Cambria Math" panose="02040503050406030204" pitchFamily="18" charset="0"/>
                                      <a:ea typeface="+mj-ea"/>
                                    </a:rPr>
                                    <m:t>+</m:t>
                                  </m:r>
                                  <m:sSup>
                                    <m:sSupPr>
                                      <m:ctrlPr>
                                        <a:rPr lang="en-US" altLang="zh-CN" sz="2400" b="0" i="1" smtClean="0">
                                          <a:latin typeface="Cambria Math" panose="02040503050406030204" pitchFamily="18" charset="0"/>
                                          <a:ea typeface="+mj-ea"/>
                                        </a:rPr>
                                      </m:ctrlPr>
                                    </m:sSupPr>
                                    <m:e>
                                      <m:acc>
                                        <m:accPr>
                                          <m:chr m:val="̅"/>
                                          <m:ctrlPr>
                                            <a:rPr lang="en-US" altLang="zh-CN" sz="2400" b="0" i="1" smtClean="0">
                                              <a:latin typeface="Cambria Math" panose="02040503050406030204" pitchFamily="18" charset="0"/>
                                              <a:ea typeface="+mj-ea"/>
                                            </a:rPr>
                                          </m:ctrlPr>
                                        </m:accPr>
                                        <m:e>
                                          <m:r>
                                            <a:rPr lang="en-US" altLang="zh-CN" sz="2400" b="0" i="1" smtClean="0">
                                              <a:latin typeface="Cambria Math" panose="02040503050406030204" pitchFamily="18" charset="0"/>
                                              <a:ea typeface="+mj-ea"/>
                                            </a:rPr>
                                            <m:t>𝑥</m:t>
                                          </m:r>
                                        </m:e>
                                      </m:acc>
                                    </m:e>
                                    <m:sup>
                                      <m:r>
                                        <a:rPr lang="en-US" altLang="zh-CN" sz="2400" b="0" i="1" smtClean="0">
                                          <a:latin typeface="Cambria Math" panose="02040503050406030204" pitchFamily="18" charset="0"/>
                                          <a:ea typeface="+mj-ea"/>
                                        </a:rPr>
                                        <m:t>2</m:t>
                                      </m:r>
                                    </m:sup>
                                  </m:sSup>
                                </m:e>
                              </m:d>
                            </m:e>
                          </m:nary>
                        </m:den>
                      </m:f>
                      <m:r>
                        <a:rPr lang="en-US" altLang="zh-CN" sz="2400" b="0" i="1" smtClean="0">
                          <a:latin typeface="Cambria Math" panose="02040503050406030204" pitchFamily="18" charset="0"/>
                          <a:ea typeface="+mj-ea"/>
                        </a:rPr>
                        <m:t>=</m:t>
                      </m:r>
                      <m:f>
                        <m:fPr>
                          <m:ctrlPr>
                            <a:rPr lang="en-US" altLang="zh-CN" sz="2400" b="1" i="1" smtClean="0">
                              <a:solidFill>
                                <a:srgbClr val="FF0000"/>
                              </a:solidFill>
                              <a:latin typeface="Cambria Math" panose="02040503050406030204" pitchFamily="18" charset="0"/>
                              <a:ea typeface="+mj-ea"/>
                            </a:rPr>
                          </m:ctrlPr>
                        </m:fPr>
                        <m:num>
                          <m:nary>
                            <m:naryPr>
                              <m:chr m:val="∑"/>
                              <m:ctrlPr>
                                <a:rPr lang="en-US" altLang="zh-CN" sz="2400" b="1" i="1">
                                  <a:solidFill>
                                    <a:srgbClr val="FF0000"/>
                                  </a:solidFill>
                                  <a:latin typeface="Cambria Math" panose="02040503050406030204" pitchFamily="18" charset="0"/>
                                  <a:ea typeface="+mj-ea"/>
                                </a:rPr>
                              </m:ctrlPr>
                            </m:naryPr>
                            <m:sub>
                              <m:r>
                                <m:rPr>
                                  <m:brk m:alnAt="23"/>
                                </m:rPr>
                                <a:rPr lang="en-US" altLang="zh-CN" sz="2400" b="1" i="1">
                                  <a:solidFill>
                                    <a:srgbClr val="FF0000"/>
                                  </a:solidFill>
                                  <a:latin typeface="Cambria Math" panose="02040503050406030204" pitchFamily="18" charset="0"/>
                                  <a:ea typeface="+mj-ea"/>
                                </a:rPr>
                                <m:t>𝒊</m:t>
                              </m:r>
                              <m:r>
                                <a:rPr lang="en-US" altLang="zh-CN" sz="2400" b="1" i="1">
                                  <a:solidFill>
                                    <a:srgbClr val="FF0000"/>
                                  </a:solidFill>
                                  <a:latin typeface="Cambria Math" panose="02040503050406030204" pitchFamily="18" charset="0"/>
                                  <a:ea typeface="+mj-ea"/>
                                </a:rPr>
                                <m:t>=</m:t>
                              </m:r>
                              <m:r>
                                <a:rPr lang="en-US" altLang="zh-CN" sz="2400" b="1" i="1">
                                  <a:solidFill>
                                    <a:srgbClr val="FF0000"/>
                                  </a:solidFill>
                                  <a:latin typeface="Cambria Math" panose="02040503050406030204" pitchFamily="18" charset="0"/>
                                  <a:ea typeface="+mj-ea"/>
                                </a:rPr>
                                <m:t>𝟏</m:t>
                              </m:r>
                            </m:sub>
                            <m:sup>
                              <m:r>
                                <a:rPr lang="en-US" altLang="zh-CN" sz="2400" b="1" i="1">
                                  <a:solidFill>
                                    <a:srgbClr val="FF0000"/>
                                  </a:solidFill>
                                  <a:latin typeface="Cambria Math" panose="02040503050406030204" pitchFamily="18" charset="0"/>
                                  <a:ea typeface="+mj-ea"/>
                                </a:rPr>
                                <m:t>𝒎</m:t>
                              </m:r>
                            </m:sup>
                            <m:e>
                              <m:d>
                                <m:dPr>
                                  <m:ctrlPr>
                                    <a:rPr lang="en-US" altLang="zh-CN" sz="2400" b="1" i="1">
                                      <a:solidFill>
                                        <a:srgbClr val="FF0000"/>
                                      </a:solidFill>
                                      <a:latin typeface="Cambria Math" panose="02040503050406030204" pitchFamily="18" charset="0"/>
                                      <a:ea typeface="+mj-ea"/>
                                    </a:rPr>
                                  </m:ctrlPr>
                                </m:dPr>
                                <m:e>
                                  <m:sSup>
                                    <m:sSupPr>
                                      <m:ctrlPr>
                                        <a:rPr lang="en-US" altLang="zh-CN" sz="2400" b="1" i="1">
                                          <a:solidFill>
                                            <a:srgbClr val="FF0000"/>
                                          </a:solidFill>
                                          <a:latin typeface="Cambria Math" panose="02040503050406030204" pitchFamily="18" charset="0"/>
                                          <a:ea typeface="+mj-ea"/>
                                        </a:rPr>
                                      </m:ctrlPr>
                                    </m:sSupPr>
                                    <m:e>
                                      <m:r>
                                        <a:rPr lang="en-US" altLang="zh-CN" sz="2400" b="1" i="1">
                                          <a:solidFill>
                                            <a:srgbClr val="FF0000"/>
                                          </a:solidFill>
                                          <a:latin typeface="Cambria Math" panose="02040503050406030204" pitchFamily="18" charset="0"/>
                                          <a:ea typeface="+mj-ea"/>
                                        </a:rPr>
                                        <m:t>𝒙</m:t>
                                      </m:r>
                                    </m:e>
                                    <m:sup>
                                      <m:r>
                                        <a:rPr lang="en-US" altLang="zh-CN" sz="2400" b="1" i="1">
                                          <a:solidFill>
                                            <a:srgbClr val="FF0000"/>
                                          </a:solidFill>
                                          <a:latin typeface="Cambria Math" panose="02040503050406030204" pitchFamily="18" charset="0"/>
                                          <a:ea typeface="+mj-ea"/>
                                        </a:rPr>
                                        <m:t>(</m:t>
                                      </m:r>
                                      <m:r>
                                        <a:rPr lang="en-US" altLang="zh-CN" sz="2400" b="1" i="1">
                                          <a:solidFill>
                                            <a:srgbClr val="FF0000"/>
                                          </a:solidFill>
                                          <a:latin typeface="Cambria Math" panose="02040503050406030204" pitchFamily="18" charset="0"/>
                                          <a:ea typeface="+mj-ea"/>
                                        </a:rPr>
                                        <m:t>𝒊</m:t>
                                      </m:r>
                                      <m:r>
                                        <a:rPr lang="en-US" altLang="zh-CN" sz="2400" b="1" i="1">
                                          <a:solidFill>
                                            <a:srgbClr val="FF0000"/>
                                          </a:solidFill>
                                          <a:latin typeface="Cambria Math" panose="02040503050406030204" pitchFamily="18" charset="0"/>
                                          <a:ea typeface="+mj-ea"/>
                                        </a:rPr>
                                        <m:t>)</m:t>
                                      </m:r>
                                    </m:sup>
                                  </m:sSup>
                                  <m:r>
                                    <a:rPr lang="en-US" altLang="zh-CN" sz="2400" b="1" i="1">
                                      <a:solidFill>
                                        <a:srgbClr val="FF0000"/>
                                      </a:solidFill>
                                      <a:latin typeface="Cambria Math" panose="02040503050406030204" pitchFamily="18" charset="0"/>
                                      <a:ea typeface="+mj-ea"/>
                                    </a:rPr>
                                    <m:t>−</m:t>
                                  </m:r>
                                  <m:acc>
                                    <m:accPr>
                                      <m:chr m:val="̅"/>
                                      <m:ctrlPr>
                                        <a:rPr lang="en-US" altLang="zh-CN" sz="2400" b="1" i="1">
                                          <a:solidFill>
                                            <a:srgbClr val="FF0000"/>
                                          </a:solidFill>
                                          <a:latin typeface="Cambria Math" panose="02040503050406030204" pitchFamily="18" charset="0"/>
                                          <a:ea typeface="+mj-ea"/>
                                        </a:rPr>
                                      </m:ctrlPr>
                                    </m:accPr>
                                    <m:e>
                                      <m:r>
                                        <a:rPr lang="en-US" altLang="zh-CN" sz="2400" b="1" i="1">
                                          <a:solidFill>
                                            <a:srgbClr val="FF0000"/>
                                          </a:solidFill>
                                          <a:latin typeface="Cambria Math" panose="02040503050406030204" pitchFamily="18" charset="0"/>
                                          <a:ea typeface="+mj-ea"/>
                                        </a:rPr>
                                        <m:t>𝒙</m:t>
                                      </m:r>
                                    </m:e>
                                  </m:acc>
                                </m:e>
                              </m:d>
                              <m:r>
                                <a:rPr lang="en-US" altLang="zh-CN" sz="2400" b="1" i="1">
                                  <a:solidFill>
                                    <a:srgbClr val="FF0000"/>
                                  </a:solidFill>
                                  <a:latin typeface="Cambria Math" panose="02040503050406030204" pitchFamily="18" charset="0"/>
                                  <a:ea typeface="+mj-ea"/>
                                </a:rPr>
                                <m:t>(</m:t>
                              </m:r>
                              <m:sSup>
                                <m:sSupPr>
                                  <m:ctrlPr>
                                    <a:rPr lang="en-US" altLang="zh-CN" sz="2400" b="1" i="1">
                                      <a:solidFill>
                                        <a:srgbClr val="FF0000"/>
                                      </a:solidFill>
                                      <a:latin typeface="Cambria Math" panose="02040503050406030204" pitchFamily="18" charset="0"/>
                                      <a:ea typeface="+mj-ea"/>
                                    </a:rPr>
                                  </m:ctrlPr>
                                </m:sSupPr>
                                <m:e>
                                  <m:r>
                                    <a:rPr lang="en-US" altLang="zh-CN" sz="2400" b="1" i="1">
                                      <a:solidFill>
                                        <a:srgbClr val="FF0000"/>
                                      </a:solidFill>
                                      <a:latin typeface="Cambria Math" panose="02040503050406030204" pitchFamily="18" charset="0"/>
                                      <a:ea typeface="+mj-ea"/>
                                    </a:rPr>
                                    <m:t>𝒚</m:t>
                                  </m:r>
                                </m:e>
                                <m:sup>
                                  <m:r>
                                    <a:rPr lang="en-US" altLang="zh-CN" sz="2400" b="1" i="1">
                                      <a:solidFill>
                                        <a:srgbClr val="FF0000"/>
                                      </a:solidFill>
                                      <a:latin typeface="Cambria Math" panose="02040503050406030204" pitchFamily="18" charset="0"/>
                                      <a:ea typeface="+mj-ea"/>
                                    </a:rPr>
                                    <m:t>(</m:t>
                                  </m:r>
                                  <m:r>
                                    <a:rPr lang="en-US" altLang="zh-CN" sz="2400" b="1" i="1">
                                      <a:solidFill>
                                        <a:srgbClr val="FF0000"/>
                                      </a:solidFill>
                                      <a:latin typeface="Cambria Math" panose="02040503050406030204" pitchFamily="18" charset="0"/>
                                      <a:ea typeface="+mj-ea"/>
                                    </a:rPr>
                                    <m:t>𝒊</m:t>
                                  </m:r>
                                  <m:r>
                                    <a:rPr lang="en-US" altLang="zh-CN" sz="2400" b="1" i="1">
                                      <a:solidFill>
                                        <a:srgbClr val="FF0000"/>
                                      </a:solidFill>
                                      <a:latin typeface="Cambria Math" panose="02040503050406030204" pitchFamily="18" charset="0"/>
                                      <a:ea typeface="+mj-ea"/>
                                    </a:rPr>
                                    <m:t>)</m:t>
                                  </m:r>
                                </m:sup>
                              </m:sSup>
                              <m:r>
                                <a:rPr lang="en-US" altLang="zh-CN" sz="2400" b="1" i="1">
                                  <a:solidFill>
                                    <a:srgbClr val="FF0000"/>
                                  </a:solidFill>
                                  <a:latin typeface="Cambria Math" panose="02040503050406030204" pitchFamily="18" charset="0"/>
                                  <a:ea typeface="+mj-ea"/>
                                </a:rPr>
                                <m:t>−</m:t>
                              </m:r>
                              <m:acc>
                                <m:accPr>
                                  <m:chr m:val="̅"/>
                                  <m:ctrlPr>
                                    <a:rPr lang="en-US" altLang="zh-CN" sz="2400" b="1" i="1">
                                      <a:solidFill>
                                        <a:srgbClr val="FF0000"/>
                                      </a:solidFill>
                                      <a:latin typeface="Cambria Math" panose="02040503050406030204" pitchFamily="18" charset="0"/>
                                      <a:ea typeface="+mj-ea"/>
                                    </a:rPr>
                                  </m:ctrlPr>
                                </m:accPr>
                                <m:e>
                                  <m:r>
                                    <a:rPr lang="en-US" altLang="zh-CN" sz="2400" b="1" i="1">
                                      <a:solidFill>
                                        <a:srgbClr val="FF0000"/>
                                      </a:solidFill>
                                      <a:latin typeface="Cambria Math" panose="02040503050406030204" pitchFamily="18" charset="0"/>
                                      <a:ea typeface="+mj-ea"/>
                                    </a:rPr>
                                    <m:t>𝒚</m:t>
                                  </m:r>
                                </m:e>
                              </m:acc>
                              <m:r>
                                <a:rPr lang="en-US" altLang="zh-CN" sz="2400" b="1" i="1">
                                  <a:solidFill>
                                    <a:srgbClr val="FF0000"/>
                                  </a:solidFill>
                                  <a:latin typeface="Cambria Math" panose="02040503050406030204" pitchFamily="18" charset="0"/>
                                  <a:ea typeface="+mj-ea"/>
                                </a:rPr>
                                <m:t>)</m:t>
                              </m:r>
                            </m:e>
                          </m:nary>
                        </m:num>
                        <m:den>
                          <m:nary>
                            <m:naryPr>
                              <m:chr m:val="∑"/>
                              <m:ctrlPr>
                                <a:rPr lang="en-US" altLang="zh-CN" sz="2400" b="1" i="1">
                                  <a:solidFill>
                                    <a:srgbClr val="FF0000"/>
                                  </a:solidFill>
                                  <a:latin typeface="Cambria Math" panose="02040503050406030204" pitchFamily="18" charset="0"/>
                                  <a:ea typeface="+mj-ea"/>
                                </a:rPr>
                              </m:ctrlPr>
                            </m:naryPr>
                            <m:sub>
                              <m:r>
                                <m:rPr>
                                  <m:brk m:alnAt="23"/>
                                </m:rPr>
                                <a:rPr lang="en-US" altLang="zh-CN" sz="2400" b="1" i="1">
                                  <a:solidFill>
                                    <a:srgbClr val="FF0000"/>
                                  </a:solidFill>
                                  <a:latin typeface="Cambria Math" panose="02040503050406030204" pitchFamily="18" charset="0"/>
                                  <a:ea typeface="+mj-ea"/>
                                </a:rPr>
                                <m:t>𝒊</m:t>
                              </m:r>
                              <m:r>
                                <a:rPr lang="en-US" altLang="zh-CN" sz="2400" b="1" i="1">
                                  <a:solidFill>
                                    <a:srgbClr val="FF0000"/>
                                  </a:solidFill>
                                  <a:latin typeface="Cambria Math" panose="02040503050406030204" pitchFamily="18" charset="0"/>
                                  <a:ea typeface="+mj-ea"/>
                                </a:rPr>
                                <m:t>=</m:t>
                              </m:r>
                              <m:r>
                                <a:rPr lang="en-US" altLang="zh-CN" sz="2400" b="1" i="1">
                                  <a:solidFill>
                                    <a:srgbClr val="FF0000"/>
                                  </a:solidFill>
                                  <a:latin typeface="Cambria Math" panose="02040503050406030204" pitchFamily="18" charset="0"/>
                                  <a:ea typeface="+mj-ea"/>
                                </a:rPr>
                                <m:t>𝟏</m:t>
                              </m:r>
                            </m:sub>
                            <m:sup>
                              <m:r>
                                <a:rPr lang="en-US" altLang="zh-CN" sz="2400" b="1" i="1">
                                  <a:solidFill>
                                    <a:srgbClr val="FF0000"/>
                                  </a:solidFill>
                                  <a:latin typeface="Cambria Math" panose="02040503050406030204" pitchFamily="18" charset="0"/>
                                  <a:ea typeface="+mj-ea"/>
                                </a:rPr>
                                <m:t>𝒎</m:t>
                              </m:r>
                            </m:sup>
                            <m:e>
                              <m:sSup>
                                <m:sSupPr>
                                  <m:ctrlPr>
                                    <a:rPr lang="en-US" altLang="zh-CN" sz="2400" b="1" i="1">
                                      <a:solidFill>
                                        <a:srgbClr val="FF0000"/>
                                      </a:solidFill>
                                      <a:latin typeface="Cambria Math" panose="02040503050406030204" pitchFamily="18" charset="0"/>
                                      <a:ea typeface="+mj-ea"/>
                                    </a:rPr>
                                  </m:ctrlPr>
                                </m:sSupPr>
                                <m:e>
                                  <m:r>
                                    <a:rPr lang="en-US" altLang="zh-CN" sz="2400" b="1" i="1">
                                      <a:solidFill>
                                        <a:srgbClr val="FF0000"/>
                                      </a:solidFill>
                                      <a:latin typeface="Cambria Math" panose="02040503050406030204" pitchFamily="18" charset="0"/>
                                      <a:ea typeface="+mj-ea"/>
                                    </a:rPr>
                                    <m:t>(</m:t>
                                  </m:r>
                                  <m:sSup>
                                    <m:sSupPr>
                                      <m:ctrlPr>
                                        <a:rPr lang="en-US" altLang="zh-CN" sz="2400" b="1" i="1">
                                          <a:solidFill>
                                            <a:srgbClr val="FF0000"/>
                                          </a:solidFill>
                                          <a:latin typeface="Cambria Math" panose="02040503050406030204" pitchFamily="18" charset="0"/>
                                          <a:ea typeface="+mj-ea"/>
                                        </a:rPr>
                                      </m:ctrlPr>
                                    </m:sSupPr>
                                    <m:e>
                                      <m:r>
                                        <a:rPr lang="en-US" altLang="zh-CN" sz="2400" b="1" i="1">
                                          <a:solidFill>
                                            <a:srgbClr val="FF0000"/>
                                          </a:solidFill>
                                          <a:latin typeface="Cambria Math" panose="02040503050406030204" pitchFamily="18" charset="0"/>
                                          <a:ea typeface="+mj-ea"/>
                                        </a:rPr>
                                        <m:t>𝒙</m:t>
                                      </m:r>
                                    </m:e>
                                    <m:sup>
                                      <m:r>
                                        <a:rPr lang="en-US" altLang="zh-CN" sz="2400" b="1" i="1">
                                          <a:solidFill>
                                            <a:srgbClr val="FF0000"/>
                                          </a:solidFill>
                                          <a:latin typeface="Cambria Math" panose="02040503050406030204" pitchFamily="18" charset="0"/>
                                          <a:ea typeface="+mj-ea"/>
                                        </a:rPr>
                                        <m:t>(</m:t>
                                      </m:r>
                                      <m:r>
                                        <a:rPr lang="en-US" altLang="zh-CN" sz="2400" b="1" i="1">
                                          <a:solidFill>
                                            <a:srgbClr val="FF0000"/>
                                          </a:solidFill>
                                          <a:latin typeface="Cambria Math" panose="02040503050406030204" pitchFamily="18" charset="0"/>
                                          <a:ea typeface="+mj-ea"/>
                                        </a:rPr>
                                        <m:t>𝒊</m:t>
                                      </m:r>
                                      <m:r>
                                        <a:rPr lang="en-US" altLang="zh-CN" sz="2400" b="1" i="1">
                                          <a:solidFill>
                                            <a:srgbClr val="FF0000"/>
                                          </a:solidFill>
                                          <a:latin typeface="Cambria Math" panose="02040503050406030204" pitchFamily="18" charset="0"/>
                                          <a:ea typeface="+mj-ea"/>
                                        </a:rPr>
                                        <m:t>)</m:t>
                                      </m:r>
                                    </m:sup>
                                  </m:sSup>
                                  <m:r>
                                    <a:rPr lang="en-US" altLang="zh-CN" sz="2400" b="1" i="1">
                                      <a:solidFill>
                                        <a:srgbClr val="FF0000"/>
                                      </a:solidFill>
                                      <a:latin typeface="Cambria Math" panose="02040503050406030204" pitchFamily="18" charset="0"/>
                                      <a:ea typeface="+mj-ea"/>
                                    </a:rPr>
                                    <m:t>−</m:t>
                                  </m:r>
                                  <m:acc>
                                    <m:accPr>
                                      <m:chr m:val="̅"/>
                                      <m:ctrlPr>
                                        <a:rPr lang="en-US" altLang="zh-CN" sz="2400" b="1" i="1">
                                          <a:solidFill>
                                            <a:srgbClr val="FF0000"/>
                                          </a:solidFill>
                                          <a:latin typeface="Cambria Math" panose="02040503050406030204" pitchFamily="18" charset="0"/>
                                          <a:ea typeface="+mj-ea"/>
                                        </a:rPr>
                                      </m:ctrlPr>
                                    </m:accPr>
                                    <m:e>
                                      <m:r>
                                        <a:rPr lang="en-US" altLang="zh-CN" sz="2400" b="1" i="1">
                                          <a:solidFill>
                                            <a:srgbClr val="FF0000"/>
                                          </a:solidFill>
                                          <a:latin typeface="Cambria Math" panose="02040503050406030204" pitchFamily="18" charset="0"/>
                                          <a:ea typeface="+mj-ea"/>
                                        </a:rPr>
                                        <m:t>𝒙</m:t>
                                      </m:r>
                                    </m:e>
                                  </m:acc>
                                  <m:r>
                                    <a:rPr lang="en-US" altLang="zh-CN" sz="2400" b="1" i="1">
                                      <a:solidFill>
                                        <a:srgbClr val="FF0000"/>
                                      </a:solidFill>
                                      <a:latin typeface="Cambria Math" panose="02040503050406030204" pitchFamily="18" charset="0"/>
                                      <a:ea typeface="+mj-ea"/>
                                    </a:rPr>
                                    <m:t>)</m:t>
                                  </m:r>
                                </m:e>
                                <m:sup>
                                  <m:r>
                                    <a:rPr lang="en-US" altLang="zh-CN" sz="2400" b="1" i="1">
                                      <a:solidFill>
                                        <a:srgbClr val="FF0000"/>
                                      </a:solidFill>
                                      <a:latin typeface="Cambria Math" panose="02040503050406030204" pitchFamily="18" charset="0"/>
                                      <a:ea typeface="+mj-ea"/>
                                    </a:rPr>
                                    <m:t>𝟐</m:t>
                                  </m:r>
                                </m:sup>
                              </m:sSup>
                            </m:e>
                          </m:nary>
                        </m:den>
                      </m:f>
                    </m:oMath>
                  </m:oMathPara>
                </a14:m>
                <a:endParaRPr lang="zh-CN" altLang="en-US" sz="2400" b="1" dirty="0">
                  <a:latin typeface="+mj-ea"/>
                  <a:ea typeface="+mj-ea"/>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4858551" y="3715354"/>
                <a:ext cx="7892248" cy="2442335"/>
              </a:xfrm>
              <a:prstGeom prst="rect">
                <a:avLst/>
              </a:prstGeom>
              <a:blipFill>
                <a:blip r:embed="rId5"/>
                <a:stretch>
                  <a:fillRect l="-1158" t="-1995"/>
                </a:stretch>
              </a:blipFill>
            </p:spPr>
            <p:txBody>
              <a:bodyPr/>
              <a:lstStyle/>
              <a:p>
                <a:r>
                  <a:rPr lang="zh-CN" altLang="en-US">
                    <a:noFill/>
                  </a:rPr>
                  <a:t> </a:t>
                </a:r>
              </a:p>
            </p:txBody>
          </p:sp>
        </mc:Fallback>
      </mc:AlternateContent>
      <p:sp>
        <p:nvSpPr>
          <p:cNvPr id="9"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简单的线性回归</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简单的线性回归</a:t>
            </a:r>
          </a:p>
        </p:txBody>
      </p:sp>
      <mc:AlternateContent xmlns:mc="http://schemas.openxmlformats.org/markup-compatibility/2006" xmlns:a14="http://schemas.microsoft.com/office/drawing/2010/main">
        <mc:Choice Requires="a14">
          <p:sp>
            <p:nvSpPr>
              <p:cNvPr id="2" name="文本框 1"/>
              <p:cNvSpPr txBox="1"/>
              <p:nvPr/>
            </p:nvSpPr>
            <p:spPr>
              <a:xfrm>
                <a:off x="1544714" y="2695979"/>
                <a:ext cx="6178858" cy="9464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rPr>
                        <m:t>𝒘</m:t>
                      </m:r>
                      <m:r>
                        <a:rPr lang="en-US" altLang="zh-CN" sz="2400" b="1" i="1" smtClean="0">
                          <a:solidFill>
                            <a:srgbClr val="FF0000"/>
                          </a:solidFill>
                          <a:latin typeface="Cambria Math" panose="02040503050406030204" pitchFamily="18" charset="0"/>
                        </a:rPr>
                        <m:t>=</m:t>
                      </m:r>
                      <m:f>
                        <m:fPr>
                          <m:ctrlPr>
                            <a:rPr lang="en-US" altLang="zh-CN" sz="2400" b="1" i="1" smtClean="0">
                              <a:solidFill>
                                <a:srgbClr val="FF0000"/>
                              </a:solidFill>
                              <a:latin typeface="Cambria Math" panose="02040503050406030204" pitchFamily="18" charset="0"/>
                            </a:rPr>
                          </m:ctrlPr>
                        </m:fPr>
                        <m:num>
                          <m:nary>
                            <m:naryPr>
                              <m:chr m:val="∑"/>
                              <m:ctrlPr>
                                <a:rPr lang="en-US" altLang="zh-CN" sz="2400" b="1" i="1" smtClean="0">
                                  <a:solidFill>
                                    <a:srgbClr val="FF0000"/>
                                  </a:solidFill>
                                  <a:latin typeface="Cambria Math" panose="02040503050406030204" pitchFamily="18" charset="0"/>
                                </a:rPr>
                              </m:ctrlPr>
                            </m:naryPr>
                            <m:sub>
                              <m:r>
                                <m:rPr>
                                  <m:brk m:alnAt="23"/>
                                </m:rPr>
                                <a:rPr lang="en-US" altLang="zh-CN" sz="2400" b="1" i="1" smtClean="0">
                                  <a:solidFill>
                                    <a:srgbClr val="FF0000"/>
                                  </a:solidFill>
                                  <a:latin typeface="Cambria Math" panose="02040503050406030204" pitchFamily="18" charset="0"/>
                                </a:rPr>
                                <m:t>𝒊</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sub>
                            <m:sup>
                              <m:r>
                                <a:rPr lang="en-US" altLang="zh-CN" sz="2400" b="1" i="1" smtClean="0">
                                  <a:solidFill>
                                    <a:srgbClr val="FF0000"/>
                                  </a:solidFill>
                                  <a:latin typeface="Cambria Math" panose="02040503050406030204" pitchFamily="18" charset="0"/>
                                </a:rPr>
                                <m:t>𝒎</m:t>
                              </m:r>
                            </m:sup>
                            <m:e>
                              <m:d>
                                <m:dPr>
                                  <m:ctrlPr>
                                    <a:rPr lang="en-US" altLang="zh-CN" sz="2400" b="1" i="1" smtClean="0">
                                      <a:solidFill>
                                        <a:srgbClr val="FF0000"/>
                                      </a:solidFill>
                                      <a:latin typeface="Cambria Math" panose="02040503050406030204" pitchFamily="18" charset="0"/>
                                    </a:rPr>
                                  </m:ctrlPr>
                                </m:dPr>
                                <m:e>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panose="02040503050406030204" pitchFamily="18" charset="0"/>
                                        </a:rPr>
                                        <m:t>𝒙</m:t>
                                      </m:r>
                                    </m:e>
                                    <m:sup>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𝒊</m:t>
                                      </m:r>
                                      <m:r>
                                        <a:rPr lang="en-US" altLang="zh-CN" sz="2400" b="1" i="1" smtClean="0">
                                          <a:solidFill>
                                            <a:srgbClr val="FF0000"/>
                                          </a:solidFill>
                                          <a:latin typeface="Cambria Math" panose="02040503050406030204" pitchFamily="18" charset="0"/>
                                        </a:rPr>
                                        <m:t>)</m:t>
                                      </m:r>
                                    </m:sup>
                                  </m:sSup>
                                  <m:r>
                                    <a:rPr lang="en-US" altLang="zh-CN" sz="2400" b="1" i="1" smtClean="0">
                                      <a:solidFill>
                                        <a:srgbClr val="FF0000"/>
                                      </a:solidFill>
                                      <a:latin typeface="Cambria Math" panose="02040503050406030204" pitchFamily="18" charset="0"/>
                                    </a:rPr>
                                    <m:t>−</m:t>
                                  </m:r>
                                  <m:acc>
                                    <m:accPr>
                                      <m:chr m:val="̅"/>
                                      <m:ctrlPr>
                                        <a:rPr lang="en-US" altLang="zh-CN" sz="2400" b="1" i="1" smtClean="0">
                                          <a:solidFill>
                                            <a:srgbClr val="FF0000"/>
                                          </a:solidFill>
                                          <a:latin typeface="Cambria Math" panose="02040503050406030204" pitchFamily="18" charset="0"/>
                                        </a:rPr>
                                      </m:ctrlPr>
                                    </m:accPr>
                                    <m:e>
                                      <m:r>
                                        <a:rPr lang="en-US" altLang="zh-CN" sz="2400" b="1" i="1" smtClean="0">
                                          <a:solidFill>
                                            <a:srgbClr val="FF0000"/>
                                          </a:solidFill>
                                          <a:latin typeface="Cambria Math" panose="02040503050406030204" pitchFamily="18" charset="0"/>
                                        </a:rPr>
                                        <m:t>𝒙</m:t>
                                      </m:r>
                                    </m:e>
                                  </m:acc>
                                </m:e>
                              </m:d>
                              <m:r>
                                <a:rPr lang="en-US" altLang="zh-CN" sz="2400" b="1" i="1" smtClean="0">
                                  <a:solidFill>
                                    <a:srgbClr val="FF0000"/>
                                  </a:solidFill>
                                  <a:latin typeface="Cambria Math" panose="02040503050406030204" pitchFamily="18" charset="0"/>
                                </a:rPr>
                                <m:t>(</m:t>
                              </m:r>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panose="02040503050406030204" pitchFamily="18" charset="0"/>
                                    </a:rPr>
                                    <m:t>𝒚</m:t>
                                  </m:r>
                                </m:e>
                                <m:sup>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𝒊</m:t>
                                  </m:r>
                                  <m:r>
                                    <a:rPr lang="en-US" altLang="zh-CN" sz="2400" b="1" i="1" smtClean="0">
                                      <a:solidFill>
                                        <a:srgbClr val="FF0000"/>
                                      </a:solidFill>
                                      <a:latin typeface="Cambria Math" panose="02040503050406030204" pitchFamily="18" charset="0"/>
                                    </a:rPr>
                                    <m:t>)</m:t>
                                  </m:r>
                                </m:sup>
                              </m:sSup>
                              <m:r>
                                <a:rPr lang="en-US" altLang="zh-CN" sz="2400" b="1" i="1" smtClean="0">
                                  <a:solidFill>
                                    <a:srgbClr val="FF0000"/>
                                  </a:solidFill>
                                  <a:latin typeface="Cambria Math" panose="02040503050406030204" pitchFamily="18" charset="0"/>
                                </a:rPr>
                                <m:t>−</m:t>
                              </m:r>
                              <m:acc>
                                <m:accPr>
                                  <m:chr m:val="̅"/>
                                  <m:ctrlPr>
                                    <a:rPr lang="en-US" altLang="zh-CN" sz="2400" b="1" i="1" smtClean="0">
                                      <a:solidFill>
                                        <a:srgbClr val="FF0000"/>
                                      </a:solidFill>
                                      <a:latin typeface="Cambria Math" panose="02040503050406030204" pitchFamily="18" charset="0"/>
                                    </a:rPr>
                                  </m:ctrlPr>
                                </m:accPr>
                                <m:e>
                                  <m:r>
                                    <a:rPr lang="en-US" altLang="zh-CN" sz="2400" b="1" i="1" smtClean="0">
                                      <a:solidFill>
                                        <a:srgbClr val="FF0000"/>
                                      </a:solidFill>
                                      <a:latin typeface="Cambria Math" panose="02040503050406030204" pitchFamily="18" charset="0"/>
                                    </a:rPr>
                                    <m:t>𝒚</m:t>
                                  </m:r>
                                </m:e>
                              </m:acc>
                              <m:r>
                                <a:rPr lang="en-US" altLang="zh-CN" sz="2400" b="1" i="1" smtClean="0">
                                  <a:solidFill>
                                    <a:srgbClr val="FF0000"/>
                                  </a:solidFill>
                                  <a:latin typeface="Cambria Math" panose="02040503050406030204" pitchFamily="18" charset="0"/>
                                </a:rPr>
                                <m:t>)</m:t>
                              </m:r>
                            </m:e>
                          </m:nary>
                        </m:num>
                        <m:den>
                          <m:nary>
                            <m:naryPr>
                              <m:chr m:val="∑"/>
                              <m:ctrlPr>
                                <a:rPr lang="en-US" altLang="zh-CN" sz="2400" b="1" i="1" smtClean="0">
                                  <a:solidFill>
                                    <a:srgbClr val="FF0000"/>
                                  </a:solidFill>
                                  <a:latin typeface="Cambria Math" panose="02040503050406030204" pitchFamily="18" charset="0"/>
                                </a:rPr>
                              </m:ctrlPr>
                            </m:naryPr>
                            <m:sub>
                              <m:r>
                                <m:rPr>
                                  <m:brk m:alnAt="23"/>
                                </m:rPr>
                                <a:rPr lang="en-US" altLang="zh-CN" sz="2400" b="1" i="1" smtClean="0">
                                  <a:solidFill>
                                    <a:srgbClr val="FF0000"/>
                                  </a:solidFill>
                                  <a:latin typeface="Cambria Math" panose="02040503050406030204" pitchFamily="18" charset="0"/>
                                </a:rPr>
                                <m:t>𝒊</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sub>
                            <m:sup>
                              <m:r>
                                <a:rPr lang="en-US" altLang="zh-CN" sz="2400" b="1" i="1" smtClean="0">
                                  <a:solidFill>
                                    <a:srgbClr val="FF0000"/>
                                  </a:solidFill>
                                  <a:latin typeface="Cambria Math" panose="02040503050406030204" pitchFamily="18" charset="0"/>
                                </a:rPr>
                                <m:t>𝒎</m:t>
                              </m:r>
                            </m:sup>
                            <m:e>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panose="02040503050406030204" pitchFamily="18" charset="0"/>
                                    </a:rPr>
                                    <m:t>(</m:t>
                                  </m:r>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panose="02040503050406030204" pitchFamily="18" charset="0"/>
                                        </a:rPr>
                                        <m:t>𝒙</m:t>
                                      </m:r>
                                    </m:e>
                                    <m:sup>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𝒊</m:t>
                                      </m:r>
                                      <m:r>
                                        <a:rPr lang="en-US" altLang="zh-CN" sz="2400" b="1" i="1" smtClean="0">
                                          <a:solidFill>
                                            <a:srgbClr val="FF0000"/>
                                          </a:solidFill>
                                          <a:latin typeface="Cambria Math" panose="02040503050406030204" pitchFamily="18" charset="0"/>
                                        </a:rPr>
                                        <m:t>)</m:t>
                                      </m:r>
                                    </m:sup>
                                  </m:sSup>
                                  <m:r>
                                    <a:rPr lang="en-US" altLang="zh-CN" sz="2400" b="1" i="1" smtClean="0">
                                      <a:solidFill>
                                        <a:srgbClr val="FF0000"/>
                                      </a:solidFill>
                                      <a:latin typeface="Cambria Math" panose="02040503050406030204" pitchFamily="18" charset="0"/>
                                    </a:rPr>
                                    <m:t>−</m:t>
                                  </m:r>
                                  <m:acc>
                                    <m:accPr>
                                      <m:chr m:val="̅"/>
                                      <m:ctrlPr>
                                        <a:rPr lang="en-US" altLang="zh-CN" sz="2400" b="1" i="1" smtClean="0">
                                          <a:solidFill>
                                            <a:srgbClr val="FF0000"/>
                                          </a:solidFill>
                                          <a:latin typeface="Cambria Math" panose="02040503050406030204" pitchFamily="18" charset="0"/>
                                        </a:rPr>
                                      </m:ctrlPr>
                                    </m:accPr>
                                    <m:e>
                                      <m:r>
                                        <a:rPr lang="en-US" altLang="zh-CN" sz="2400" b="1" i="1" smtClean="0">
                                          <a:solidFill>
                                            <a:srgbClr val="FF0000"/>
                                          </a:solidFill>
                                          <a:latin typeface="Cambria Math" panose="02040503050406030204" pitchFamily="18" charset="0"/>
                                        </a:rPr>
                                        <m:t>𝒙</m:t>
                                      </m:r>
                                    </m:e>
                                  </m:acc>
                                  <m:r>
                                    <a:rPr lang="en-US" altLang="zh-CN" sz="2400" b="1" i="1" smtClean="0">
                                      <a:solidFill>
                                        <a:srgbClr val="FF0000"/>
                                      </a:solidFill>
                                      <a:latin typeface="Cambria Math" panose="02040503050406030204" pitchFamily="18" charset="0"/>
                                    </a:rPr>
                                    <m:t>)</m:t>
                                  </m:r>
                                </m:e>
                                <m:sup>
                                  <m:r>
                                    <a:rPr lang="en-US" altLang="zh-CN" sz="2400" b="1" i="1" smtClean="0">
                                      <a:solidFill>
                                        <a:srgbClr val="FF0000"/>
                                      </a:solidFill>
                                      <a:latin typeface="Cambria Math" panose="02040503050406030204" pitchFamily="18" charset="0"/>
                                    </a:rPr>
                                    <m:t>𝟐</m:t>
                                  </m:r>
                                </m:sup>
                              </m:sSup>
                            </m:e>
                          </m:nary>
                        </m:den>
                      </m:f>
                    </m:oMath>
                  </m:oMathPara>
                </a14:m>
                <a:endParaRPr lang="zh-CN" altLang="en-US" sz="2400" b="1" dirty="0"/>
              </a:p>
            </p:txBody>
          </p:sp>
        </mc:Choice>
        <mc:Fallback xmlns="">
          <p:sp>
            <p:nvSpPr>
              <p:cNvPr id="2" name="文本框 1"/>
              <p:cNvSpPr txBox="1">
                <a:spLocks noRot="1" noChangeAspect="1" noMove="1" noResize="1" noEditPoints="1" noAdjustHandles="1" noChangeArrowheads="1" noChangeShapeType="1" noTextEdit="1"/>
              </p:cNvSpPr>
              <p:nvPr/>
            </p:nvSpPr>
            <p:spPr>
              <a:xfrm>
                <a:off x="1544714" y="2695979"/>
                <a:ext cx="6178858" cy="946478"/>
              </a:xfrm>
              <a:prstGeom prst="rect">
                <a:avLst/>
              </a:prstGeom>
              <a:blipFill rotWithShape="1">
                <a:blip r:embed="rId2"/>
                <a:stretch>
                  <a:fillRect l="-6" t="-43" r="1" b="-191"/>
                </a:stretch>
              </a:blipFill>
            </p:spPr>
            <p:txBody>
              <a:bodyPr/>
              <a:lstStyle/>
              <a:p>
                <a:r>
                  <a:rPr lang="zh-CN" altLang="en-US">
                    <a:noFill/>
                  </a:rPr>
                  <a:t> </a:t>
                </a:r>
              </a:p>
            </p:txBody>
          </p:sp>
        </mc:Fallback>
      </mc:AlternateContent>
      <p:sp>
        <p:nvSpPr>
          <p:cNvPr id="3" name="文本框 2"/>
          <p:cNvSpPr txBox="1"/>
          <p:nvPr/>
        </p:nvSpPr>
        <p:spPr>
          <a:xfrm>
            <a:off x="994299" y="1660124"/>
            <a:ext cx="2556769" cy="461665"/>
          </a:xfrm>
          <a:prstGeom prst="rect">
            <a:avLst/>
          </a:prstGeom>
          <a:noFill/>
        </p:spPr>
        <p:txBody>
          <a:bodyPr wrap="square" rtlCol="0">
            <a:spAutoFit/>
          </a:bodyPr>
          <a:lstStyle/>
          <a:p>
            <a:r>
              <a:rPr lang="zh-CN" altLang="en-US" sz="2400" dirty="0">
                <a:latin typeface="+mj-ea"/>
                <a:ea typeface="+mj-ea"/>
              </a:rPr>
              <a:t>求解可得：</a:t>
            </a:r>
          </a:p>
        </p:txBody>
      </p:sp>
      <mc:AlternateContent xmlns:mc="http://schemas.openxmlformats.org/markup-compatibility/2006" xmlns:a14="http://schemas.microsoft.com/office/drawing/2010/main">
        <mc:Choice Requires="a14">
          <p:sp>
            <p:nvSpPr>
              <p:cNvPr id="5" name="文本框 4"/>
              <p:cNvSpPr txBox="1"/>
              <p:nvPr/>
            </p:nvSpPr>
            <p:spPr>
              <a:xfrm>
                <a:off x="865572" y="4065973"/>
                <a:ext cx="537099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rPr>
                        <m:t>𝒃</m:t>
                      </m:r>
                      <m:r>
                        <a:rPr lang="en-US" altLang="zh-CN" sz="2400" b="1" i="1" smtClean="0">
                          <a:solidFill>
                            <a:srgbClr val="FF0000"/>
                          </a:solidFill>
                          <a:latin typeface="Cambria Math" panose="02040503050406030204" pitchFamily="18" charset="0"/>
                        </a:rPr>
                        <m:t>=</m:t>
                      </m:r>
                      <m:acc>
                        <m:accPr>
                          <m:chr m:val="̅"/>
                          <m:ctrlPr>
                            <a:rPr lang="en-US" altLang="zh-CN" sz="2400" b="1" i="1" smtClean="0">
                              <a:solidFill>
                                <a:srgbClr val="FF0000"/>
                              </a:solidFill>
                              <a:latin typeface="Cambria Math" panose="02040503050406030204" pitchFamily="18" charset="0"/>
                            </a:rPr>
                          </m:ctrlPr>
                        </m:accPr>
                        <m:e>
                          <m:r>
                            <a:rPr lang="en-US" altLang="zh-CN" sz="2400" b="1" i="1" smtClean="0">
                              <a:solidFill>
                                <a:srgbClr val="FF0000"/>
                              </a:solidFill>
                              <a:latin typeface="Cambria Math" panose="02040503050406030204" pitchFamily="18" charset="0"/>
                            </a:rPr>
                            <m:t>𝒚</m:t>
                          </m:r>
                        </m:e>
                      </m:acc>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𝒘</m:t>
                      </m:r>
                      <m:acc>
                        <m:accPr>
                          <m:chr m:val="̅"/>
                          <m:ctrlPr>
                            <a:rPr lang="en-US" altLang="zh-CN" sz="2400" b="1" i="1" smtClean="0">
                              <a:solidFill>
                                <a:srgbClr val="FF0000"/>
                              </a:solidFill>
                              <a:latin typeface="Cambria Math" panose="02040503050406030204" pitchFamily="18" charset="0"/>
                            </a:rPr>
                          </m:ctrlPr>
                        </m:accPr>
                        <m:e>
                          <m:r>
                            <a:rPr lang="en-US" altLang="zh-CN" sz="2400" b="1" i="1" smtClean="0">
                              <a:solidFill>
                                <a:srgbClr val="FF0000"/>
                              </a:solidFill>
                              <a:latin typeface="Cambria Math" panose="02040503050406030204" pitchFamily="18" charset="0"/>
                            </a:rPr>
                            <m:t>𝒙</m:t>
                          </m:r>
                        </m:e>
                      </m:acc>
                    </m:oMath>
                  </m:oMathPara>
                </a14:m>
                <a:endParaRPr lang="zh-CN" altLang="en-US" sz="2400" b="1" dirty="0">
                  <a:solidFill>
                    <a:srgbClr val="FF0000"/>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865572" y="4065973"/>
                <a:ext cx="5370991" cy="461665"/>
              </a:xfrm>
              <a:prstGeom prst="rect">
                <a:avLst/>
              </a:prstGeom>
              <a:blipFill rotWithShape="1">
                <a:blip r:embed="rId3"/>
                <a:stretch>
                  <a:fillRect l="-1" t="-15" r="4" b="19"/>
                </a:stretch>
              </a:blipFill>
            </p:spPr>
            <p:txBody>
              <a:bodyPr/>
              <a:lstStyle/>
              <a:p>
                <a:r>
                  <a:rPr lang="zh-CN"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1. 1 </a:t>
            </a:r>
            <a:r>
              <a:rPr lang="zh-CN" altLang="en-US" dirty="0">
                <a:solidFill>
                  <a:schemeClr val="tx1"/>
                </a:solidFill>
              </a:rPr>
              <a:t>线性回归</a:t>
            </a:r>
          </a:p>
        </p:txBody>
      </p:sp>
      <p:graphicFrame>
        <p:nvGraphicFramePr>
          <p:cNvPr id="6" name="表格 5"/>
          <p:cNvGraphicFramePr>
            <a:graphicFrameLocks noGrp="1"/>
          </p:cNvGraphicFramePr>
          <p:nvPr>
            <p:extLst>
              <p:ext uri="{D42A27DB-BD31-4B8C-83A1-F6EECF244321}">
                <p14:modId xmlns:p14="http://schemas.microsoft.com/office/powerpoint/2010/main" val="4204557256"/>
              </p:ext>
            </p:extLst>
          </p:nvPr>
        </p:nvGraphicFramePr>
        <p:xfrm>
          <a:off x="5770728" y="1385268"/>
          <a:ext cx="4985980" cy="2151229"/>
        </p:xfrm>
        <a:graphic>
          <a:graphicData uri="http://schemas.openxmlformats.org/drawingml/2006/table">
            <a:tbl>
              <a:tblPr firstRow="1" firstCol="1" lastRow="1" lastCol="1">
                <a:tableStyleId>{9DCAF9ED-07DC-4A11-8D7F-57B35C25682E}</a:tableStyleId>
              </a:tblPr>
              <a:tblGrid>
                <a:gridCol w="997196">
                  <a:extLst>
                    <a:ext uri="{9D8B030D-6E8A-4147-A177-3AD203B41FA5}">
                      <a16:colId xmlns:a16="http://schemas.microsoft.com/office/drawing/2014/main" val="20000"/>
                    </a:ext>
                  </a:extLst>
                </a:gridCol>
                <a:gridCol w="997196">
                  <a:extLst>
                    <a:ext uri="{9D8B030D-6E8A-4147-A177-3AD203B41FA5}">
                      <a16:colId xmlns:a16="http://schemas.microsoft.com/office/drawing/2014/main" val="20001"/>
                    </a:ext>
                  </a:extLst>
                </a:gridCol>
                <a:gridCol w="997196">
                  <a:extLst>
                    <a:ext uri="{9D8B030D-6E8A-4147-A177-3AD203B41FA5}">
                      <a16:colId xmlns:a16="http://schemas.microsoft.com/office/drawing/2014/main" val="20002"/>
                    </a:ext>
                  </a:extLst>
                </a:gridCol>
                <a:gridCol w="997196">
                  <a:extLst>
                    <a:ext uri="{9D8B030D-6E8A-4147-A177-3AD203B41FA5}">
                      <a16:colId xmlns:a16="http://schemas.microsoft.com/office/drawing/2014/main" val="20003"/>
                    </a:ext>
                  </a:extLst>
                </a:gridCol>
                <a:gridCol w="997196">
                  <a:extLst>
                    <a:ext uri="{9D8B030D-6E8A-4147-A177-3AD203B41FA5}">
                      <a16:colId xmlns:a16="http://schemas.microsoft.com/office/drawing/2014/main" val="20004"/>
                    </a:ext>
                  </a:extLst>
                </a:gridCol>
              </a:tblGrid>
              <a:tr h="543854">
                <a:tc>
                  <a:txBody>
                    <a:bodyPr/>
                    <a:lstStyle/>
                    <a:p>
                      <a:pPr algn="ctr">
                        <a:spcBef>
                          <a:spcPts val="180"/>
                        </a:spcBef>
                        <a:spcAft>
                          <a:spcPts val="180"/>
                        </a:spcAft>
                      </a:pPr>
                      <a:r>
                        <a:rPr lang="en-US" sz="1600" dirty="0" err="1">
                          <a:effectLst/>
                          <a:latin typeface="+mj-ea"/>
                          <a:ea typeface="+mj-ea"/>
                        </a:rPr>
                        <a:t>建筑面积</a:t>
                      </a:r>
                      <a:endParaRPr lang="zh-CN" sz="1600" dirty="0">
                        <a:effectLst/>
                        <a:latin typeface="+mj-ea"/>
                        <a:ea typeface="+mj-ea"/>
                        <a:cs typeface="Times New Roman" panose="02020603050405020304" pitchFamily="18" charset="0"/>
                      </a:endParaRPr>
                    </a:p>
                  </a:txBody>
                  <a:tcPr marL="68580" marR="68580" marT="0" marB="0" anchor="ctr"/>
                </a:tc>
                <a:tc>
                  <a:txBody>
                    <a:bodyPr/>
                    <a:lstStyle/>
                    <a:p>
                      <a:pPr algn="ctr">
                        <a:spcBef>
                          <a:spcPts val="180"/>
                        </a:spcBef>
                        <a:spcAft>
                          <a:spcPts val="180"/>
                        </a:spcAft>
                      </a:pPr>
                      <a:r>
                        <a:rPr lang="en-US" sz="1600" dirty="0" err="1">
                          <a:effectLst/>
                          <a:latin typeface="+mj-ea"/>
                          <a:ea typeface="+mj-ea"/>
                        </a:rPr>
                        <a:t>总层数</a:t>
                      </a:r>
                      <a:endParaRPr lang="zh-CN" sz="1600" dirty="0">
                        <a:effectLst/>
                        <a:latin typeface="+mj-ea"/>
                        <a:ea typeface="+mj-ea"/>
                        <a:cs typeface="Times New Roman" panose="02020603050405020304" pitchFamily="18" charset="0"/>
                      </a:endParaRPr>
                    </a:p>
                  </a:txBody>
                  <a:tcPr marL="68580" marR="68580" marT="0" marB="0" anchor="ctr"/>
                </a:tc>
                <a:tc>
                  <a:txBody>
                    <a:bodyPr/>
                    <a:lstStyle/>
                    <a:p>
                      <a:pPr algn="ctr">
                        <a:spcBef>
                          <a:spcPts val="180"/>
                        </a:spcBef>
                        <a:spcAft>
                          <a:spcPts val="180"/>
                        </a:spcAft>
                      </a:pPr>
                      <a:r>
                        <a:rPr lang="en-US" sz="1600" dirty="0" err="1">
                          <a:effectLst/>
                          <a:latin typeface="+mj-ea"/>
                          <a:ea typeface="+mj-ea"/>
                        </a:rPr>
                        <a:t>楼层</a:t>
                      </a:r>
                      <a:endParaRPr lang="zh-CN" sz="1600" dirty="0">
                        <a:effectLst/>
                        <a:latin typeface="+mj-ea"/>
                        <a:ea typeface="+mj-ea"/>
                        <a:cs typeface="Times New Roman" panose="02020603050405020304" pitchFamily="18" charset="0"/>
                      </a:endParaRPr>
                    </a:p>
                  </a:txBody>
                  <a:tcPr marL="68580" marR="68580" marT="0" marB="0" anchor="ctr"/>
                </a:tc>
                <a:tc>
                  <a:txBody>
                    <a:bodyPr/>
                    <a:lstStyle/>
                    <a:p>
                      <a:pPr algn="ctr">
                        <a:spcBef>
                          <a:spcPts val="180"/>
                        </a:spcBef>
                        <a:spcAft>
                          <a:spcPts val="180"/>
                        </a:spcAft>
                      </a:pPr>
                      <a:r>
                        <a:rPr lang="en-US" sz="1600" dirty="0" err="1">
                          <a:effectLst/>
                          <a:latin typeface="+mj-ea"/>
                          <a:ea typeface="+mj-ea"/>
                        </a:rPr>
                        <a:t>实用面积</a:t>
                      </a:r>
                      <a:endParaRPr lang="zh-CN" sz="1600" dirty="0">
                        <a:effectLst/>
                        <a:latin typeface="+mj-ea"/>
                        <a:ea typeface="+mj-ea"/>
                        <a:cs typeface="Times New Roman" panose="02020603050405020304" pitchFamily="18" charset="0"/>
                      </a:endParaRPr>
                    </a:p>
                  </a:txBody>
                  <a:tcPr marL="68580" marR="68580" marT="0" marB="0" anchor="ctr"/>
                </a:tc>
                <a:tc>
                  <a:txBody>
                    <a:bodyPr/>
                    <a:lstStyle/>
                    <a:p>
                      <a:pPr algn="ctr">
                        <a:spcBef>
                          <a:spcPts val="180"/>
                        </a:spcBef>
                        <a:spcAft>
                          <a:spcPts val="180"/>
                        </a:spcAft>
                      </a:pPr>
                      <a:r>
                        <a:rPr lang="en-US" sz="1600" dirty="0" err="1">
                          <a:effectLst/>
                          <a:latin typeface="+mj-ea"/>
                          <a:ea typeface="+mj-ea"/>
                        </a:rPr>
                        <a:t>房价</a:t>
                      </a:r>
                      <a:endParaRPr lang="zh-CN" sz="1600" dirty="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321475">
                <a:tc>
                  <a:txBody>
                    <a:bodyPr/>
                    <a:lstStyle/>
                    <a:p>
                      <a:pPr algn="ctr">
                        <a:spcBef>
                          <a:spcPts val="180"/>
                        </a:spcBef>
                        <a:spcAft>
                          <a:spcPts val="180"/>
                        </a:spcAft>
                      </a:pPr>
                      <a:r>
                        <a:rPr lang="en-US" sz="1800" dirty="0">
                          <a:effectLst/>
                        </a:rPr>
                        <a:t>143.7</a:t>
                      </a:r>
                      <a:endParaRPr lang="zh-CN" sz="18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31</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10</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105</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36200</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21475">
                <a:tc>
                  <a:txBody>
                    <a:bodyPr/>
                    <a:lstStyle/>
                    <a:p>
                      <a:pPr algn="ctr">
                        <a:spcBef>
                          <a:spcPts val="180"/>
                        </a:spcBef>
                        <a:spcAft>
                          <a:spcPts val="180"/>
                        </a:spcAft>
                      </a:pPr>
                      <a:r>
                        <a:rPr lang="en-US" sz="1800" dirty="0">
                          <a:effectLst/>
                        </a:rPr>
                        <a:t>162.2</a:t>
                      </a:r>
                      <a:endParaRPr lang="zh-CN" sz="18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dirty="0">
                          <a:effectLst/>
                        </a:rPr>
                        <a:t>31</a:t>
                      </a:r>
                      <a:endParaRPr lang="zh-CN" sz="18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8</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118</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37000</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21475">
                <a:tc>
                  <a:txBody>
                    <a:bodyPr/>
                    <a:lstStyle/>
                    <a:p>
                      <a:pPr algn="ctr">
                        <a:spcBef>
                          <a:spcPts val="180"/>
                        </a:spcBef>
                        <a:spcAft>
                          <a:spcPts val="180"/>
                        </a:spcAft>
                      </a:pPr>
                      <a:r>
                        <a:rPr lang="en-US" sz="1800">
                          <a:effectLst/>
                        </a:rPr>
                        <a:t>199.5</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dirty="0">
                          <a:effectLst/>
                        </a:rPr>
                        <a:t>10</a:t>
                      </a:r>
                      <a:endParaRPr lang="zh-CN" sz="18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dirty="0">
                          <a:effectLst/>
                        </a:rPr>
                        <a:t>10</a:t>
                      </a:r>
                      <a:endParaRPr lang="zh-CN" sz="18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dirty="0">
                          <a:effectLst/>
                        </a:rPr>
                        <a:t>170</a:t>
                      </a:r>
                      <a:endParaRPr lang="zh-CN" sz="18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42500</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21475">
                <a:tc>
                  <a:txBody>
                    <a:bodyPr/>
                    <a:lstStyle/>
                    <a:p>
                      <a:pPr algn="ctr">
                        <a:spcBef>
                          <a:spcPts val="180"/>
                        </a:spcBef>
                        <a:spcAft>
                          <a:spcPts val="180"/>
                        </a:spcAft>
                      </a:pPr>
                      <a:r>
                        <a:rPr lang="en-US" sz="1800" dirty="0">
                          <a:effectLst/>
                        </a:rPr>
                        <a:t>96.5</a:t>
                      </a:r>
                      <a:endParaRPr lang="zh-CN" sz="18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31</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13</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dirty="0">
                          <a:effectLst/>
                        </a:rPr>
                        <a:t>74</a:t>
                      </a:r>
                      <a:endParaRPr lang="zh-CN" sz="18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dirty="0">
                          <a:effectLst/>
                        </a:rPr>
                        <a:t>31200</a:t>
                      </a:r>
                      <a:endParaRPr lang="zh-CN" sz="18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21475">
                <a:tc>
                  <a:txBody>
                    <a:bodyPr/>
                    <a:lstStyle/>
                    <a:p>
                      <a:pPr algn="ctr">
                        <a:spcBef>
                          <a:spcPts val="180"/>
                        </a:spcBef>
                        <a:spcAft>
                          <a:spcPts val="180"/>
                        </a:spcAft>
                      </a:pPr>
                      <a:r>
                        <a:rPr lang="en-US" sz="1800">
                          <a:effectLst/>
                        </a:rPr>
                        <a:t>……</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dirty="0">
                          <a:effectLst/>
                        </a:rPr>
                        <a:t>……</a:t>
                      </a:r>
                      <a:endParaRPr lang="zh-CN" sz="18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8" name="矩形 7"/>
              <p:cNvSpPr/>
              <p:nvPr/>
            </p:nvSpPr>
            <p:spPr>
              <a:xfrm>
                <a:off x="587541" y="1335398"/>
                <a:ext cx="4626590" cy="4939814"/>
              </a:xfrm>
              <a:prstGeom prst="rect">
                <a:avLst/>
              </a:prstGeom>
            </p:spPr>
            <p:txBody>
              <a:bodyPr wrap="square">
                <a:spAutoFit/>
              </a:bodyPr>
              <a:lstStyle/>
              <a:p>
                <a:pPr>
                  <a:lnSpc>
                    <a:spcPts val="2800"/>
                  </a:lnSpc>
                  <a:spcBef>
                    <a:spcPts val="900"/>
                  </a:spcBef>
                  <a:spcAft>
                    <a:spcPts val="900"/>
                  </a:spcAft>
                </a:pPr>
                <a14:m>
                  <m:oMath xmlns:m="http://schemas.openxmlformats.org/officeDocument/2006/math">
                    <m:r>
                      <a:rPr lang="en-US" altLang="zh-CN" sz="2800" i="1" smtClean="0">
                        <a:solidFill>
                          <a:srgbClr val="FF0000"/>
                        </a:solidFill>
                        <a:latin typeface="Cambria Math" panose="02040503050406030204" pitchFamily="18" charset="0"/>
                        <a:ea typeface="+mj-ea"/>
                        <a:cs typeface="Times New Roman" panose="02020603050405020304" pitchFamily="18" charset="0"/>
                      </a:rPr>
                      <m:t>𝑚</m:t>
                    </m:r>
                  </m:oMath>
                </a14:m>
                <a:r>
                  <a:rPr lang="en-US" altLang="zh-CN" sz="2800" dirty="0">
                    <a:latin typeface="+mj-ea"/>
                    <a:ea typeface="+mj-ea"/>
                    <a:cs typeface="Times New Roman" panose="02020603050405020304" pitchFamily="18" charset="0"/>
                  </a:rPr>
                  <a:t> </a:t>
                </a:r>
                <a:r>
                  <a:rPr lang="en-US" altLang="zh-CN" sz="2400" dirty="0">
                    <a:latin typeface="+mj-ea"/>
                    <a:ea typeface="+mj-ea"/>
                    <a:cs typeface="Times New Roman" panose="02020603050405020304" pitchFamily="18" charset="0"/>
                  </a:rPr>
                  <a:t>代表训练集中</a:t>
                </a:r>
                <a:r>
                  <a:rPr lang="zh-CN" altLang="en-US" sz="2400" dirty="0">
                    <a:latin typeface="+mj-ea"/>
                    <a:ea typeface="+mj-ea"/>
                    <a:cs typeface="Times New Roman" panose="02020603050405020304" pitchFamily="18" charset="0"/>
                  </a:rPr>
                  <a:t>样本</a:t>
                </a:r>
                <a:r>
                  <a:rPr lang="en-US" altLang="zh-CN" sz="2400" dirty="0" err="1">
                    <a:latin typeface="+mj-ea"/>
                    <a:ea typeface="+mj-ea"/>
                    <a:cs typeface="Times New Roman" panose="02020603050405020304" pitchFamily="18" charset="0"/>
                  </a:rPr>
                  <a:t>的数量</a:t>
                </a:r>
                <a:endParaRPr lang="en-US" altLang="zh-CN" sz="2400" dirty="0">
                  <a:latin typeface="+mj-ea"/>
                  <a:ea typeface="+mj-ea"/>
                  <a:cs typeface="Times New Roman" panose="02020603050405020304" pitchFamily="18" charset="0"/>
                </a:endParaRPr>
              </a:p>
              <a:p>
                <a:pPr>
                  <a:lnSpc>
                    <a:spcPts val="2800"/>
                  </a:lnSpc>
                  <a:spcBef>
                    <a:spcPts val="900"/>
                  </a:spcBef>
                  <a:spcAft>
                    <a:spcPts val="900"/>
                  </a:spcAft>
                </a:pPr>
                <a14:m>
                  <m:oMath xmlns:m="http://schemas.openxmlformats.org/officeDocument/2006/math">
                    <m:r>
                      <a:rPr lang="en-US" altLang="zh-CN" sz="2800" b="0" i="1" smtClean="0">
                        <a:solidFill>
                          <a:srgbClr val="FF0000"/>
                        </a:solidFill>
                        <a:latin typeface="Cambria Math" panose="02040503050406030204" pitchFamily="18" charset="0"/>
                        <a:ea typeface="+mj-ea"/>
                        <a:cs typeface="Times New Roman" panose="02020603050405020304" pitchFamily="18" charset="0"/>
                      </a:rPr>
                      <m:t>𝑛</m:t>
                    </m:r>
                  </m:oMath>
                </a14:m>
                <a:r>
                  <a:rPr lang="en-US" altLang="zh-CN" sz="2400" dirty="0">
                    <a:latin typeface="+mj-ea"/>
                    <a:ea typeface="+mj-ea"/>
                    <a:cs typeface="Times New Roman" panose="02020603050405020304" pitchFamily="18" charset="0"/>
                  </a:rPr>
                  <a:t> </a:t>
                </a:r>
                <a:r>
                  <a:rPr lang="en-US" altLang="zh-CN" sz="2400" dirty="0" err="1">
                    <a:latin typeface="+mj-ea"/>
                    <a:ea typeface="+mj-ea"/>
                    <a:cs typeface="Times New Roman" panose="02020603050405020304" pitchFamily="18" charset="0"/>
                  </a:rPr>
                  <a:t>代表</a:t>
                </a:r>
                <a:r>
                  <a:rPr lang="zh-CN" altLang="en-US" sz="2400" dirty="0">
                    <a:latin typeface="+mj-ea"/>
                    <a:ea typeface="+mj-ea"/>
                    <a:cs typeface="Times New Roman" panose="02020603050405020304" pitchFamily="18" charset="0"/>
                  </a:rPr>
                  <a:t>特征</a:t>
                </a:r>
                <a:r>
                  <a:rPr lang="en-US" altLang="zh-CN" sz="2400" dirty="0" err="1">
                    <a:latin typeface="+mj-ea"/>
                    <a:ea typeface="+mj-ea"/>
                    <a:cs typeface="Times New Roman" panose="02020603050405020304" pitchFamily="18" charset="0"/>
                  </a:rPr>
                  <a:t>的数量</a:t>
                </a:r>
                <a:endParaRPr lang="zh-CN" altLang="zh-CN" sz="2400" dirty="0">
                  <a:latin typeface="+mj-ea"/>
                  <a:ea typeface="+mj-ea"/>
                  <a:cs typeface="Times New Roman" panose="02020603050405020304" pitchFamily="18" charset="0"/>
                </a:endParaRPr>
              </a:p>
              <a:p>
                <a:pPr>
                  <a:lnSpc>
                    <a:spcPts val="2800"/>
                  </a:lnSpc>
                  <a:spcBef>
                    <a:spcPts val="900"/>
                  </a:spcBef>
                  <a:spcAft>
                    <a:spcPts val="900"/>
                  </a:spcAft>
                </a:pPr>
                <a14:m>
                  <m:oMath xmlns:m="http://schemas.openxmlformats.org/officeDocument/2006/math">
                    <m:r>
                      <a:rPr lang="en-US" altLang="zh-CN" sz="2800" b="1" i="1" smtClean="0">
                        <a:solidFill>
                          <a:srgbClr val="FF0000"/>
                        </a:solidFill>
                        <a:latin typeface="Cambria Math" panose="02040503050406030204" pitchFamily="18" charset="0"/>
                        <a:ea typeface="+mj-ea"/>
                        <a:cs typeface="Times New Roman" panose="02020603050405020304" pitchFamily="18" charset="0"/>
                      </a:rPr>
                      <m:t>𝒙</m:t>
                    </m:r>
                  </m:oMath>
                </a14:m>
                <a:r>
                  <a:rPr lang="en-US" altLang="zh-CN" sz="2800" dirty="0">
                    <a:latin typeface="+mj-ea"/>
                    <a:ea typeface="+mj-ea"/>
                    <a:cs typeface="Times New Roman" panose="02020603050405020304" pitchFamily="18" charset="0"/>
                  </a:rPr>
                  <a:t> </a:t>
                </a:r>
                <a:r>
                  <a:rPr lang="en-US" altLang="zh-CN" sz="2400" dirty="0" err="1">
                    <a:latin typeface="+mj-ea"/>
                    <a:ea typeface="+mj-ea"/>
                    <a:cs typeface="Times New Roman" panose="02020603050405020304" pitchFamily="18" charset="0"/>
                  </a:rPr>
                  <a:t>代表特征</a:t>
                </a:r>
                <a:r>
                  <a:rPr lang="en-US" altLang="zh-CN" sz="2400" dirty="0">
                    <a:latin typeface="+mj-ea"/>
                    <a:ea typeface="+mj-ea"/>
                    <a:cs typeface="Times New Roman" panose="02020603050405020304" pitchFamily="18" charset="0"/>
                  </a:rPr>
                  <a:t>/</a:t>
                </a:r>
                <a:r>
                  <a:rPr lang="en-US" altLang="zh-CN" sz="2400" dirty="0" err="1">
                    <a:latin typeface="+mj-ea"/>
                    <a:ea typeface="+mj-ea"/>
                    <a:cs typeface="Times New Roman" panose="02020603050405020304" pitchFamily="18" charset="0"/>
                  </a:rPr>
                  <a:t>输入变量</a:t>
                </a:r>
                <a:endParaRPr lang="zh-CN" altLang="zh-CN" sz="2400" dirty="0">
                  <a:latin typeface="+mj-ea"/>
                  <a:ea typeface="+mj-ea"/>
                  <a:cs typeface="Times New Roman" panose="02020603050405020304" pitchFamily="18" charset="0"/>
                </a:endParaRPr>
              </a:p>
              <a:p>
                <a:pPr>
                  <a:lnSpc>
                    <a:spcPts val="2800"/>
                  </a:lnSpc>
                  <a:spcBef>
                    <a:spcPts val="900"/>
                  </a:spcBef>
                  <a:spcAft>
                    <a:spcPts val="900"/>
                  </a:spcAft>
                </a:pPr>
                <a14:m>
                  <m:oMath xmlns:m="http://schemas.openxmlformats.org/officeDocument/2006/math">
                    <m:r>
                      <a:rPr lang="en-US" altLang="zh-CN" sz="2800" b="1" i="1" smtClean="0">
                        <a:solidFill>
                          <a:srgbClr val="FF0000"/>
                        </a:solidFill>
                        <a:latin typeface="Cambria Math" panose="02040503050406030204" pitchFamily="18" charset="0"/>
                        <a:ea typeface="+mj-ea"/>
                        <a:cs typeface="Times New Roman" panose="02020603050405020304" pitchFamily="18" charset="0"/>
                      </a:rPr>
                      <m:t>𝒚</m:t>
                    </m:r>
                  </m:oMath>
                </a14:m>
                <a:r>
                  <a:rPr lang="en-US" altLang="zh-CN" sz="2800" dirty="0">
                    <a:solidFill>
                      <a:srgbClr val="FF0000"/>
                    </a:solidFill>
                    <a:latin typeface="+mj-ea"/>
                    <a:ea typeface="+mj-ea"/>
                    <a:cs typeface="Times New Roman" panose="02020603050405020304" pitchFamily="18" charset="0"/>
                  </a:rPr>
                  <a:t> </a:t>
                </a:r>
                <a:r>
                  <a:rPr lang="en-US" altLang="zh-CN" sz="2400" dirty="0" err="1">
                    <a:latin typeface="+mj-ea"/>
                    <a:ea typeface="+mj-ea"/>
                    <a:cs typeface="Times New Roman" panose="02020603050405020304" pitchFamily="18" charset="0"/>
                  </a:rPr>
                  <a:t>代表目标变量</a:t>
                </a:r>
                <a:r>
                  <a:rPr lang="en-US" altLang="zh-CN" sz="2400" dirty="0">
                    <a:latin typeface="+mj-ea"/>
                    <a:ea typeface="+mj-ea"/>
                    <a:cs typeface="Times New Roman" panose="02020603050405020304" pitchFamily="18" charset="0"/>
                  </a:rPr>
                  <a:t>/</a:t>
                </a:r>
                <a:r>
                  <a:rPr lang="en-US" altLang="zh-CN" sz="2400" dirty="0" err="1">
                    <a:latin typeface="+mj-ea"/>
                    <a:ea typeface="+mj-ea"/>
                    <a:cs typeface="Times New Roman" panose="02020603050405020304" pitchFamily="18" charset="0"/>
                  </a:rPr>
                  <a:t>输出变量</a:t>
                </a:r>
                <a:endParaRPr lang="zh-CN" altLang="zh-CN" sz="2400" dirty="0">
                  <a:latin typeface="+mj-ea"/>
                  <a:ea typeface="+mj-ea"/>
                  <a:cs typeface="Times New Roman" panose="02020603050405020304" pitchFamily="18" charset="0"/>
                </a:endParaRPr>
              </a:p>
              <a:p>
                <a:pPr>
                  <a:lnSpc>
                    <a:spcPts val="2800"/>
                  </a:lnSpc>
                  <a:spcBef>
                    <a:spcPts val="900"/>
                  </a:spcBef>
                  <a:spcAft>
                    <a:spcPts val="900"/>
                  </a:spcAft>
                </a:pPr>
                <a14:m>
                  <m:oMath xmlns:m="http://schemas.openxmlformats.org/officeDocument/2006/math">
                    <m:d>
                      <m:dPr>
                        <m:ctrlPr>
                          <a:rPr lang="zh-CN" altLang="zh-CN" sz="2800" i="1" smtClean="0">
                            <a:solidFill>
                              <a:srgbClr val="FF0000"/>
                            </a:solidFill>
                            <a:latin typeface="Cambria Math" panose="02040503050406030204" pitchFamily="18" charset="0"/>
                            <a:ea typeface="+mj-ea"/>
                            <a:cs typeface="Times New Roman" panose="02020603050405020304" pitchFamily="18" charset="0"/>
                          </a:rPr>
                        </m:ctrlPr>
                      </m:dPr>
                      <m:e>
                        <m:r>
                          <a:rPr lang="en-US" altLang="zh-CN" sz="2800" b="1" i="1">
                            <a:solidFill>
                              <a:srgbClr val="FF0000"/>
                            </a:solidFill>
                            <a:latin typeface="Cambria Math" panose="02040503050406030204" pitchFamily="18" charset="0"/>
                            <a:ea typeface="+mj-ea"/>
                            <a:cs typeface="Times New Roman" panose="02020603050405020304" pitchFamily="18" charset="0"/>
                          </a:rPr>
                          <m:t>𝒙</m:t>
                        </m:r>
                        <m:r>
                          <a:rPr lang="en-US" altLang="zh-CN" sz="2800" i="1">
                            <a:solidFill>
                              <a:srgbClr val="FF0000"/>
                            </a:solidFill>
                            <a:latin typeface="Cambria Math" panose="02040503050406030204" pitchFamily="18" charset="0"/>
                            <a:ea typeface="+mj-ea"/>
                            <a:cs typeface="Times New Roman" panose="02020603050405020304" pitchFamily="18" charset="0"/>
                          </a:rPr>
                          <m:t>,</m:t>
                        </m:r>
                        <m:r>
                          <a:rPr lang="en-US" altLang="zh-CN" sz="2800" b="1" i="1">
                            <a:solidFill>
                              <a:srgbClr val="FF0000"/>
                            </a:solidFill>
                            <a:latin typeface="Cambria Math" panose="02040503050406030204" pitchFamily="18" charset="0"/>
                            <a:cs typeface="Times New Roman" panose="02020603050405020304" pitchFamily="18" charset="0"/>
                          </a:rPr>
                          <m:t>𝒚</m:t>
                        </m:r>
                      </m:e>
                    </m:d>
                  </m:oMath>
                </a14:m>
                <a:r>
                  <a:rPr lang="en-US" altLang="zh-CN" sz="2400" dirty="0">
                    <a:latin typeface="+mj-ea"/>
                    <a:ea typeface="+mj-ea"/>
                    <a:cs typeface="Times New Roman" panose="02020603050405020304" pitchFamily="18" charset="0"/>
                  </a:rPr>
                  <a:t> </a:t>
                </a:r>
                <a:r>
                  <a:rPr lang="en-US" altLang="zh-CN" sz="2400" dirty="0" err="1">
                    <a:latin typeface="+mj-ea"/>
                    <a:ea typeface="+mj-ea"/>
                    <a:cs typeface="Times New Roman" panose="02020603050405020304" pitchFamily="18" charset="0"/>
                  </a:rPr>
                  <a:t>代表训练集中的样本</a:t>
                </a:r>
                <a:endParaRPr lang="zh-CN" altLang="zh-CN" sz="2400" dirty="0">
                  <a:latin typeface="+mj-ea"/>
                  <a:ea typeface="+mj-ea"/>
                  <a:cs typeface="Times New Roman" panose="02020603050405020304" pitchFamily="18" charset="0"/>
                </a:endParaRPr>
              </a:p>
              <a:p>
                <a:pPr>
                  <a:lnSpc>
                    <a:spcPts val="2800"/>
                  </a:lnSpc>
                  <a:spcBef>
                    <a:spcPts val="900"/>
                  </a:spcBef>
                  <a:spcAft>
                    <a:spcPts val="900"/>
                  </a:spcAft>
                </a:pPr>
                <a14:m>
                  <m:oMath xmlns:m="http://schemas.openxmlformats.org/officeDocument/2006/math">
                    <m:r>
                      <a:rPr lang="en-US" altLang="zh-CN" sz="2800" i="1">
                        <a:solidFill>
                          <a:srgbClr val="FF0000"/>
                        </a:solidFill>
                        <a:latin typeface="Cambria Math" panose="02040503050406030204" pitchFamily="18" charset="0"/>
                        <a:cs typeface="Times New Roman" panose="02020603050405020304" pitchFamily="18" charset="0"/>
                      </a:rPr>
                      <m:t>(</m:t>
                    </m:r>
                    <m:sSup>
                      <m:sSupPr>
                        <m:ctrlPr>
                          <a:rPr lang="zh-CN" altLang="zh-CN" sz="2800" i="1">
                            <a:solidFill>
                              <a:srgbClr val="FF0000"/>
                            </a:solidFill>
                            <a:latin typeface="Cambria Math" panose="02040503050406030204" pitchFamily="18" charset="0"/>
                            <a:cs typeface="Times New Roman" panose="02020603050405020304" pitchFamily="18" charset="0"/>
                          </a:rPr>
                        </m:ctrlPr>
                      </m:sSupPr>
                      <m:e>
                        <m:r>
                          <a:rPr lang="en-US" altLang="zh-CN" sz="2800" b="1" i="1" smtClean="0">
                            <a:solidFill>
                              <a:srgbClr val="FF0000"/>
                            </a:solidFill>
                            <a:latin typeface="Cambria Math" panose="02040503050406030204" pitchFamily="18" charset="0"/>
                            <a:cs typeface="Times New Roman" panose="02020603050405020304" pitchFamily="18" charset="0"/>
                          </a:rPr>
                          <m:t>𝒙</m:t>
                        </m:r>
                      </m:e>
                      <m:sup>
                        <m:r>
                          <a:rPr lang="en-US" altLang="zh-CN" sz="2800" i="1">
                            <a:solidFill>
                              <a:srgbClr val="FF0000"/>
                            </a:solidFill>
                            <a:latin typeface="Cambria Math" panose="02040503050406030204" pitchFamily="18" charset="0"/>
                            <a:cs typeface="Times New Roman" panose="02020603050405020304" pitchFamily="18" charset="0"/>
                          </a:rPr>
                          <m:t>(</m:t>
                        </m:r>
                        <m:r>
                          <a:rPr lang="en-US" altLang="zh-CN" sz="2800" i="1">
                            <a:solidFill>
                              <a:srgbClr val="FF0000"/>
                            </a:solidFill>
                            <a:latin typeface="Cambria Math" panose="02040503050406030204" pitchFamily="18" charset="0"/>
                            <a:cs typeface="Times New Roman" panose="02020603050405020304" pitchFamily="18" charset="0"/>
                          </a:rPr>
                          <m:t>𝑖</m:t>
                        </m:r>
                        <m:r>
                          <a:rPr lang="en-US" altLang="zh-CN" sz="2800" i="1">
                            <a:solidFill>
                              <a:srgbClr val="FF0000"/>
                            </a:solidFill>
                            <a:latin typeface="Cambria Math" panose="02040503050406030204" pitchFamily="18" charset="0"/>
                            <a:cs typeface="Times New Roman" panose="02020603050405020304" pitchFamily="18" charset="0"/>
                          </a:rPr>
                          <m:t>)</m:t>
                        </m:r>
                      </m:sup>
                    </m:sSup>
                    <m:r>
                      <a:rPr lang="en-US" altLang="zh-CN" sz="2800" i="1">
                        <a:solidFill>
                          <a:srgbClr val="FF0000"/>
                        </a:solidFill>
                        <a:latin typeface="Cambria Math" panose="02040503050406030204" pitchFamily="18" charset="0"/>
                        <a:cs typeface="Times New Roman" panose="02020603050405020304" pitchFamily="18" charset="0"/>
                      </a:rPr>
                      <m:t>,</m:t>
                    </m:r>
                    <m:sSup>
                      <m:sSupPr>
                        <m:ctrlPr>
                          <a:rPr lang="zh-CN" altLang="zh-CN" sz="2800" i="1">
                            <a:solidFill>
                              <a:srgbClr val="FF0000"/>
                            </a:solidFill>
                            <a:latin typeface="Cambria Math" panose="02040503050406030204" pitchFamily="18" charset="0"/>
                            <a:cs typeface="Times New Roman" panose="02020603050405020304" pitchFamily="18" charset="0"/>
                          </a:rPr>
                        </m:ctrlPr>
                      </m:sSupPr>
                      <m:e>
                        <m:r>
                          <a:rPr lang="en-US" altLang="zh-CN" sz="2800" b="1" i="1">
                            <a:solidFill>
                              <a:srgbClr val="FF0000"/>
                            </a:solidFill>
                            <a:latin typeface="Cambria Math" panose="02040503050406030204" pitchFamily="18" charset="0"/>
                            <a:cs typeface="Times New Roman" panose="02020603050405020304" pitchFamily="18" charset="0"/>
                          </a:rPr>
                          <m:t>𝒚</m:t>
                        </m:r>
                      </m:e>
                      <m:sup>
                        <m:r>
                          <a:rPr lang="en-US" altLang="zh-CN" sz="2800" i="1">
                            <a:solidFill>
                              <a:srgbClr val="FF0000"/>
                            </a:solidFill>
                            <a:latin typeface="Cambria Math" panose="02040503050406030204" pitchFamily="18" charset="0"/>
                            <a:cs typeface="Times New Roman" panose="02020603050405020304" pitchFamily="18" charset="0"/>
                          </a:rPr>
                          <m:t>(</m:t>
                        </m:r>
                        <m:r>
                          <a:rPr lang="en-US" altLang="zh-CN" sz="2800" i="1">
                            <a:solidFill>
                              <a:srgbClr val="FF0000"/>
                            </a:solidFill>
                            <a:latin typeface="Cambria Math" panose="02040503050406030204" pitchFamily="18" charset="0"/>
                            <a:cs typeface="Times New Roman" panose="02020603050405020304" pitchFamily="18" charset="0"/>
                          </a:rPr>
                          <m:t>𝑖</m:t>
                        </m:r>
                        <m:r>
                          <a:rPr lang="en-US" altLang="zh-CN" sz="2800" i="1">
                            <a:solidFill>
                              <a:srgbClr val="FF0000"/>
                            </a:solidFill>
                            <a:latin typeface="Cambria Math" panose="02040503050406030204" pitchFamily="18" charset="0"/>
                            <a:cs typeface="Times New Roman" panose="02020603050405020304" pitchFamily="18" charset="0"/>
                          </a:rPr>
                          <m:t>)</m:t>
                        </m:r>
                      </m:sup>
                    </m:sSup>
                    <m:r>
                      <a:rPr lang="en-US" altLang="zh-CN" sz="2800" i="1">
                        <a:solidFill>
                          <a:srgbClr val="FF0000"/>
                        </a:solidFill>
                        <a:latin typeface="Cambria Math" panose="02040503050406030204" pitchFamily="18" charset="0"/>
                        <a:cs typeface="Times New Roman" panose="02020603050405020304" pitchFamily="18" charset="0"/>
                      </a:rPr>
                      <m:t>)</m:t>
                    </m:r>
                  </m:oMath>
                </a14:m>
                <a:r>
                  <a:rPr lang="en-US" altLang="zh-CN" sz="2800" dirty="0">
                    <a:solidFill>
                      <a:srgbClr val="FF0000"/>
                    </a:solidFill>
                    <a:latin typeface="+mj-ea"/>
                    <a:cs typeface="Times New Roman" panose="02020603050405020304" pitchFamily="18" charset="0"/>
                  </a:rPr>
                  <a:t> </a:t>
                </a:r>
                <a:r>
                  <a:rPr lang="en-US" altLang="zh-CN" sz="2400" dirty="0" err="1">
                    <a:latin typeface="+mj-ea"/>
                    <a:ea typeface="+mj-ea"/>
                    <a:cs typeface="Times New Roman" panose="02020603050405020304" pitchFamily="18" charset="0"/>
                  </a:rPr>
                  <a:t>代表第</a:t>
                </a:r>
                <a14:m>
                  <m:oMath xmlns:m="http://schemas.openxmlformats.org/officeDocument/2006/math">
                    <m:r>
                      <a:rPr lang="en-US" altLang="zh-CN" sz="2400" i="1" smtClean="0">
                        <a:solidFill>
                          <a:srgbClr val="FF0000"/>
                        </a:solidFill>
                        <a:latin typeface="Cambria Math" panose="02040503050406030204" pitchFamily="18" charset="0"/>
                        <a:ea typeface="+mj-ea"/>
                        <a:cs typeface="Times New Roman" panose="02020603050405020304" pitchFamily="18" charset="0"/>
                      </a:rPr>
                      <m:t>𝑖</m:t>
                    </m:r>
                  </m:oMath>
                </a14:m>
                <a:r>
                  <a:rPr lang="en-US" altLang="zh-CN" sz="2400" dirty="0" err="1">
                    <a:latin typeface="+mj-ea"/>
                    <a:ea typeface="+mj-ea"/>
                    <a:cs typeface="Times New Roman" panose="02020603050405020304" pitchFamily="18" charset="0"/>
                  </a:rPr>
                  <a:t>个观察样本</a:t>
                </a:r>
                <a:endParaRPr lang="zh-CN" altLang="zh-CN" sz="2400" dirty="0">
                  <a:latin typeface="+mj-ea"/>
                  <a:ea typeface="+mj-ea"/>
                  <a:cs typeface="Times New Roman" panose="02020603050405020304" pitchFamily="18" charset="0"/>
                </a:endParaRPr>
              </a:p>
              <a:p>
                <a:pPr>
                  <a:lnSpc>
                    <a:spcPts val="2800"/>
                  </a:lnSpc>
                  <a:spcBef>
                    <a:spcPts val="900"/>
                  </a:spcBef>
                  <a:spcAft>
                    <a:spcPts val="900"/>
                  </a:spcAft>
                </a:pPr>
                <a14:m>
                  <m:oMath xmlns:m="http://schemas.openxmlformats.org/officeDocument/2006/math">
                    <m:r>
                      <a:rPr lang="en-US" altLang="zh-CN" sz="2800" i="1" smtClean="0">
                        <a:solidFill>
                          <a:srgbClr val="FF0000"/>
                        </a:solidFill>
                        <a:latin typeface="Cambria Math" panose="02040503050406030204" pitchFamily="18" charset="0"/>
                        <a:ea typeface="+mj-ea"/>
                        <a:cs typeface="Times New Roman" panose="02020603050405020304" pitchFamily="18" charset="0"/>
                      </a:rPr>
                      <m:t>h</m:t>
                    </m:r>
                  </m:oMath>
                </a14:m>
                <a:r>
                  <a:rPr lang="en-US" altLang="zh-CN" sz="2800" dirty="0">
                    <a:solidFill>
                      <a:srgbClr val="FF0000"/>
                    </a:solidFill>
                    <a:latin typeface="+mj-ea"/>
                    <a:ea typeface="+mj-ea"/>
                    <a:cs typeface="Times New Roman" panose="02020603050405020304" pitchFamily="18" charset="0"/>
                  </a:rPr>
                  <a:t> </a:t>
                </a:r>
                <a:r>
                  <a:rPr lang="en-US" altLang="zh-CN" sz="2400" dirty="0" err="1">
                    <a:latin typeface="+mj-ea"/>
                    <a:ea typeface="+mj-ea"/>
                    <a:cs typeface="Times New Roman" panose="02020603050405020304" pitchFamily="18" charset="0"/>
                  </a:rPr>
                  <a:t>代表学习算法的解决方案或函数也称为假设（</a:t>
                </a:r>
                <a:r>
                  <a:rPr lang="en-US" altLang="zh-CN" sz="2400" b="1" dirty="0" err="1">
                    <a:latin typeface="+mj-ea"/>
                    <a:ea typeface="+mj-ea"/>
                    <a:cs typeface="Times New Roman" panose="02020603050405020304" pitchFamily="18" charset="0"/>
                  </a:rPr>
                  <a:t>hypothesis</a:t>
                </a:r>
                <a:r>
                  <a:rPr lang="en-US" altLang="zh-CN" sz="2400" dirty="0">
                    <a:latin typeface="+mj-ea"/>
                    <a:ea typeface="+mj-ea"/>
                    <a:cs typeface="Times New Roman" panose="02020603050405020304" pitchFamily="18" charset="0"/>
                  </a:rPr>
                  <a:t>）</a:t>
                </a:r>
                <a:endParaRPr lang="zh-CN" altLang="zh-CN" sz="2400" dirty="0">
                  <a:latin typeface="+mj-ea"/>
                  <a:ea typeface="+mj-ea"/>
                  <a:cs typeface="Times New Roman" panose="02020603050405020304" pitchFamily="18" charset="0"/>
                </a:endParaRPr>
              </a:p>
              <a:p>
                <a:pPr>
                  <a:lnSpc>
                    <a:spcPts val="2800"/>
                  </a:lnSpc>
                  <a:spcBef>
                    <a:spcPts val="900"/>
                  </a:spcBef>
                  <a:spcAft>
                    <a:spcPts val="900"/>
                  </a:spcAft>
                </a:pPr>
                <a14:m>
                  <m:oMath xmlns:m="http://schemas.openxmlformats.org/officeDocument/2006/math">
                    <m:groupChr>
                      <m:groupChrPr>
                        <m:chr m:val="̂"/>
                        <m:pos m:val="top"/>
                        <m:vertJc m:val="bot"/>
                        <m:ctrlPr>
                          <a:rPr lang="zh-CN" altLang="zh-CN" sz="2800" i="1" smtClean="0">
                            <a:solidFill>
                              <a:srgbClr val="FF0000"/>
                            </a:solidFill>
                            <a:latin typeface="Cambria Math" panose="02040503050406030204" pitchFamily="18" charset="0"/>
                            <a:ea typeface="+mj-ea"/>
                            <a:cs typeface="Times New Roman" panose="02020603050405020304" pitchFamily="18" charset="0"/>
                          </a:rPr>
                        </m:ctrlPr>
                      </m:groupChrPr>
                      <m:e>
                        <m:r>
                          <a:rPr lang="en-US" altLang="zh-CN" sz="2800" i="1">
                            <a:solidFill>
                              <a:srgbClr val="FF0000"/>
                            </a:solidFill>
                            <a:latin typeface="Cambria Math" panose="02040503050406030204" pitchFamily="18" charset="0"/>
                            <a:ea typeface="+mj-ea"/>
                            <a:cs typeface="Times New Roman" panose="02020603050405020304" pitchFamily="18" charset="0"/>
                          </a:rPr>
                          <m:t>𝑦</m:t>
                        </m:r>
                      </m:e>
                    </m:groupChr>
                    <m:r>
                      <a:rPr lang="en-US" altLang="zh-CN" sz="2800" i="1">
                        <a:solidFill>
                          <a:srgbClr val="FF0000"/>
                        </a:solidFill>
                        <a:latin typeface="Cambria Math" panose="02040503050406030204" pitchFamily="18" charset="0"/>
                        <a:ea typeface="+mj-ea"/>
                        <a:cs typeface="Times New Roman" panose="02020603050405020304" pitchFamily="18" charset="0"/>
                      </a:rPr>
                      <m:t>=</m:t>
                    </m:r>
                    <m:r>
                      <a:rPr lang="en-US" altLang="zh-CN" sz="2800" i="1">
                        <a:solidFill>
                          <a:srgbClr val="FF0000"/>
                        </a:solidFill>
                        <a:latin typeface="Cambria Math" panose="02040503050406030204" pitchFamily="18" charset="0"/>
                        <a:ea typeface="+mj-ea"/>
                        <a:cs typeface="Times New Roman" panose="02020603050405020304" pitchFamily="18" charset="0"/>
                      </a:rPr>
                      <m:t>h</m:t>
                    </m:r>
                    <m:r>
                      <a:rPr lang="en-US" altLang="zh-CN" sz="2800" i="1">
                        <a:solidFill>
                          <a:srgbClr val="FF0000"/>
                        </a:solidFill>
                        <a:latin typeface="Cambria Math" panose="02040503050406030204" pitchFamily="18" charset="0"/>
                        <a:ea typeface="+mj-ea"/>
                        <a:cs typeface="Times New Roman" panose="02020603050405020304" pitchFamily="18" charset="0"/>
                      </a:rPr>
                      <m:t>(</m:t>
                    </m:r>
                    <m:r>
                      <a:rPr lang="en-US" altLang="zh-CN" sz="2800" i="1">
                        <a:solidFill>
                          <a:srgbClr val="FF0000"/>
                        </a:solidFill>
                        <a:latin typeface="Cambria Math" panose="02040503050406030204" pitchFamily="18" charset="0"/>
                        <a:ea typeface="+mj-ea"/>
                        <a:cs typeface="Times New Roman" panose="02020603050405020304" pitchFamily="18" charset="0"/>
                      </a:rPr>
                      <m:t>𝑥</m:t>
                    </m:r>
                    <m:r>
                      <a:rPr lang="en-US" altLang="zh-CN" sz="2800" i="1">
                        <a:solidFill>
                          <a:srgbClr val="FF0000"/>
                        </a:solidFill>
                        <a:latin typeface="Cambria Math" panose="02040503050406030204" pitchFamily="18" charset="0"/>
                        <a:ea typeface="+mj-ea"/>
                        <a:cs typeface="Times New Roman" panose="02020603050405020304" pitchFamily="18" charset="0"/>
                      </a:rPr>
                      <m:t>)</m:t>
                    </m:r>
                  </m:oMath>
                </a14:m>
                <a:r>
                  <a:rPr lang="en-US" altLang="zh-CN" sz="2800" dirty="0">
                    <a:latin typeface="+mj-ea"/>
                    <a:ea typeface="+mj-ea"/>
                    <a:cs typeface="Times New Roman" panose="02020603050405020304" pitchFamily="18" charset="0"/>
                  </a:rPr>
                  <a:t>,</a:t>
                </a:r>
                <a:r>
                  <a:rPr lang="en-US" altLang="zh-CN" sz="2400" dirty="0" err="1">
                    <a:latin typeface="+mj-ea"/>
                    <a:ea typeface="+mj-ea"/>
                    <a:cs typeface="Times New Roman" panose="02020603050405020304" pitchFamily="18" charset="0"/>
                  </a:rPr>
                  <a:t>代表预测的值</a:t>
                </a:r>
              </a:p>
            </p:txBody>
          </p:sp>
        </mc:Choice>
        <mc:Fallback xmlns="">
          <p:sp>
            <p:nvSpPr>
              <p:cNvPr id="8" name="矩形 7"/>
              <p:cNvSpPr>
                <a:spLocks noRot="1" noChangeAspect="1" noMove="1" noResize="1" noEditPoints="1" noAdjustHandles="1" noChangeArrowheads="1" noChangeShapeType="1" noTextEdit="1"/>
              </p:cNvSpPr>
              <p:nvPr/>
            </p:nvSpPr>
            <p:spPr>
              <a:xfrm>
                <a:off x="587541" y="1335398"/>
                <a:ext cx="4626590" cy="4939814"/>
              </a:xfrm>
              <a:prstGeom prst="rect">
                <a:avLst/>
              </a:prstGeom>
              <a:blipFill>
                <a:blip r:embed="rId3"/>
                <a:stretch>
                  <a:fillRect l="-1976" t="-1481" b="-25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244356" y="3541379"/>
                <a:ext cx="6165172" cy="1607171"/>
              </a:xfrm>
              <a:prstGeom prst="rect">
                <a:avLst/>
              </a:prstGeom>
            </p:spPr>
            <p:txBody>
              <a:bodyPr wrap="square">
                <a:spAutoFit/>
              </a:bodyPr>
              <a:lstStyle/>
              <a:p>
                <a:pPr indent="266700" algn="just">
                  <a:lnSpc>
                    <a:spcPct val="150000"/>
                  </a:lnSpc>
                  <a:spcAft>
                    <a:spcPts val="0"/>
                  </a:spcAft>
                </a:pPr>
                <a14:m>
                  <m:oMath xmlns:m="http://schemas.openxmlformats.org/officeDocument/2006/math">
                    <m:sSup>
                      <m:sSupPr>
                        <m:ctrlPr>
                          <a:rPr lang="zh-CN" altLang="zh-CN" sz="2400" i="1" kern="100">
                            <a:solidFill>
                              <a:srgbClr val="FF0000"/>
                            </a:solidFill>
                            <a:latin typeface="Cambria Math" panose="02040503050406030204" pitchFamily="18" charset="0"/>
                          </a:rPr>
                        </m:ctrlPr>
                      </m:sSupPr>
                      <m:e>
                        <m:r>
                          <a:rPr lang="en-US" altLang="zh-CN" sz="2400" b="1" i="1" kern="100">
                            <a:solidFill>
                              <a:srgbClr val="FF0000"/>
                            </a:solidFill>
                            <a:latin typeface="Cambria Math" panose="02040503050406030204" pitchFamily="18" charset="0"/>
                          </a:rPr>
                          <m:t>𝒙</m:t>
                        </m:r>
                      </m:e>
                      <m:sup>
                        <m:d>
                          <m:dPr>
                            <m:ctrlPr>
                              <a:rPr lang="zh-CN" altLang="zh-CN" sz="2400" i="1" kern="100">
                                <a:solidFill>
                                  <a:srgbClr val="FF0000"/>
                                </a:solidFill>
                                <a:latin typeface="Cambria Math" panose="02040503050406030204" pitchFamily="18" charset="0"/>
                              </a:rPr>
                            </m:ctrlPr>
                          </m:dPr>
                          <m:e>
                            <m:r>
                              <a:rPr lang="en-US" altLang="zh-CN" sz="2400" i="1" kern="100">
                                <a:solidFill>
                                  <a:srgbClr val="FF0000"/>
                                </a:solidFill>
                                <a:latin typeface="Cambria Math" panose="02040503050406030204" pitchFamily="18" charset="0"/>
                              </a:rPr>
                              <m:t>𝑖</m:t>
                            </m:r>
                          </m:e>
                        </m:d>
                      </m:sup>
                    </m:sSup>
                  </m:oMath>
                </a14:m>
                <a:r>
                  <a:rPr lang="zh-CN" altLang="zh-CN" sz="2400" kern="100" dirty="0">
                    <a:latin typeface="+mj-ea"/>
                    <a:ea typeface="+mj-ea"/>
                  </a:rPr>
                  <a:t>是特征矩阵中的第</a:t>
                </a:r>
                <a14:m>
                  <m:oMath xmlns:m="http://schemas.openxmlformats.org/officeDocument/2006/math">
                    <m:r>
                      <a:rPr lang="en-US" altLang="zh-CN" sz="2400" i="1" kern="100" smtClean="0">
                        <a:solidFill>
                          <a:srgbClr val="FF0000"/>
                        </a:solidFill>
                        <a:latin typeface="Cambria Math" panose="02040503050406030204" pitchFamily="18" charset="0"/>
                        <a:ea typeface="+mj-ea"/>
                      </a:rPr>
                      <m:t>𝑖</m:t>
                    </m:r>
                  </m:oMath>
                </a14:m>
                <a:r>
                  <a:rPr lang="zh-CN" altLang="zh-CN" sz="2400" kern="100" dirty="0">
                    <a:latin typeface="+mj-ea"/>
                    <a:ea typeface="+mj-ea"/>
                  </a:rPr>
                  <a:t>行，是一个</a:t>
                </a:r>
                <a:r>
                  <a:rPr lang="zh-CN" altLang="zh-CN" sz="2400" b="1" kern="100" dirty="0">
                    <a:latin typeface="+mj-ea"/>
                    <a:ea typeface="+mj-ea"/>
                  </a:rPr>
                  <a:t>向量</a:t>
                </a:r>
                <a:r>
                  <a:rPr lang="zh-CN" altLang="zh-CN" sz="2400" kern="100" dirty="0">
                    <a:latin typeface="+mj-ea"/>
                    <a:ea typeface="+mj-ea"/>
                  </a:rPr>
                  <a:t>。</a:t>
                </a:r>
              </a:p>
              <a:p>
                <a:pPr indent="266700" algn="just">
                  <a:lnSpc>
                    <a:spcPct val="150000"/>
                  </a:lnSpc>
                  <a:spcAft>
                    <a:spcPts val="0"/>
                  </a:spcAft>
                </a:pPr>
                <a:r>
                  <a:rPr lang="zh-CN" altLang="zh-CN" sz="2400" kern="100" dirty="0">
                    <a:latin typeface="+mj-ea"/>
                    <a:ea typeface="+mj-ea"/>
                  </a:rPr>
                  <a:t>上图的</a:t>
                </a:r>
                <a:r>
                  <a:rPr lang="zh-CN" altLang="en-US" sz="2400" kern="100" dirty="0">
                    <a:latin typeface="+mj-ea"/>
                    <a:ea typeface="+mj-ea"/>
                  </a:rPr>
                  <a:t>：</a:t>
                </a:r>
                <a:endParaRPr lang="zh-CN" altLang="zh-CN" sz="2400" kern="100" dirty="0">
                  <a:latin typeface="+mj-ea"/>
                  <a:ea typeface="+mj-ea"/>
                </a:endParaRPr>
              </a:p>
              <a:p>
                <a:endParaRPr lang="zh-CN" altLang="zh-CN" sz="2400" kern="100" dirty="0">
                  <a:latin typeface="+mj-ea"/>
                  <a:ea typeface="+mj-ea"/>
                </a:endParaRPr>
              </a:p>
            </p:txBody>
          </p:sp>
        </mc:Choice>
        <mc:Fallback xmlns="">
          <p:sp>
            <p:nvSpPr>
              <p:cNvPr id="10" name="矩形 9"/>
              <p:cNvSpPr>
                <a:spLocks noRot="1" noChangeAspect="1" noMove="1" noResize="1" noEditPoints="1" noAdjustHandles="1" noChangeArrowheads="1" noChangeShapeType="1" noTextEdit="1"/>
              </p:cNvSpPr>
              <p:nvPr/>
            </p:nvSpPr>
            <p:spPr>
              <a:xfrm>
                <a:off x="5244356" y="3541379"/>
                <a:ext cx="6165172" cy="160717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518480" y="5467468"/>
                <a:ext cx="5548186" cy="599459"/>
              </a:xfrm>
              <a:prstGeom prst="rect">
                <a:avLst/>
              </a:prstGeom>
            </p:spPr>
            <p:txBody>
              <a:bodyPr wrap="none">
                <a:spAutoFit/>
              </a:bodyPr>
              <a:lstStyle/>
              <a:p>
                <a14:m>
                  <m:oMath xmlns:m="http://schemas.openxmlformats.org/officeDocument/2006/math">
                    <m:sSubSup>
                      <m:sSubSupPr>
                        <m:ctrlPr>
                          <a:rPr lang="zh-CN" altLang="zh-CN" sz="2400" i="1">
                            <a:solidFill>
                              <a:srgbClr val="FF0000"/>
                            </a:solidFill>
                            <a:latin typeface="Cambria Math" panose="02040503050406030204" pitchFamily="18" charset="0"/>
                          </a:rPr>
                        </m:ctrlPr>
                      </m:sSubSupPr>
                      <m:e>
                        <m:r>
                          <a:rPr lang="en-US" altLang="zh-CN" sz="2400" i="1" kern="100">
                            <a:solidFill>
                              <a:srgbClr val="FF0000"/>
                            </a:solidFill>
                            <a:latin typeface="Cambria Math" panose="02040503050406030204" pitchFamily="18" charset="0"/>
                            <a:cs typeface="Times New Roman" panose="02020603050405020304" pitchFamily="18" charset="0"/>
                          </a:rPr>
                          <m:t>𝑥</m:t>
                        </m:r>
                      </m:e>
                      <m:sub>
                        <m:r>
                          <a:rPr lang="en-US" altLang="zh-CN" sz="2400" i="1" kern="100">
                            <a:solidFill>
                              <a:srgbClr val="FF0000"/>
                            </a:solidFill>
                            <a:latin typeface="Cambria Math" panose="02040503050406030204" pitchFamily="18" charset="0"/>
                            <a:cs typeface="Times New Roman" panose="02020603050405020304" pitchFamily="18" charset="0"/>
                          </a:rPr>
                          <m:t>𝑗</m:t>
                        </m:r>
                      </m:sub>
                      <m:sup>
                        <m:d>
                          <m:dPr>
                            <m:ctrlPr>
                              <a:rPr lang="zh-CN" altLang="zh-CN" sz="2400" i="1">
                                <a:solidFill>
                                  <a:srgbClr val="FF0000"/>
                                </a:solidFill>
                                <a:latin typeface="Cambria Math" panose="02040503050406030204" pitchFamily="18" charset="0"/>
                              </a:rPr>
                            </m:ctrlPr>
                          </m:dPr>
                          <m:e>
                            <m:r>
                              <a:rPr lang="en-US" altLang="zh-CN" sz="2400" i="1" kern="100">
                                <a:solidFill>
                                  <a:srgbClr val="FF0000"/>
                                </a:solidFill>
                                <a:latin typeface="Cambria Math" panose="02040503050406030204" pitchFamily="18" charset="0"/>
                                <a:cs typeface="Times New Roman" panose="02020603050405020304" pitchFamily="18" charset="0"/>
                              </a:rPr>
                              <m:t>𝑖</m:t>
                            </m:r>
                          </m:e>
                        </m:d>
                      </m:sup>
                    </m:sSubSup>
                  </m:oMath>
                </a14:m>
                <a:r>
                  <a:rPr lang="zh-CN" altLang="zh-CN" sz="2400" kern="100" dirty="0">
                    <a:latin typeface="+mj-ea"/>
                    <a:ea typeface="+mj-ea"/>
                    <a:cs typeface="Times New Roman" panose="02020603050405020304" pitchFamily="18" charset="0"/>
                  </a:rPr>
                  <a:t>代表特征矩阵中第 </a:t>
                </a:r>
                <a14:m>
                  <m:oMath xmlns:m="http://schemas.openxmlformats.org/officeDocument/2006/math">
                    <m:r>
                      <a:rPr lang="en-US" altLang="zh-CN" sz="2400" i="1" kern="100" smtClean="0">
                        <a:solidFill>
                          <a:srgbClr val="FF0000"/>
                        </a:solidFill>
                        <a:latin typeface="Cambria Math" panose="02040503050406030204" pitchFamily="18" charset="0"/>
                        <a:ea typeface="+mj-ea"/>
                        <a:cs typeface="Times New Roman" panose="02020603050405020304" pitchFamily="18" charset="0"/>
                      </a:rPr>
                      <m:t>𝑖</m:t>
                    </m:r>
                  </m:oMath>
                </a14:m>
                <a:r>
                  <a:rPr lang="en-US" altLang="zh-CN" sz="2400" kern="100" dirty="0">
                    <a:latin typeface="+mj-ea"/>
                    <a:ea typeface="+mj-ea"/>
                    <a:cs typeface="Times New Roman" panose="02020603050405020304" pitchFamily="18" charset="0"/>
                  </a:rPr>
                  <a:t> </a:t>
                </a:r>
                <a:r>
                  <a:rPr lang="zh-CN" altLang="zh-CN" sz="2400" kern="100" dirty="0">
                    <a:latin typeface="+mj-ea"/>
                    <a:ea typeface="+mj-ea"/>
                    <a:cs typeface="Times New Roman" panose="02020603050405020304" pitchFamily="18" charset="0"/>
                  </a:rPr>
                  <a:t>行的第 </a:t>
                </a:r>
                <a14:m>
                  <m:oMath xmlns:m="http://schemas.openxmlformats.org/officeDocument/2006/math">
                    <m:r>
                      <a:rPr lang="en-US" altLang="zh-CN" sz="2400" i="1" kern="100" smtClean="0">
                        <a:solidFill>
                          <a:srgbClr val="FF0000"/>
                        </a:solidFill>
                        <a:latin typeface="Cambria Math" panose="02040503050406030204" pitchFamily="18" charset="0"/>
                        <a:ea typeface="+mj-ea"/>
                        <a:cs typeface="Times New Roman" panose="02020603050405020304" pitchFamily="18" charset="0"/>
                      </a:rPr>
                      <m:t>𝑗</m:t>
                    </m:r>
                  </m:oMath>
                </a14:m>
                <a:r>
                  <a:rPr lang="en-US" altLang="zh-CN" sz="2400" kern="100" dirty="0">
                    <a:latin typeface="+mj-ea"/>
                    <a:ea typeface="+mj-ea"/>
                    <a:cs typeface="Times New Roman" panose="02020603050405020304" pitchFamily="18" charset="0"/>
                  </a:rPr>
                  <a:t> </a:t>
                </a:r>
                <a:r>
                  <a:rPr lang="zh-CN" altLang="zh-CN" sz="2400" kern="100" dirty="0">
                    <a:latin typeface="+mj-ea"/>
                    <a:ea typeface="+mj-ea"/>
                    <a:cs typeface="Times New Roman" panose="02020603050405020304" pitchFamily="18" charset="0"/>
                  </a:rPr>
                  <a:t>个特征</a:t>
                </a:r>
              </a:p>
            </p:txBody>
          </p:sp>
        </mc:Choice>
        <mc:Fallback xmlns="">
          <p:sp>
            <p:nvSpPr>
              <p:cNvPr id="11" name="矩形 10"/>
              <p:cNvSpPr>
                <a:spLocks noRot="1" noChangeAspect="1" noMove="1" noResize="1" noEditPoints="1" noAdjustHandles="1" noChangeArrowheads="1" noChangeShapeType="1" noTextEdit="1"/>
              </p:cNvSpPr>
              <p:nvPr/>
            </p:nvSpPr>
            <p:spPr>
              <a:xfrm>
                <a:off x="5518480" y="5467468"/>
                <a:ext cx="5548186" cy="599459"/>
              </a:xfrm>
              <a:prstGeom prst="rect">
                <a:avLst/>
              </a:prstGeom>
              <a:blipFill>
                <a:blip r:embed="rId5"/>
                <a:stretch>
                  <a:fillRect r="-769" b="-122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6706815" y="4035783"/>
                <a:ext cx="2162643" cy="14529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zh-CN" sz="2400" i="1" kern="100">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rPr>
                            <m:t>𝑥</m:t>
                          </m:r>
                        </m:e>
                        <m:sup>
                          <m:r>
                            <a:rPr lang="en-US" altLang="zh-CN" sz="2400" i="1" kern="100">
                              <a:latin typeface="Cambria Math" panose="02040503050406030204" pitchFamily="18" charset="0"/>
                              <a:ea typeface="宋体" panose="02010600030101010101" pitchFamily="2" charset="-122"/>
                            </a:rPr>
                            <m:t>(2)</m:t>
                          </m:r>
                        </m:sup>
                      </m:sSup>
                      <m:r>
                        <a:rPr lang="en-US" altLang="zh-CN" sz="2400" kern="100">
                          <a:latin typeface="Cambria Math" panose="02040503050406030204" pitchFamily="18" charset="0"/>
                          <a:ea typeface="宋体" panose="02010600030101010101" pitchFamily="2" charset="-122"/>
                        </a:rPr>
                        <m:t>=</m:t>
                      </m:r>
                      <m:d>
                        <m:dPr>
                          <m:begChr m:val="["/>
                          <m:endChr m:val="]"/>
                          <m:ctrlPr>
                            <a:rPr lang="zh-CN" altLang="zh-CN" sz="2400" i="1" kern="100">
                              <a:latin typeface="Cambria Math" panose="02040503050406030204" pitchFamily="18" charset="0"/>
                              <a:ea typeface="Cambria Math" panose="02040503050406030204" pitchFamily="18" charset="0"/>
                            </a:rPr>
                          </m:ctrlPr>
                        </m:dPr>
                        <m:e>
                          <m:m>
                            <m:mPr>
                              <m:plcHide m:val="on"/>
                              <m:mcs>
                                <m:mc>
                                  <m:mcPr>
                                    <m:count m:val="1"/>
                                    <m:mcJc m:val="center"/>
                                  </m:mcPr>
                                </m:mc>
                              </m:mcs>
                              <m:ctrlPr>
                                <a:rPr lang="zh-CN" altLang="zh-CN" sz="2400" i="1" kern="100">
                                  <a:latin typeface="Cambria Math" panose="02040503050406030204" pitchFamily="18" charset="0"/>
                                  <a:ea typeface="Cambria Math" panose="02040503050406030204" pitchFamily="18" charset="0"/>
                                </a:rPr>
                              </m:ctrlPr>
                            </m:mPr>
                            <m:mr>
                              <m:e>
                                <m:r>
                                  <a:rPr lang="en-US" altLang="zh-CN" sz="2400" b="0" i="1" kern="100" smtClean="0">
                                    <a:latin typeface="Cambria Math" panose="02040503050406030204" pitchFamily="18" charset="0"/>
                                    <a:ea typeface="宋体" panose="02010600030101010101" pitchFamily="2" charset="-122"/>
                                  </a:rPr>
                                  <m:t>162.2</m:t>
                                </m:r>
                              </m:e>
                            </m:mr>
                            <m:mr>
                              <m:e>
                                <m:r>
                                  <a:rPr lang="en-US" altLang="zh-CN" sz="2400" i="1" kern="100">
                                    <a:latin typeface="Cambria Math" panose="02040503050406030204" pitchFamily="18" charset="0"/>
                                    <a:ea typeface="宋体" panose="02010600030101010101" pitchFamily="2" charset="-122"/>
                                  </a:rPr>
                                  <m:t> 31</m:t>
                                </m:r>
                              </m:e>
                            </m:mr>
                            <m:mr>
                              <m:e>
                                <m:r>
                                  <a:rPr lang="en-US" altLang="zh-CN" sz="2400" i="1" kern="100">
                                    <a:latin typeface="Cambria Math" panose="02040503050406030204" pitchFamily="18" charset="0"/>
                                    <a:ea typeface="宋体" panose="02010600030101010101" pitchFamily="2" charset="-122"/>
                                  </a:rPr>
                                  <m:t> </m:t>
                                </m:r>
                                <m:r>
                                  <a:rPr lang="en-US" altLang="zh-CN" sz="2400" b="0" i="1" kern="100" smtClean="0">
                                    <a:latin typeface="Cambria Math" panose="02040503050406030204" pitchFamily="18" charset="0"/>
                                    <a:ea typeface="宋体" panose="02010600030101010101" pitchFamily="2" charset="-122"/>
                                  </a:rPr>
                                  <m:t>8</m:t>
                                </m:r>
                              </m:e>
                            </m:mr>
                            <m:mr>
                              <m:e>
                                <m:r>
                                  <a:rPr lang="en-US" altLang="zh-CN" sz="2400" i="1" kern="100">
                                    <a:latin typeface="Cambria Math" panose="02040503050406030204" pitchFamily="18" charset="0"/>
                                    <a:ea typeface="宋体" panose="02010600030101010101" pitchFamily="2" charset="-122"/>
                                  </a:rPr>
                                  <m:t> 1</m:t>
                                </m:r>
                                <m:r>
                                  <a:rPr lang="en-US" altLang="zh-CN" sz="2400" b="0" i="1" kern="100" smtClean="0">
                                    <a:latin typeface="Cambria Math" panose="02040503050406030204" pitchFamily="18" charset="0"/>
                                    <a:ea typeface="宋体" panose="02010600030101010101" pitchFamily="2" charset="-122"/>
                                  </a:rPr>
                                  <m:t>18</m:t>
                                </m:r>
                              </m:e>
                            </m:mr>
                          </m:m>
                        </m:e>
                      </m:d>
                    </m:oMath>
                  </m:oMathPara>
                </a14:m>
                <a:endParaRPr lang="en-US" altLang="zh-CN" sz="2400" b="0" i="1" kern="100" dirty="0">
                  <a:latin typeface="Cambria Math" panose="02040503050406030204" pitchFamily="18" charset="0"/>
                  <a:ea typeface="宋体" panose="02010600030101010101" pitchFamily="2"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6706815" y="4035783"/>
                <a:ext cx="2162643" cy="145296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9212284" y="4459756"/>
                <a:ext cx="1872051" cy="476990"/>
              </a:xfrm>
              <a:prstGeom prst="rect">
                <a:avLst/>
              </a:prstGeom>
            </p:spPr>
            <p:txBody>
              <a:bodyPr wrap="none">
                <a:spAutoFit/>
              </a:bodyPr>
              <a:lstStyle/>
              <a:p>
                <a14:m>
                  <m:oMath xmlns:m="http://schemas.openxmlformats.org/officeDocument/2006/math">
                    <m:sSup>
                      <m:sSupPr>
                        <m:ctrlPr>
                          <a:rPr lang="zh-CN" altLang="zh-CN" sz="2400" i="1" kern="100">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rPr>
                          <m:t>𝑦</m:t>
                        </m:r>
                      </m:e>
                      <m:sup>
                        <m:r>
                          <a:rPr lang="en-US" altLang="zh-CN" sz="2400" i="1" kern="100">
                            <a:latin typeface="Cambria Math" panose="02040503050406030204" pitchFamily="18" charset="0"/>
                            <a:ea typeface="宋体" panose="02010600030101010101" pitchFamily="2" charset="-122"/>
                          </a:rPr>
                          <m:t>(2)</m:t>
                        </m:r>
                      </m:sup>
                    </m:sSup>
                    <m:r>
                      <a:rPr lang="en-US" altLang="zh-CN" sz="2400" kern="100">
                        <a:latin typeface="Cambria Math" panose="02040503050406030204" pitchFamily="18" charset="0"/>
                        <a:ea typeface="宋体" panose="02010600030101010101" pitchFamily="2" charset="-122"/>
                      </a:rPr>
                      <m:t>=</m:t>
                    </m:r>
                  </m:oMath>
                </a14:m>
                <a:r>
                  <a:rPr lang="en-US" altLang="zh-CN" sz="2400" dirty="0"/>
                  <a:t>37000</a:t>
                </a:r>
              </a:p>
            </p:txBody>
          </p:sp>
        </mc:Choice>
        <mc:Fallback xmlns="">
          <p:sp>
            <p:nvSpPr>
              <p:cNvPr id="15" name="矩形 14"/>
              <p:cNvSpPr>
                <a:spLocks noRot="1" noChangeAspect="1" noMove="1" noResize="1" noEditPoints="1" noAdjustHandles="1" noChangeArrowheads="1" noChangeShapeType="1" noTextEdit="1"/>
              </p:cNvSpPr>
              <p:nvPr/>
            </p:nvSpPr>
            <p:spPr>
              <a:xfrm>
                <a:off x="9212284" y="4459756"/>
                <a:ext cx="1872051" cy="476990"/>
              </a:xfrm>
              <a:prstGeom prst="rect">
                <a:avLst/>
              </a:prstGeom>
              <a:blipFill>
                <a:blip r:embed="rId7"/>
                <a:stretch>
                  <a:fillRect t="-6410" r="-4560" b="-294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6984038" y="6044969"/>
                <a:ext cx="2694647" cy="5509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zh-CN" sz="2400" i="1">
                              <a:latin typeface="Cambria Math" panose="02040503050406030204" pitchFamily="18" charset="0"/>
                            </a:rPr>
                          </m:ctrlPr>
                        </m:sSubSupPr>
                        <m:e>
                          <m:r>
                            <a:rPr lang="en-US" altLang="zh-CN" sz="2400" i="1" kern="100">
                              <a:latin typeface="Cambria Math" panose="02040503050406030204" pitchFamily="18" charset="0"/>
                              <a:cs typeface="Times New Roman" panose="02020603050405020304" pitchFamily="18" charset="0"/>
                            </a:rPr>
                            <m:t>𝑥</m:t>
                          </m:r>
                        </m:e>
                        <m:sub>
                          <m:r>
                            <a:rPr lang="en-US" altLang="zh-CN" sz="2400" i="1" kern="100">
                              <a:latin typeface="Cambria Math" panose="02040503050406030204" pitchFamily="18" charset="0"/>
                              <a:cs typeface="Times New Roman" panose="02020603050405020304" pitchFamily="18" charset="0"/>
                            </a:rPr>
                            <m:t>2</m:t>
                          </m:r>
                        </m:sub>
                        <m:sup>
                          <m:d>
                            <m:dPr>
                              <m:ctrlPr>
                                <a:rPr lang="zh-CN" altLang="zh-CN" sz="2400" i="1">
                                  <a:latin typeface="Cambria Math" panose="02040503050406030204" pitchFamily="18" charset="0"/>
                                </a:rPr>
                              </m:ctrlPr>
                            </m:dPr>
                            <m:e>
                              <m:r>
                                <a:rPr lang="en-US" altLang="zh-CN" sz="2400" i="1" kern="100">
                                  <a:latin typeface="Cambria Math" panose="02040503050406030204" pitchFamily="18" charset="0"/>
                                  <a:cs typeface="Times New Roman" panose="02020603050405020304" pitchFamily="18" charset="0"/>
                                </a:rPr>
                                <m:t>2</m:t>
                              </m:r>
                            </m:e>
                          </m:d>
                        </m:sup>
                      </m:sSubSup>
                      <m:r>
                        <a:rPr lang="en-US" altLang="zh-CN" sz="2400" i="1" kern="100">
                          <a:latin typeface="Cambria Math" panose="02040503050406030204" pitchFamily="18" charset="0"/>
                          <a:cs typeface="Times New Roman" panose="02020603050405020304" pitchFamily="18" charset="0"/>
                        </a:rPr>
                        <m:t>=31,</m:t>
                      </m:r>
                      <m:sSubSup>
                        <m:sSubSupPr>
                          <m:ctrlPr>
                            <a:rPr lang="zh-CN" altLang="zh-CN" sz="2400" i="1">
                              <a:latin typeface="Cambria Math" panose="02040503050406030204" pitchFamily="18" charset="0"/>
                            </a:rPr>
                          </m:ctrlPr>
                        </m:sSubSupPr>
                        <m:e>
                          <m:r>
                            <a:rPr lang="en-US" altLang="zh-CN" sz="2400" i="1" kern="100">
                              <a:latin typeface="Cambria Math" panose="02040503050406030204" pitchFamily="18" charset="0"/>
                              <a:cs typeface="Times New Roman" panose="02020603050405020304" pitchFamily="18" charset="0"/>
                            </a:rPr>
                            <m:t>𝑥</m:t>
                          </m:r>
                        </m:e>
                        <m:sub>
                          <m:r>
                            <a:rPr lang="en-US" altLang="zh-CN" sz="2400" i="1" kern="100">
                              <a:latin typeface="Cambria Math" panose="02040503050406030204" pitchFamily="18" charset="0"/>
                              <a:cs typeface="Times New Roman" panose="02020603050405020304" pitchFamily="18" charset="0"/>
                            </a:rPr>
                            <m:t>3</m:t>
                          </m:r>
                        </m:sub>
                        <m:sup>
                          <m:d>
                            <m:dPr>
                              <m:ctrlPr>
                                <a:rPr lang="zh-CN" altLang="zh-CN" sz="2400" i="1">
                                  <a:latin typeface="Cambria Math" panose="02040503050406030204" pitchFamily="18" charset="0"/>
                                </a:rPr>
                              </m:ctrlPr>
                            </m:dPr>
                            <m:e>
                              <m:r>
                                <a:rPr lang="en-US" altLang="zh-CN" sz="2400" i="1" kern="100">
                                  <a:latin typeface="Cambria Math" panose="02040503050406030204" pitchFamily="18" charset="0"/>
                                  <a:cs typeface="Times New Roman" panose="02020603050405020304" pitchFamily="18" charset="0"/>
                                </a:rPr>
                                <m:t>2</m:t>
                              </m:r>
                            </m:e>
                          </m:d>
                        </m:sup>
                      </m:sSubSup>
                      <m:r>
                        <a:rPr lang="en-US"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ea typeface="MS Mincho" panose="02020609040205080304" charset="-128"/>
                          <a:cs typeface="Cambria Math" panose="02040503050406030204" pitchFamily="18" charset="0"/>
                        </a:rPr>
                        <m:t>8</m:t>
                      </m:r>
                    </m:oMath>
                  </m:oMathPara>
                </a14:m>
                <a:endParaRPr lang="en-US" altLang="zh-CN" sz="2400" b="0" i="1" kern="100" dirty="0">
                  <a:latin typeface="Cambria Math" panose="02040503050406030204" pitchFamily="18" charset="0"/>
                  <a:ea typeface="+mj-ea"/>
                  <a:cs typeface="Times New Roman" panose="02020603050405020304" pitchFamily="18" charset="0"/>
                </a:endParaRPr>
              </a:p>
            </p:txBody>
          </p:sp>
        </mc:Choice>
        <mc:Fallback xmlns="">
          <p:sp>
            <p:nvSpPr>
              <p:cNvPr id="17" name="矩形 16"/>
              <p:cNvSpPr>
                <a:spLocks noRot="1" noChangeAspect="1" noMove="1" noResize="1" noEditPoints="1" noAdjustHandles="1" noChangeArrowheads="1" noChangeShapeType="1" noTextEdit="1"/>
              </p:cNvSpPr>
              <p:nvPr/>
            </p:nvSpPr>
            <p:spPr>
              <a:xfrm>
                <a:off x="6984038" y="6044969"/>
                <a:ext cx="2694647" cy="550985"/>
              </a:xfrm>
              <a:prstGeom prst="rect">
                <a:avLst/>
              </a:prstGeom>
              <a:blipFill>
                <a:blip r:embed="rId8"/>
                <a:stretch>
                  <a:fillRect/>
                </a:stretch>
              </a:blipFill>
            </p:spPr>
            <p:txBody>
              <a:bodyPr/>
              <a:lstStyle/>
              <a:p>
                <a:r>
                  <a:rPr lang="zh-CN" altLang="en-US">
                    <a:noFill/>
                  </a:rPr>
                  <a:t> </a:t>
                </a:r>
              </a:p>
            </p:txBody>
          </p:sp>
        </mc:Fallback>
      </mc:AlternateContent>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1. 1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算法流程</a:t>
            </a:r>
          </a:p>
        </p:txBody>
      </p:sp>
      <mc:AlternateContent xmlns:mc="http://schemas.openxmlformats.org/markup-compatibility/2006" xmlns:a14="http://schemas.microsoft.com/office/drawing/2010/main">
        <mc:Choice Requires="a14">
          <p:sp>
            <p:nvSpPr>
              <p:cNvPr id="9" name="矩形 8"/>
              <p:cNvSpPr/>
              <p:nvPr/>
            </p:nvSpPr>
            <p:spPr>
              <a:xfrm>
                <a:off x="117712" y="2293497"/>
                <a:ext cx="2873006" cy="53091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zh-CN" altLang="en-US" sz="2800" i="1" smtClean="0">
                          <a:latin typeface="Cambria Math" panose="02040503050406030204" pitchFamily="18" charset="0"/>
                        </a:rPr>
                        <m:t>h</m:t>
                      </m:r>
                      <m:d>
                        <m:dPr>
                          <m:ctrlPr>
                            <a:rPr lang="en-US" altLang="zh-CN" sz="2800" b="0" i="1" smtClean="0">
                              <a:latin typeface="Cambria Math" panose="02040503050406030204" pitchFamily="18" charset="0"/>
                            </a:rPr>
                          </m:ctrlPr>
                        </m:dPr>
                        <m:e>
                          <m:sSub>
                            <m:sSubPr>
                              <m:ctrlPr>
                                <a:rPr lang="en-US" altLang="zh-CN" sz="2800" i="1" smtClean="0">
                                  <a:latin typeface="Cambria Math" panose="02040503050406030204" pitchFamily="18" charset="0"/>
                                </a:rPr>
                              </m:ctrlPr>
                            </m:sSubPr>
                            <m:e>
                              <m:r>
                                <a:rPr lang="en-US" altLang="zh-CN" sz="2800" b="1" i="1" smtClean="0">
                                  <a:latin typeface="Cambria Math" panose="02040503050406030204" pitchFamily="18" charset="0"/>
                                </a:rPr>
                                <m:t>𝒙</m:t>
                              </m:r>
                            </m:e>
                            <m:sub>
                              <m:r>
                                <a:rPr lang="en-US" altLang="zh-CN" sz="2800" b="0" i="1" smtClean="0">
                                  <a:latin typeface="Cambria Math" panose="02040503050406030204" pitchFamily="18" charset="0"/>
                                </a:rPr>
                                <m:t>𝑖</m:t>
                              </m:r>
                            </m:sub>
                          </m:sSub>
                        </m:e>
                      </m:d>
                      <m:r>
                        <a:rPr lang="zh-CN" altLang="en-US" sz="2800" i="0">
                          <a:latin typeface="Cambria Math" panose="02040503050406030204" pitchFamily="18" charset="0"/>
                        </a:rPr>
                        <m:t>=</m:t>
                      </m:r>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𝑤</m:t>
                          </m:r>
                        </m:e>
                        <m:sup>
                          <m:r>
                            <m:rPr>
                              <m:sty m:val="p"/>
                            </m:rPr>
                            <a:rPr lang="en-US" altLang="zh-CN" sz="2800" b="0" i="0" smtClean="0">
                              <a:latin typeface="Cambria Math" panose="02040503050406030204" pitchFamily="18" charset="0"/>
                            </a:rPr>
                            <m:t>T</m:t>
                          </m:r>
                        </m:sup>
                      </m:sSup>
                      <m:sSub>
                        <m:sSubPr>
                          <m:ctrlPr>
                            <a:rPr lang="en-US" altLang="zh-CN" sz="2800" i="1">
                              <a:latin typeface="Cambria Math" panose="02040503050406030204" pitchFamily="18" charset="0"/>
                            </a:rPr>
                          </m:ctrlPr>
                        </m:sSubPr>
                        <m:e>
                          <m:r>
                            <a:rPr lang="en-US" altLang="zh-CN" sz="2800" b="1" i="1">
                              <a:latin typeface="Cambria Math" panose="02040503050406030204" pitchFamily="18" charset="0"/>
                            </a:rPr>
                            <m:t>𝒙</m:t>
                          </m:r>
                        </m:e>
                        <m:sub>
                          <m:r>
                            <a:rPr lang="en-US" altLang="zh-CN" sz="2800" i="1">
                              <a:latin typeface="Cambria Math" panose="02040503050406030204" pitchFamily="18" charset="0"/>
                            </a:rPr>
                            <m:t>𝑖</m:t>
                          </m:r>
                        </m:sub>
                      </m:sSub>
                      <m:r>
                        <a:rPr lang="en-US" altLang="zh-CN" sz="2800" b="0" i="0" smtClean="0">
                          <a:latin typeface="Cambria Math" panose="02040503050406030204" pitchFamily="18" charset="0"/>
                        </a:rPr>
                        <m:t>+</m:t>
                      </m:r>
                      <m:r>
                        <a:rPr lang="en-US" altLang="zh-CN" sz="2800" b="0" i="1" smtClean="0">
                          <a:latin typeface="Cambria Math" panose="02040503050406030204" pitchFamily="18" charset="0"/>
                        </a:rPr>
                        <m:t>𝑏</m:t>
                      </m:r>
                    </m:oMath>
                  </m:oMathPara>
                </a14:m>
                <a:endParaRPr lang="en-US" altLang="zh-CN" sz="2800" i="1" dirty="0">
                  <a:latin typeface="Cambria Math" panose="020405030504060302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117712" y="2293497"/>
                <a:ext cx="2873006" cy="53091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464950" y="1604291"/>
                <a:ext cx="2793244" cy="459293"/>
              </a:xfrm>
              <a:prstGeom prst="rect">
                <a:avLst/>
              </a:prstGeom>
            </p:spPr>
            <p:txBody>
              <a:bodyPr wrap="square">
                <a:spAutoFit/>
              </a:bodyPr>
              <a:lstStyle/>
              <a:p>
                <a:pPr>
                  <a:lnSpc>
                    <a:spcPts val="2800"/>
                  </a:lnSpc>
                  <a:spcBef>
                    <a:spcPts val="900"/>
                  </a:spcBef>
                  <a:spcAft>
                    <a:spcPts val="900"/>
                  </a:spcAft>
                </a:pPr>
                <a14:m>
                  <m:oMath xmlns:m="http://schemas.openxmlformats.org/officeDocument/2006/math">
                    <m:r>
                      <a:rPr lang="en-US" altLang="zh-CN" sz="3200" i="1">
                        <a:solidFill>
                          <a:srgbClr val="FF0000"/>
                        </a:solidFill>
                        <a:latin typeface="Cambria Math" panose="02040503050406030204" pitchFamily="18" charset="0"/>
                        <a:ea typeface="+mj-ea"/>
                        <a:cs typeface="Times New Roman" panose="02020603050405020304" pitchFamily="18" charset="0"/>
                      </a:rPr>
                      <m:t>𝑥</m:t>
                    </m:r>
                  </m:oMath>
                </a14:m>
                <a:r>
                  <a:rPr lang="en-US" altLang="zh-CN" sz="3200" dirty="0">
                    <a:latin typeface="+mj-ea"/>
                    <a:ea typeface="+mj-ea"/>
                    <a:cs typeface="Times New Roman" panose="02020603050405020304" pitchFamily="18" charset="0"/>
                  </a:rPr>
                  <a:t> </a:t>
                </a:r>
                <a:r>
                  <a:rPr lang="zh-CN" altLang="en-US" sz="3200" dirty="0">
                    <a:latin typeface="+mj-ea"/>
                    <a:ea typeface="+mj-ea"/>
                    <a:cs typeface="Times New Roman" panose="02020603050405020304" pitchFamily="18" charset="0"/>
                  </a:rPr>
                  <a:t>和</a:t>
                </a:r>
                <a14:m>
                  <m:oMath xmlns:m="http://schemas.openxmlformats.org/officeDocument/2006/math">
                    <m:r>
                      <a:rPr lang="en-US" altLang="zh-CN" sz="3200" i="1">
                        <a:solidFill>
                          <a:srgbClr val="FF0000"/>
                        </a:solidFill>
                        <a:latin typeface="Cambria Math" panose="02040503050406030204" pitchFamily="18" charset="0"/>
                        <a:ea typeface="+mj-ea"/>
                        <a:cs typeface="Times New Roman" panose="02020603050405020304" pitchFamily="18" charset="0"/>
                      </a:rPr>
                      <m:t>𝑦</m:t>
                    </m:r>
                  </m:oMath>
                </a14:m>
                <a:r>
                  <a:rPr lang="en-US" altLang="zh-CN" sz="3200" dirty="0">
                    <a:solidFill>
                      <a:srgbClr val="FF0000"/>
                    </a:solidFill>
                    <a:latin typeface="+mj-ea"/>
                    <a:ea typeface="+mj-ea"/>
                    <a:cs typeface="Times New Roman" panose="02020603050405020304" pitchFamily="18" charset="0"/>
                  </a:rPr>
                  <a:t> </a:t>
                </a:r>
                <a:r>
                  <a:rPr lang="zh-CN" altLang="en-US" sz="3200" dirty="0">
                    <a:latin typeface="+mj-ea"/>
                    <a:ea typeface="+mj-ea"/>
                    <a:cs typeface="Times New Roman" panose="02020603050405020304" pitchFamily="18" charset="0"/>
                  </a:rPr>
                  <a:t>的关系</a:t>
                </a:r>
                <a:endParaRPr lang="zh-CN" altLang="zh-CN" sz="3200" dirty="0">
                  <a:latin typeface="+mj-ea"/>
                  <a:ea typeface="+mj-ea"/>
                  <a:cs typeface="Times New Roman" panose="02020603050405020304" pitchFamily="18" charset="0"/>
                </a:endParaRPr>
              </a:p>
            </p:txBody>
          </p:sp>
        </mc:Choice>
        <mc:Fallback xmlns="">
          <p:sp>
            <p:nvSpPr>
              <p:cNvPr id="23" name="矩形 22"/>
              <p:cNvSpPr>
                <a:spLocks noRot="1" noChangeAspect="1" noMove="1" noResize="1" noEditPoints="1" noAdjustHandles="1" noChangeArrowheads="1" noChangeShapeType="1" noTextEdit="1"/>
              </p:cNvSpPr>
              <p:nvPr/>
            </p:nvSpPr>
            <p:spPr>
              <a:xfrm>
                <a:off x="464950" y="1604291"/>
                <a:ext cx="2793244" cy="459293"/>
              </a:xfrm>
              <a:prstGeom prst="rect">
                <a:avLst/>
              </a:prstGeom>
              <a:blipFill>
                <a:blip r:embed="rId4"/>
                <a:stretch>
                  <a:fillRect t="-43421" b="-42105"/>
                </a:stretch>
              </a:blipFill>
            </p:spPr>
            <p:txBody>
              <a:bodyPr/>
              <a:lstStyle/>
              <a:p>
                <a:r>
                  <a:rPr lang="zh-CN" altLang="en-US">
                    <a:noFill/>
                  </a:rPr>
                  <a:t> </a:t>
                </a:r>
              </a:p>
            </p:txBody>
          </p:sp>
        </mc:Fallback>
      </mc:AlternateContent>
      <p:sp>
        <p:nvSpPr>
          <p:cNvPr id="24" name="上箭头 23"/>
          <p:cNvSpPr/>
          <p:nvPr/>
        </p:nvSpPr>
        <p:spPr>
          <a:xfrm rot="7392496">
            <a:off x="6116999" y="3502645"/>
            <a:ext cx="325382" cy="101376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mc:AlternateContent xmlns:mc="http://schemas.openxmlformats.org/markup-compatibility/2006" xmlns:a14="http://schemas.microsoft.com/office/drawing/2010/main">
        <mc:Choice Requires="a14">
          <p:sp>
            <p:nvSpPr>
              <p:cNvPr id="6" name="矩形 5"/>
              <p:cNvSpPr/>
              <p:nvPr/>
            </p:nvSpPr>
            <p:spPr>
              <a:xfrm>
                <a:off x="385189" y="5230684"/>
                <a:ext cx="8124329" cy="1157176"/>
              </a:xfrm>
              <a:prstGeom prst="rect">
                <a:avLst/>
              </a:prstGeom>
            </p:spPr>
            <p:txBody>
              <a:bodyPr wrap="square">
                <a:spAutoFit/>
              </a:bodyPr>
              <a:lstStyle/>
              <a:p>
                <a:pPr>
                  <a:lnSpc>
                    <a:spcPct val="130000"/>
                  </a:lnSpc>
                </a:pPr>
                <a:r>
                  <a:rPr lang="zh-CN" altLang="en-US" sz="2800" dirty="0">
                    <a:latin typeface="+mj-ea"/>
                    <a:ea typeface="+mj-ea"/>
                  </a:rPr>
                  <a:t>可以设</a:t>
                </a:r>
                <a14:m>
                  <m:oMath xmlns:m="http://schemas.openxmlformats.org/officeDocument/2006/math">
                    <m:sSub>
                      <m:sSubPr>
                        <m:ctrlPr>
                          <a:rPr lang="zh-CN" altLang="en-US" sz="2800" i="1" smtClean="0">
                            <a:latin typeface="Cambria Math" panose="02040503050406030204" pitchFamily="18" charset="0"/>
                            <a:ea typeface="+mj-ea"/>
                          </a:rPr>
                        </m:ctrlPr>
                      </m:sSubPr>
                      <m:e>
                        <m:r>
                          <a:rPr lang="zh-CN" altLang="en-US" sz="2800" i="1">
                            <a:latin typeface="Cambria Math" panose="02040503050406030204" pitchFamily="18" charset="0"/>
                            <a:ea typeface="+mj-ea"/>
                          </a:rPr>
                          <m:t>𝑥</m:t>
                        </m:r>
                      </m:e>
                      <m:sub>
                        <m:r>
                          <a:rPr lang="en-US" altLang="zh-CN" sz="2800" b="0" i="0" smtClean="0">
                            <a:latin typeface="Cambria Math" panose="02040503050406030204" pitchFamily="18" charset="0"/>
                            <a:ea typeface="+mj-ea"/>
                          </a:rPr>
                          <m:t>0</m:t>
                        </m:r>
                      </m:sub>
                    </m:sSub>
                    <m:r>
                      <a:rPr lang="en-US" altLang="zh-CN" sz="2800" i="1">
                        <a:latin typeface="Cambria Math" panose="02040503050406030204" pitchFamily="18" charset="0"/>
                        <a:ea typeface="+mj-ea"/>
                      </a:rPr>
                      <m:t>=</m:t>
                    </m:r>
                    <m:r>
                      <a:rPr lang="en-US" altLang="zh-CN" sz="2800" b="0" i="0" smtClean="0">
                        <a:latin typeface="Cambria Math" panose="02040503050406030204" pitchFamily="18" charset="0"/>
                        <a:ea typeface="+mj-ea"/>
                      </a:rPr>
                      <m:t>1</m:t>
                    </m:r>
                  </m:oMath>
                </a14:m>
                <a:r>
                  <a:rPr lang="zh-CN" altLang="en-US" sz="2800" dirty="0">
                    <a:latin typeface="+mj-ea"/>
                    <a:ea typeface="+mj-ea"/>
                  </a:rPr>
                  <a:t>，</a:t>
                </a:r>
                <a:r>
                  <a:rPr lang="zh-CN" altLang="en-US" sz="2800" dirty="0"/>
                  <a:t> </a:t>
                </a:r>
                <a14:m>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𝑤</m:t>
                        </m:r>
                      </m:e>
                      <m:sub>
                        <m:r>
                          <a:rPr lang="en-US" altLang="zh-CN" sz="2800">
                            <a:latin typeface="Cambria Math" panose="02040503050406030204" pitchFamily="18" charset="0"/>
                          </a:rPr>
                          <m:t>0</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oMath>
                </a14:m>
                <a:endParaRPr lang="en-US" altLang="zh-CN" sz="2800" dirty="0">
                  <a:latin typeface="+mj-ea"/>
                  <a:ea typeface="+mj-ea"/>
                </a:endParaRPr>
              </a:p>
              <a:p>
                <a:pPr>
                  <a:lnSpc>
                    <a:spcPct val="130000"/>
                  </a:lnSpc>
                </a:pPr>
                <a:r>
                  <a:rPr lang="zh-CN" altLang="en-US" sz="2800" dirty="0">
                    <a:latin typeface="+mj-ea"/>
                    <a:ea typeface="+mj-ea"/>
                  </a:rPr>
                  <a:t>则：</a:t>
                </a:r>
                <a14:m>
                  <m:oMath xmlns:m="http://schemas.openxmlformats.org/officeDocument/2006/math">
                    <m:r>
                      <a:rPr lang="zh-CN" altLang="en-US" sz="2800" i="1">
                        <a:latin typeface="Cambria Math" panose="02040503050406030204" pitchFamily="18" charset="0"/>
                        <a:ea typeface="+mj-ea"/>
                      </a:rPr>
                      <m:t>h</m:t>
                    </m:r>
                    <m:d>
                      <m:dPr>
                        <m:ctrlPr>
                          <a:rPr lang="zh-CN" altLang="en-US" sz="2800" i="1">
                            <a:latin typeface="Cambria Math" panose="02040503050406030204" pitchFamily="18" charset="0"/>
                            <a:ea typeface="+mj-ea"/>
                          </a:rPr>
                        </m:ctrlPr>
                      </m:dPr>
                      <m:e>
                        <m:r>
                          <a:rPr lang="zh-CN" altLang="en-US" sz="2800" i="1">
                            <a:latin typeface="Cambria Math" panose="02040503050406030204" pitchFamily="18" charset="0"/>
                            <a:ea typeface="+mj-ea"/>
                          </a:rPr>
                          <m:t>𝑥</m:t>
                        </m:r>
                      </m:e>
                    </m:d>
                    <m:r>
                      <a:rPr lang="zh-CN" altLang="en-US" sz="2800">
                        <a:latin typeface="Cambria Math" panose="02040503050406030204" pitchFamily="18" charset="0"/>
                        <a:ea typeface="+mj-ea"/>
                      </a:rPr>
                      <m:t>=</m:t>
                    </m:r>
                    <m:sSub>
                      <m:sSubPr>
                        <m:ctrlPr>
                          <a:rPr lang="zh-CN" altLang="en-US" sz="2800" i="1">
                            <a:latin typeface="Cambria Math" panose="02040503050406030204" pitchFamily="18" charset="0"/>
                            <a:ea typeface="+mj-ea"/>
                          </a:rPr>
                        </m:ctrlPr>
                      </m:sSubPr>
                      <m:e>
                        <m:r>
                          <a:rPr lang="zh-CN" altLang="en-US" sz="2800" i="1">
                            <a:latin typeface="Cambria Math" panose="02040503050406030204" pitchFamily="18" charset="0"/>
                            <a:ea typeface="+mj-ea"/>
                          </a:rPr>
                          <m:t>𝑤</m:t>
                        </m:r>
                      </m:e>
                      <m:sub>
                        <m:r>
                          <a:rPr lang="en-US" altLang="zh-CN" sz="2800" b="0" i="0" smtClean="0">
                            <a:latin typeface="Cambria Math" panose="02040503050406030204" pitchFamily="18" charset="0"/>
                            <a:ea typeface="+mj-ea"/>
                          </a:rPr>
                          <m:t>0</m:t>
                        </m:r>
                      </m:sub>
                    </m:sSub>
                    <m:sSub>
                      <m:sSubPr>
                        <m:ctrlPr>
                          <a:rPr lang="zh-CN" altLang="en-US" sz="2800" i="1">
                            <a:latin typeface="Cambria Math" panose="02040503050406030204" pitchFamily="18" charset="0"/>
                            <a:ea typeface="+mj-ea"/>
                          </a:rPr>
                        </m:ctrlPr>
                      </m:sSubPr>
                      <m:e>
                        <m:r>
                          <a:rPr lang="zh-CN" altLang="en-US" sz="2800" i="1">
                            <a:latin typeface="Cambria Math" panose="02040503050406030204" pitchFamily="18" charset="0"/>
                            <a:ea typeface="+mj-ea"/>
                          </a:rPr>
                          <m:t>𝑥</m:t>
                        </m:r>
                      </m:e>
                      <m:sub>
                        <m:r>
                          <a:rPr lang="en-US" altLang="zh-CN" sz="2800" b="0" i="0" smtClean="0">
                            <a:latin typeface="Cambria Math" panose="02040503050406030204" pitchFamily="18" charset="0"/>
                            <a:ea typeface="+mj-ea"/>
                          </a:rPr>
                          <m:t>0</m:t>
                        </m:r>
                      </m:sub>
                    </m:sSub>
                    <m:r>
                      <a:rPr lang="zh-CN" altLang="en-US" sz="2800">
                        <a:latin typeface="Cambria Math" panose="02040503050406030204" pitchFamily="18" charset="0"/>
                        <a:ea typeface="+mj-ea"/>
                      </a:rPr>
                      <m:t>+</m:t>
                    </m:r>
                    <m:sSub>
                      <m:sSubPr>
                        <m:ctrlPr>
                          <a:rPr lang="zh-CN" altLang="en-US" sz="2800" i="1">
                            <a:latin typeface="Cambria Math" panose="02040503050406030204" pitchFamily="18" charset="0"/>
                            <a:ea typeface="+mj-ea"/>
                          </a:rPr>
                        </m:ctrlPr>
                      </m:sSubPr>
                      <m:e>
                        <m:r>
                          <a:rPr lang="zh-CN" altLang="en-US" sz="2800" i="1">
                            <a:latin typeface="Cambria Math" panose="02040503050406030204" pitchFamily="18" charset="0"/>
                            <a:ea typeface="+mj-ea"/>
                          </a:rPr>
                          <m:t>𝑤</m:t>
                        </m:r>
                      </m:e>
                      <m:sub>
                        <m:r>
                          <a:rPr lang="zh-CN" altLang="en-US" sz="2800">
                            <a:latin typeface="Cambria Math" panose="02040503050406030204" pitchFamily="18" charset="0"/>
                            <a:ea typeface="+mj-ea"/>
                          </a:rPr>
                          <m:t>1</m:t>
                        </m:r>
                      </m:sub>
                    </m:sSub>
                    <m:sSub>
                      <m:sSubPr>
                        <m:ctrlPr>
                          <a:rPr lang="zh-CN" altLang="en-US" sz="2800" i="1">
                            <a:latin typeface="Cambria Math" panose="02040503050406030204" pitchFamily="18" charset="0"/>
                            <a:ea typeface="+mj-ea"/>
                          </a:rPr>
                        </m:ctrlPr>
                      </m:sSubPr>
                      <m:e>
                        <m:r>
                          <a:rPr lang="zh-CN" altLang="en-US" sz="2800" i="1">
                            <a:latin typeface="Cambria Math" panose="02040503050406030204" pitchFamily="18" charset="0"/>
                            <a:ea typeface="+mj-ea"/>
                          </a:rPr>
                          <m:t>𝑥</m:t>
                        </m:r>
                      </m:e>
                      <m:sub>
                        <m:r>
                          <a:rPr lang="zh-CN" altLang="en-US" sz="2800">
                            <a:latin typeface="Cambria Math" panose="02040503050406030204" pitchFamily="18" charset="0"/>
                            <a:ea typeface="+mj-ea"/>
                          </a:rPr>
                          <m:t>1</m:t>
                        </m:r>
                      </m:sub>
                    </m:sSub>
                    <m:r>
                      <a:rPr lang="zh-CN" altLang="en-US" sz="2800">
                        <a:latin typeface="Cambria Math" panose="02040503050406030204" pitchFamily="18" charset="0"/>
                        <a:ea typeface="+mj-ea"/>
                      </a:rPr>
                      <m:t>+</m:t>
                    </m:r>
                    <m:sSub>
                      <m:sSubPr>
                        <m:ctrlPr>
                          <a:rPr lang="zh-CN" altLang="en-US" sz="2800" i="1">
                            <a:latin typeface="Cambria Math" panose="02040503050406030204" pitchFamily="18" charset="0"/>
                            <a:ea typeface="+mj-ea"/>
                          </a:rPr>
                        </m:ctrlPr>
                      </m:sSubPr>
                      <m:e>
                        <m:r>
                          <a:rPr lang="zh-CN" altLang="en-US" sz="2800" i="1">
                            <a:latin typeface="Cambria Math" panose="02040503050406030204" pitchFamily="18" charset="0"/>
                            <a:ea typeface="+mj-ea"/>
                          </a:rPr>
                          <m:t>𝑤</m:t>
                        </m:r>
                      </m:e>
                      <m:sub>
                        <m:r>
                          <a:rPr lang="zh-CN" altLang="en-US" sz="2800">
                            <a:latin typeface="Cambria Math" panose="02040503050406030204" pitchFamily="18" charset="0"/>
                            <a:ea typeface="+mj-ea"/>
                          </a:rPr>
                          <m:t>2</m:t>
                        </m:r>
                      </m:sub>
                    </m:sSub>
                    <m:sSub>
                      <m:sSubPr>
                        <m:ctrlPr>
                          <a:rPr lang="zh-CN" altLang="en-US" sz="2800" i="1">
                            <a:latin typeface="Cambria Math" panose="02040503050406030204" pitchFamily="18" charset="0"/>
                            <a:ea typeface="+mj-ea"/>
                          </a:rPr>
                        </m:ctrlPr>
                      </m:sSubPr>
                      <m:e>
                        <m:r>
                          <a:rPr lang="zh-CN" altLang="en-US" sz="2800" i="1">
                            <a:latin typeface="Cambria Math" panose="02040503050406030204" pitchFamily="18" charset="0"/>
                            <a:ea typeface="+mj-ea"/>
                          </a:rPr>
                          <m:t>𝑥</m:t>
                        </m:r>
                      </m:e>
                      <m:sub>
                        <m:r>
                          <a:rPr lang="zh-CN" altLang="en-US" sz="2800">
                            <a:latin typeface="Cambria Math" panose="02040503050406030204" pitchFamily="18" charset="0"/>
                            <a:ea typeface="+mj-ea"/>
                          </a:rPr>
                          <m:t>2</m:t>
                        </m:r>
                      </m:sub>
                    </m:sSub>
                    <m:r>
                      <a:rPr lang="zh-CN" altLang="en-US" sz="2800">
                        <a:latin typeface="Cambria Math" panose="02040503050406030204" pitchFamily="18" charset="0"/>
                        <a:ea typeface="+mj-ea"/>
                      </a:rPr>
                      <m:t>+...+</m:t>
                    </m:r>
                    <m:sSub>
                      <m:sSubPr>
                        <m:ctrlPr>
                          <a:rPr lang="zh-CN" altLang="en-US" sz="2800" i="1">
                            <a:latin typeface="Cambria Math" panose="02040503050406030204" pitchFamily="18" charset="0"/>
                            <a:ea typeface="+mj-ea"/>
                          </a:rPr>
                        </m:ctrlPr>
                      </m:sSubPr>
                      <m:e>
                        <m:r>
                          <a:rPr lang="zh-CN" altLang="en-US" sz="2800" i="1">
                            <a:latin typeface="Cambria Math" panose="02040503050406030204" pitchFamily="18" charset="0"/>
                            <a:ea typeface="+mj-ea"/>
                          </a:rPr>
                          <m:t>𝑤</m:t>
                        </m:r>
                      </m:e>
                      <m:sub>
                        <m:r>
                          <a:rPr lang="zh-CN" altLang="en-US" sz="2800" i="1">
                            <a:latin typeface="Cambria Math" panose="02040503050406030204" pitchFamily="18" charset="0"/>
                            <a:ea typeface="+mj-ea"/>
                          </a:rPr>
                          <m:t>𝑛</m:t>
                        </m:r>
                      </m:sub>
                    </m:sSub>
                    <m:sSub>
                      <m:sSubPr>
                        <m:ctrlPr>
                          <a:rPr lang="zh-CN" altLang="en-US" sz="2800" i="1">
                            <a:latin typeface="Cambria Math" panose="02040503050406030204" pitchFamily="18" charset="0"/>
                            <a:ea typeface="+mj-ea"/>
                          </a:rPr>
                        </m:ctrlPr>
                      </m:sSubPr>
                      <m:e>
                        <m:r>
                          <a:rPr lang="zh-CN" altLang="en-US" sz="2800" i="1">
                            <a:latin typeface="Cambria Math" panose="02040503050406030204" pitchFamily="18" charset="0"/>
                            <a:ea typeface="+mj-ea"/>
                          </a:rPr>
                          <m:t>𝑥</m:t>
                        </m:r>
                      </m:e>
                      <m:sub>
                        <m:r>
                          <a:rPr lang="zh-CN" altLang="en-US" sz="2800" i="1">
                            <a:latin typeface="Cambria Math" panose="02040503050406030204" pitchFamily="18" charset="0"/>
                            <a:ea typeface="+mj-ea"/>
                          </a:rPr>
                          <m:t>𝑛</m:t>
                        </m:r>
                      </m:sub>
                    </m:sSub>
                  </m:oMath>
                </a14:m>
                <a:r>
                  <a:rPr lang="en-US" altLang="zh-CN" sz="2800" dirty="0">
                    <a:latin typeface="+mj-ea"/>
                    <a:ea typeface="+mj-ea"/>
                  </a:rPr>
                  <a:t>=</a:t>
                </a:r>
                <a14:m>
                  <m:oMath xmlns:m="http://schemas.openxmlformats.org/officeDocument/2006/math">
                    <m:sSup>
                      <m:sSupPr>
                        <m:ctrlPr>
                          <a:rPr lang="zh-CN" altLang="en-US" sz="2800" i="1">
                            <a:latin typeface="Cambria Math" panose="02040503050406030204" pitchFamily="18" charset="0"/>
                            <a:ea typeface="+mj-ea"/>
                          </a:rPr>
                        </m:ctrlPr>
                      </m:sSupPr>
                      <m:e>
                        <m:r>
                          <a:rPr lang="zh-CN" altLang="en-US" sz="2800" i="1">
                            <a:latin typeface="Cambria Math" panose="02040503050406030204" pitchFamily="18" charset="0"/>
                            <a:ea typeface="+mj-ea"/>
                          </a:rPr>
                          <m:t>𝑤</m:t>
                        </m:r>
                      </m:e>
                      <m:sup>
                        <m:r>
                          <a:rPr lang="zh-CN" altLang="en-US" sz="2800" i="1">
                            <a:latin typeface="Cambria Math" panose="02040503050406030204" pitchFamily="18" charset="0"/>
                            <a:ea typeface="+mj-ea"/>
                          </a:rPr>
                          <m:t>𝑇</m:t>
                        </m:r>
                      </m:sup>
                    </m:sSup>
                    <m:r>
                      <a:rPr lang="zh-CN" altLang="en-US" sz="2800" i="1">
                        <a:latin typeface="Cambria Math" panose="02040503050406030204" pitchFamily="18" charset="0"/>
                        <a:ea typeface="+mj-ea"/>
                        <a:cs typeface="Cambria Math" panose="02040503050406030204" pitchFamily="18" charset="0"/>
                      </a:rPr>
                      <m:t>𝑋</m:t>
                    </m:r>
                  </m:oMath>
                </a14:m>
                <a:endParaRPr lang="zh-CN" altLang="en-US" sz="2800" i="1" dirty="0">
                  <a:latin typeface="+mj-ea"/>
                  <a:ea typeface="+mj-ea"/>
                </a:endParaRPr>
              </a:p>
            </p:txBody>
          </p:sp>
        </mc:Choice>
        <mc:Fallback xmlns="">
          <p:sp>
            <p:nvSpPr>
              <p:cNvPr id="6" name="矩形 5"/>
              <p:cNvSpPr>
                <a:spLocks noRot="1" noChangeAspect="1" noMove="1" noResize="1" noEditPoints="1" noAdjustHandles="1" noChangeArrowheads="1" noChangeShapeType="1" noTextEdit="1"/>
              </p:cNvSpPr>
              <p:nvPr/>
            </p:nvSpPr>
            <p:spPr>
              <a:xfrm>
                <a:off x="385189" y="5230684"/>
                <a:ext cx="8124329" cy="1157176"/>
              </a:xfrm>
              <a:prstGeom prst="rect">
                <a:avLst/>
              </a:prstGeom>
              <a:blipFill>
                <a:blip r:embed="rId5"/>
                <a:stretch>
                  <a:fillRect l="-1500" b="-136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85189" y="6474122"/>
                <a:ext cx="9322799" cy="278089"/>
              </a:xfrm>
              <a:prstGeom prst="rect">
                <a:avLst/>
              </a:prstGeom>
            </p:spPr>
            <p:txBody>
              <a:bodyPr wrap="square">
                <a:spAutoFit/>
              </a:bodyPr>
              <a:lstStyle/>
              <a:p>
                <a:r>
                  <a:rPr lang="zh-CN" altLang="en-US" sz="1200" dirty="0">
                    <a:solidFill>
                      <a:srgbClr val="FF0000"/>
                    </a:solidFill>
                  </a:rPr>
                  <a:t>注意：若</a:t>
                </a:r>
                <a14:m>
                  <m:oMath xmlns:m="http://schemas.openxmlformats.org/officeDocument/2006/math">
                    <m:r>
                      <a:rPr lang="zh-CN" altLang="en-US" sz="1200" i="1" dirty="0">
                        <a:solidFill>
                          <a:srgbClr val="FF0000"/>
                        </a:solidFill>
                        <a:latin typeface="Cambria Math" panose="02040503050406030204" pitchFamily="18" charset="0"/>
                      </a:rPr>
                      <m:t>表达式</m:t>
                    </m:r>
                    <m:r>
                      <a:rPr lang="en-US" altLang="zh-CN" sz="1200" b="0" i="1" dirty="0" smtClean="0">
                        <a:solidFill>
                          <a:srgbClr val="FF0000"/>
                        </a:solidFill>
                        <a:latin typeface="Cambria Math" panose="02040503050406030204" pitchFamily="18" charset="0"/>
                      </a:rPr>
                      <m:t> </m:t>
                    </m:r>
                    <m:r>
                      <a:rPr lang="zh-CN" altLang="en-US" sz="1200" i="1">
                        <a:solidFill>
                          <a:srgbClr val="FF0000"/>
                        </a:solidFill>
                        <a:latin typeface="Cambria Math" panose="02040503050406030204" pitchFamily="18" charset="0"/>
                      </a:rPr>
                      <m:t>h</m:t>
                    </m:r>
                    <m:d>
                      <m:dPr>
                        <m:ctrlPr>
                          <a:rPr lang="zh-CN" altLang="en-US" sz="1200" i="1">
                            <a:solidFill>
                              <a:srgbClr val="FF0000"/>
                            </a:solidFill>
                            <a:latin typeface="Cambria Math" panose="02040503050406030204" pitchFamily="18" charset="0"/>
                          </a:rPr>
                        </m:ctrlPr>
                      </m:dPr>
                      <m:e>
                        <m:r>
                          <a:rPr lang="zh-CN" altLang="en-US" sz="1200" i="1">
                            <a:solidFill>
                              <a:srgbClr val="FF0000"/>
                            </a:solidFill>
                            <a:latin typeface="Cambria Math" panose="02040503050406030204" pitchFamily="18" charset="0"/>
                          </a:rPr>
                          <m:t>𝑥</m:t>
                        </m:r>
                      </m:e>
                    </m:d>
                    <m:r>
                      <a:rPr lang="zh-CN" altLang="en-US" sz="1200">
                        <a:solidFill>
                          <a:srgbClr val="FF0000"/>
                        </a:solidFill>
                        <a:latin typeface="Cambria Math" panose="02040503050406030204" pitchFamily="18" charset="0"/>
                      </a:rPr>
                      <m:t>=</m:t>
                    </m:r>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𝑤</m:t>
                        </m:r>
                      </m:e>
                      <m:sub>
                        <m:r>
                          <a:rPr lang="zh-CN" altLang="en-US" sz="1200">
                            <a:solidFill>
                              <a:srgbClr val="FF0000"/>
                            </a:solidFill>
                            <a:latin typeface="Cambria Math" panose="02040503050406030204" pitchFamily="18" charset="0"/>
                          </a:rPr>
                          <m:t>0</m:t>
                        </m:r>
                      </m:sub>
                    </m:sSub>
                    <m:r>
                      <a:rPr lang="zh-CN" altLang="en-US" sz="1200">
                        <a:solidFill>
                          <a:srgbClr val="FF0000"/>
                        </a:solidFill>
                        <a:latin typeface="Cambria Math" panose="02040503050406030204" pitchFamily="18" charset="0"/>
                      </a:rPr>
                      <m:t>+</m:t>
                    </m:r>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𝑤</m:t>
                        </m:r>
                      </m:e>
                      <m:sub>
                        <m:r>
                          <a:rPr lang="zh-CN" altLang="en-US" sz="1200">
                            <a:solidFill>
                              <a:srgbClr val="FF0000"/>
                            </a:solidFill>
                            <a:latin typeface="Cambria Math" panose="02040503050406030204" pitchFamily="18" charset="0"/>
                          </a:rPr>
                          <m:t>1</m:t>
                        </m:r>
                      </m:sub>
                    </m:sSub>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𝑥</m:t>
                        </m:r>
                      </m:e>
                      <m:sub>
                        <m:r>
                          <a:rPr lang="zh-CN" altLang="en-US" sz="1200">
                            <a:solidFill>
                              <a:srgbClr val="FF0000"/>
                            </a:solidFill>
                            <a:latin typeface="Cambria Math" panose="02040503050406030204" pitchFamily="18" charset="0"/>
                          </a:rPr>
                          <m:t>1</m:t>
                        </m:r>
                      </m:sub>
                    </m:sSub>
                    <m:r>
                      <a:rPr lang="zh-CN" altLang="en-US" sz="1200">
                        <a:solidFill>
                          <a:srgbClr val="FF0000"/>
                        </a:solidFill>
                        <a:latin typeface="Cambria Math" panose="02040503050406030204" pitchFamily="18" charset="0"/>
                      </a:rPr>
                      <m:t>+</m:t>
                    </m:r>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𝑤</m:t>
                        </m:r>
                      </m:e>
                      <m:sub>
                        <m:r>
                          <a:rPr lang="zh-CN" altLang="en-US" sz="1200">
                            <a:solidFill>
                              <a:srgbClr val="FF0000"/>
                            </a:solidFill>
                            <a:latin typeface="Cambria Math" panose="02040503050406030204" pitchFamily="18" charset="0"/>
                          </a:rPr>
                          <m:t>2</m:t>
                        </m:r>
                      </m:sub>
                    </m:sSub>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𝑥</m:t>
                        </m:r>
                      </m:e>
                      <m:sub>
                        <m:r>
                          <a:rPr lang="zh-CN" altLang="en-US" sz="1200">
                            <a:solidFill>
                              <a:srgbClr val="FF0000"/>
                            </a:solidFill>
                            <a:latin typeface="Cambria Math" panose="02040503050406030204" pitchFamily="18" charset="0"/>
                          </a:rPr>
                          <m:t>2</m:t>
                        </m:r>
                      </m:sub>
                    </m:sSub>
                    <m:r>
                      <a:rPr lang="zh-CN" altLang="en-US" sz="1200">
                        <a:solidFill>
                          <a:srgbClr val="FF0000"/>
                        </a:solidFill>
                        <a:latin typeface="Cambria Math" panose="02040503050406030204" pitchFamily="18" charset="0"/>
                      </a:rPr>
                      <m:t>+...+</m:t>
                    </m:r>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𝑤</m:t>
                        </m:r>
                      </m:e>
                      <m:sub>
                        <m:r>
                          <a:rPr lang="zh-CN" altLang="en-US" sz="1200" i="1">
                            <a:solidFill>
                              <a:srgbClr val="FF0000"/>
                            </a:solidFill>
                            <a:latin typeface="Cambria Math" panose="02040503050406030204" pitchFamily="18" charset="0"/>
                          </a:rPr>
                          <m:t>𝑛</m:t>
                        </m:r>
                      </m:sub>
                    </m:sSub>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𝑥</m:t>
                        </m:r>
                      </m:e>
                      <m:sub>
                        <m:r>
                          <a:rPr lang="zh-CN" altLang="en-US" sz="1200" i="1">
                            <a:solidFill>
                              <a:srgbClr val="FF0000"/>
                            </a:solidFill>
                            <a:latin typeface="Cambria Math" panose="02040503050406030204" pitchFamily="18" charset="0"/>
                          </a:rPr>
                          <m:t>𝑛</m:t>
                        </m:r>
                      </m:sub>
                    </m:sSub>
                    <m:r>
                      <a:rPr lang="zh-CN" altLang="en-US" sz="1200">
                        <a:solidFill>
                          <a:srgbClr val="FF0000"/>
                        </a:solidFill>
                        <a:latin typeface="Cambria Math" panose="02040503050406030204" pitchFamily="18" charset="0"/>
                      </a:rPr>
                      <m:t>+</m:t>
                    </m:r>
                    <m:r>
                      <a:rPr lang="en-US" altLang="zh-CN" sz="1200" b="0" i="1" smtClean="0">
                        <a:solidFill>
                          <a:srgbClr val="FF0000"/>
                        </a:solidFill>
                        <a:latin typeface="Cambria Math" panose="02040503050406030204" pitchFamily="18" charset="0"/>
                      </a:rPr>
                      <m:t>𝑏</m:t>
                    </m:r>
                    <m:r>
                      <a:rPr lang="zh-CN" altLang="en-US" sz="1200" i="1">
                        <a:solidFill>
                          <a:srgbClr val="FF0000"/>
                        </a:solidFill>
                        <a:latin typeface="Cambria Math" panose="02040503050406030204" pitchFamily="18" charset="0"/>
                      </a:rPr>
                      <m:t>，</m:t>
                    </m:r>
                    <m:r>
                      <a:rPr lang="en-US" altLang="zh-CN" sz="1200" b="0" i="1" smtClean="0">
                        <a:solidFill>
                          <a:srgbClr val="FF0000"/>
                        </a:solidFill>
                        <a:latin typeface="Cambria Math" panose="02040503050406030204" pitchFamily="18" charset="0"/>
                      </a:rPr>
                      <m:t>   </m:t>
                    </m:r>
                    <m:r>
                      <a:rPr lang="zh-CN" altLang="en-US" sz="1200" i="1">
                        <a:solidFill>
                          <a:srgbClr val="FF0000"/>
                        </a:solidFill>
                        <a:latin typeface="Cambria Math" panose="02040503050406030204" pitchFamily="18" charset="0"/>
                      </a:rPr>
                      <m:t>则</m:t>
                    </m:r>
                    <m:r>
                      <a:rPr lang="en-US" altLang="zh-CN" sz="1200" i="1">
                        <a:solidFill>
                          <a:srgbClr val="FF0000"/>
                        </a:solidFill>
                        <a:latin typeface="Cambria Math" panose="02040503050406030204" pitchFamily="18" charset="0"/>
                      </a:rPr>
                      <m:t>𝑏</m:t>
                    </m:r>
                  </m:oMath>
                </a14:m>
                <a:r>
                  <a:rPr lang="zh-CN" altLang="en-US" sz="1200" dirty="0">
                    <a:solidFill>
                      <a:srgbClr val="FF0000"/>
                    </a:solidFill>
                  </a:rPr>
                  <a:t>可以融入到</a:t>
                </a:r>
                <a14:m>
                  <m:oMath xmlns:m="http://schemas.openxmlformats.org/officeDocument/2006/math">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𝑤</m:t>
                        </m:r>
                      </m:e>
                      <m:sub>
                        <m:r>
                          <a:rPr lang="zh-CN" altLang="en-US" sz="1200">
                            <a:solidFill>
                              <a:srgbClr val="FF0000"/>
                            </a:solidFill>
                            <a:latin typeface="Cambria Math" panose="02040503050406030204" pitchFamily="18" charset="0"/>
                          </a:rPr>
                          <m:t>0</m:t>
                        </m:r>
                      </m:sub>
                    </m:sSub>
                  </m:oMath>
                </a14:m>
                <a:endParaRPr lang="zh-CN" altLang="en-US" sz="1400" dirty="0">
                  <a:solidFill>
                    <a:srgbClr val="FF0000"/>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385189" y="6474122"/>
                <a:ext cx="9322799" cy="278089"/>
              </a:xfrm>
              <a:prstGeom prst="rect">
                <a:avLst/>
              </a:prstGeom>
              <a:blipFill rotWithShape="1">
                <a:blip r:embed="rId6"/>
                <a:stretch>
                  <a:fillRect l="-4" t="-107" r="1" b="92"/>
                </a:stretch>
              </a:blipFill>
            </p:spPr>
            <p:txBody>
              <a:bodyPr/>
              <a:lstStyle/>
              <a:p>
                <a:r>
                  <a:rPr lang="zh-CN" altLang="en-US">
                    <a:noFill/>
                  </a:rPr>
                  <a:t> </a:t>
                </a:r>
              </a:p>
            </p:txBody>
          </p:sp>
        </mc:Fallback>
      </mc:AlternateContent>
      <p:sp>
        <p:nvSpPr>
          <p:cNvPr id="17" name="圆角矩形 1"/>
          <p:cNvSpPr/>
          <p:nvPr/>
        </p:nvSpPr>
        <p:spPr>
          <a:xfrm>
            <a:off x="6710147" y="4540154"/>
            <a:ext cx="2543033" cy="7233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800" dirty="0">
                <a:latin typeface="+mj-ea"/>
                <a:ea typeface="+mj-ea"/>
              </a:rPr>
              <a:t>模型</a:t>
            </a:r>
          </a:p>
        </p:txBody>
      </p:sp>
      <p:sp>
        <p:nvSpPr>
          <p:cNvPr id="19" name="圆角矩形 11"/>
          <p:cNvSpPr/>
          <p:nvPr/>
        </p:nvSpPr>
        <p:spPr>
          <a:xfrm>
            <a:off x="6710147" y="3205587"/>
            <a:ext cx="2543033" cy="72333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2800" dirty="0">
                <a:latin typeface="+mj-ea"/>
                <a:ea typeface="+mj-ea"/>
              </a:rPr>
              <a:t>机器学习算法</a:t>
            </a:r>
          </a:p>
        </p:txBody>
      </p:sp>
      <p:sp>
        <p:nvSpPr>
          <p:cNvPr id="21" name="圆角矩形 15"/>
          <p:cNvSpPr/>
          <p:nvPr/>
        </p:nvSpPr>
        <p:spPr>
          <a:xfrm>
            <a:off x="6710148" y="1835623"/>
            <a:ext cx="2543032" cy="72333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800" dirty="0">
                <a:latin typeface="+mj-ea"/>
                <a:ea typeface="+mj-ea"/>
              </a:rPr>
              <a:t>训练数据</a:t>
            </a:r>
          </a:p>
        </p:txBody>
      </p:sp>
      <p:sp>
        <p:nvSpPr>
          <p:cNvPr id="25" name="圆角矩形 2"/>
          <p:cNvSpPr/>
          <p:nvPr/>
        </p:nvSpPr>
        <p:spPr>
          <a:xfrm>
            <a:off x="4229999" y="4540154"/>
            <a:ext cx="1806460" cy="7233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800" dirty="0">
                <a:latin typeface="+mj-ea"/>
                <a:ea typeface="+mj-ea"/>
              </a:rPr>
              <a:t>特征</a:t>
            </a:r>
          </a:p>
        </p:txBody>
      </p:sp>
      <p:sp>
        <p:nvSpPr>
          <p:cNvPr id="26" name="圆角矩形 17"/>
          <p:cNvSpPr/>
          <p:nvPr/>
        </p:nvSpPr>
        <p:spPr>
          <a:xfrm>
            <a:off x="9987886" y="4540154"/>
            <a:ext cx="1818925" cy="7233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800" dirty="0">
                <a:latin typeface="+mj-ea"/>
                <a:ea typeface="+mj-ea"/>
              </a:rPr>
              <a:t>预测结果</a:t>
            </a:r>
          </a:p>
        </p:txBody>
      </p:sp>
      <p:sp>
        <p:nvSpPr>
          <p:cNvPr id="27" name="右箭头 3"/>
          <p:cNvSpPr/>
          <p:nvPr/>
        </p:nvSpPr>
        <p:spPr>
          <a:xfrm>
            <a:off x="6036454" y="4736341"/>
            <a:ext cx="705133" cy="330957"/>
          </a:xfrm>
          <a:prstGeom prst="rightArrow">
            <a:avLst/>
          </a:prstGeom>
          <a:solidFill>
            <a:srgbClr val="0066C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400"/>
          </a:p>
        </p:txBody>
      </p:sp>
      <p:sp>
        <p:nvSpPr>
          <p:cNvPr id="28" name="右箭头 19"/>
          <p:cNvSpPr/>
          <p:nvPr/>
        </p:nvSpPr>
        <p:spPr>
          <a:xfrm>
            <a:off x="9267966" y="4714733"/>
            <a:ext cx="705133" cy="352565"/>
          </a:xfrm>
          <a:prstGeom prst="rightArrow">
            <a:avLst/>
          </a:prstGeom>
          <a:solidFill>
            <a:srgbClr val="0066C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400"/>
          </a:p>
        </p:txBody>
      </p:sp>
      <p:sp>
        <p:nvSpPr>
          <p:cNvPr id="29" name="下箭头 4"/>
          <p:cNvSpPr/>
          <p:nvPr/>
        </p:nvSpPr>
        <p:spPr>
          <a:xfrm>
            <a:off x="7779222" y="2639564"/>
            <a:ext cx="322997" cy="530626"/>
          </a:xfrm>
          <a:prstGeom prst="downArrow">
            <a:avLst/>
          </a:prstGeom>
          <a:solidFill>
            <a:srgbClr val="0066CC"/>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2400"/>
          </a:p>
        </p:txBody>
      </p:sp>
      <p:sp>
        <p:nvSpPr>
          <p:cNvPr id="30" name="下箭头 21"/>
          <p:cNvSpPr/>
          <p:nvPr/>
        </p:nvSpPr>
        <p:spPr>
          <a:xfrm>
            <a:off x="7779222" y="4009528"/>
            <a:ext cx="322997" cy="530626"/>
          </a:xfrm>
          <a:prstGeom prst="downArrow">
            <a:avLst/>
          </a:prstGeom>
          <a:solidFill>
            <a:srgbClr val="0066CC"/>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240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18FC0A8-828B-B7CE-A51D-BB78A23415C8}"/>
                  </a:ext>
                </a:extLst>
              </p:cNvPr>
              <p:cNvSpPr txBox="1"/>
              <p:nvPr/>
            </p:nvSpPr>
            <p:spPr>
              <a:xfrm>
                <a:off x="513371" y="2936557"/>
                <a:ext cx="593097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𝑤</m:t>
                          </m:r>
                        </m:e>
                        <m:sub>
                          <m:r>
                            <a:rPr lang="zh-CN" altLang="en-US" sz="2800" i="0">
                              <a:latin typeface="Cambria Math" panose="02040503050406030204" pitchFamily="18" charset="0"/>
                            </a:rPr>
                            <m:t>1</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𝑥</m:t>
                          </m:r>
                        </m:e>
                        <m:sub>
                          <m:r>
                            <a:rPr lang="zh-CN" altLang="en-US" sz="2800" i="0">
                              <a:latin typeface="Cambria Math" panose="02040503050406030204" pitchFamily="18" charset="0"/>
                            </a:rPr>
                            <m:t>1</m:t>
                          </m:r>
                        </m:sub>
                      </m:sSub>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𝑤</m:t>
                          </m:r>
                        </m:e>
                        <m:sub>
                          <m:r>
                            <a:rPr lang="zh-CN" altLang="en-US" sz="2800" i="0">
                              <a:latin typeface="Cambria Math" panose="02040503050406030204" pitchFamily="18" charset="0"/>
                            </a:rPr>
                            <m:t>2</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𝑥</m:t>
                          </m:r>
                        </m:e>
                        <m:sub>
                          <m:r>
                            <a:rPr lang="zh-CN" altLang="en-US" sz="2800" i="0">
                              <a:latin typeface="Cambria Math" panose="02040503050406030204" pitchFamily="18" charset="0"/>
                            </a:rPr>
                            <m:t>2</m:t>
                          </m:r>
                        </m:sub>
                      </m:sSub>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𝑤</m:t>
                          </m:r>
                        </m:e>
                        <m:sub>
                          <m:r>
                            <a:rPr lang="zh-CN" altLang="en-US" sz="2800" i="1">
                              <a:latin typeface="Cambria Math" panose="02040503050406030204" pitchFamily="18" charset="0"/>
                            </a:rPr>
                            <m:t>𝑛</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𝑥</m:t>
                          </m:r>
                        </m:e>
                        <m:sub>
                          <m:r>
                            <a:rPr lang="zh-CN" altLang="en-US" sz="2800" i="1">
                              <a:latin typeface="Cambria Math" panose="02040503050406030204" pitchFamily="18" charset="0"/>
                            </a:rPr>
                            <m:t>𝑛</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oMath>
                  </m:oMathPara>
                </a14:m>
                <a:endParaRPr lang="zh-CN" altLang="en-US" sz="2800" dirty="0"/>
              </a:p>
            </p:txBody>
          </p:sp>
        </mc:Choice>
        <mc:Fallback xmlns="">
          <p:sp>
            <p:nvSpPr>
              <p:cNvPr id="3" name="文本框 2">
                <a:extLst>
                  <a:ext uri="{FF2B5EF4-FFF2-40B4-BE49-F238E27FC236}">
                    <a16:creationId xmlns:a16="http://schemas.microsoft.com/office/drawing/2014/main" id="{718FC0A8-828B-B7CE-A51D-BB78A23415C8}"/>
                  </a:ext>
                </a:extLst>
              </p:cNvPr>
              <p:cNvSpPr txBox="1">
                <a:spLocks noRot="1" noChangeAspect="1" noMove="1" noResize="1" noEditPoints="1" noAdjustHandles="1" noChangeArrowheads="1" noChangeShapeType="1" noTextEdit="1"/>
              </p:cNvSpPr>
              <p:nvPr/>
            </p:nvSpPr>
            <p:spPr>
              <a:xfrm>
                <a:off x="513371" y="2936557"/>
                <a:ext cx="5930972" cy="523220"/>
              </a:xfrm>
              <a:prstGeom prst="rect">
                <a:avLst/>
              </a:prstGeom>
              <a:blipFill>
                <a:blip r:embed="rId7"/>
                <a:stretch>
                  <a:fillRect/>
                </a:stretch>
              </a:blipFill>
            </p:spPr>
            <p:txBody>
              <a:bodyPr/>
              <a:lstStyle/>
              <a:p>
                <a:r>
                  <a:rPr lang="zh-CN" altLang="en-US">
                    <a:noFill/>
                  </a:rPr>
                  <a:t> </a:t>
                </a:r>
              </a:p>
            </p:txBody>
          </p:sp>
        </mc:Fallback>
      </mc:AlternateContent>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算法流程</a:t>
            </a:r>
          </a:p>
        </p:txBody>
      </p:sp>
      <mc:AlternateContent xmlns:mc="http://schemas.openxmlformats.org/markup-compatibility/2006" xmlns:a14="http://schemas.microsoft.com/office/drawing/2010/main">
        <mc:Choice Requires="a14">
          <p:sp>
            <p:nvSpPr>
              <p:cNvPr id="9" name="矩形 8"/>
              <p:cNvSpPr/>
              <p:nvPr/>
            </p:nvSpPr>
            <p:spPr>
              <a:xfrm>
                <a:off x="515247" y="1519475"/>
                <a:ext cx="4588436" cy="9541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h</m:t>
                      </m:r>
                      <m:d>
                        <m:dPr>
                          <m:ctrlPr>
                            <a:rPr lang="zh-CN" altLang="en-US" sz="2800" i="1">
                              <a:latin typeface="Cambria Math" panose="02040503050406030204" pitchFamily="18" charset="0"/>
                            </a:rPr>
                          </m:ctrlPr>
                        </m:dPr>
                        <m:e>
                          <m:r>
                            <a:rPr lang="zh-CN" altLang="en-US" sz="2800" i="1">
                              <a:latin typeface="Cambria Math" panose="02040503050406030204" pitchFamily="18" charset="0"/>
                            </a:rPr>
                            <m:t>𝑥</m:t>
                          </m:r>
                        </m:e>
                      </m:d>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𝑤</m:t>
                          </m:r>
                        </m:e>
                        <m:sub>
                          <m:r>
                            <a:rPr lang="zh-CN" altLang="en-US" sz="2800" i="0">
                              <a:latin typeface="Cambria Math" panose="02040503050406030204" pitchFamily="18" charset="0"/>
                            </a:rPr>
                            <m:t>0</m:t>
                          </m:r>
                        </m:sub>
                      </m:sSub>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𝑤</m:t>
                          </m:r>
                        </m:e>
                        <m:sub>
                          <m:r>
                            <a:rPr lang="zh-CN" altLang="en-US" sz="2800" i="0">
                              <a:latin typeface="Cambria Math" panose="02040503050406030204" pitchFamily="18" charset="0"/>
                            </a:rPr>
                            <m:t>1</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𝑥</m:t>
                          </m:r>
                        </m:e>
                        <m:sub>
                          <m:r>
                            <a:rPr lang="zh-CN" altLang="en-US" sz="2800" i="0">
                              <a:latin typeface="Cambria Math" panose="02040503050406030204" pitchFamily="18" charset="0"/>
                            </a:rPr>
                            <m:t>1</m:t>
                          </m:r>
                        </m:sub>
                      </m:sSub>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𝑤</m:t>
                          </m:r>
                        </m:e>
                        <m:sub>
                          <m:r>
                            <a:rPr lang="zh-CN" altLang="en-US" sz="2800" i="0">
                              <a:latin typeface="Cambria Math" panose="02040503050406030204" pitchFamily="18" charset="0"/>
                            </a:rPr>
                            <m:t>2</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𝑥</m:t>
                          </m:r>
                        </m:e>
                        <m:sub>
                          <m:r>
                            <a:rPr lang="zh-CN" altLang="en-US" sz="2800" i="0">
                              <a:latin typeface="Cambria Math" panose="02040503050406030204" pitchFamily="18" charset="0"/>
                            </a:rPr>
                            <m:t>2</m:t>
                          </m:r>
                        </m:sub>
                      </m:sSub>
                      <m:r>
                        <a:rPr lang="zh-CN" altLang="en-US" sz="2800" i="0">
                          <a:latin typeface="Cambria Math" panose="02040503050406030204" pitchFamily="18" charset="0"/>
                        </a:rPr>
                        <m:t>+</m:t>
                      </m:r>
                    </m:oMath>
                  </m:oMathPara>
                </a14:m>
                <a:endParaRPr lang="en-US" altLang="zh-CN" sz="280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𝑤</m:t>
                          </m:r>
                        </m:e>
                        <m:sub>
                          <m:r>
                            <a:rPr lang="zh-CN" altLang="en-US" sz="2800" i="1">
                              <a:latin typeface="Cambria Math" panose="02040503050406030204" pitchFamily="18" charset="0"/>
                            </a:rPr>
                            <m:t>𝑛</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𝑥</m:t>
                          </m:r>
                        </m:e>
                        <m:sub>
                          <m:r>
                            <a:rPr lang="zh-CN" altLang="en-US" sz="2800" i="1">
                              <a:latin typeface="Cambria Math" panose="02040503050406030204" pitchFamily="18" charset="0"/>
                            </a:rPr>
                            <m:t>𝑛</m:t>
                          </m:r>
                        </m:sub>
                      </m:sSub>
                    </m:oMath>
                  </m:oMathPara>
                </a14:m>
                <a:endParaRPr lang="zh-CN" altLang="en-US" sz="2000" dirty="0"/>
              </a:p>
            </p:txBody>
          </p:sp>
        </mc:Choice>
        <mc:Fallback xmlns="">
          <p:sp>
            <p:nvSpPr>
              <p:cNvPr id="9" name="矩形 8"/>
              <p:cNvSpPr>
                <a:spLocks noRot="1" noChangeAspect="1" noMove="1" noResize="1" noEditPoints="1" noAdjustHandles="1" noChangeArrowheads="1" noChangeShapeType="1" noTextEdit="1"/>
              </p:cNvSpPr>
              <p:nvPr/>
            </p:nvSpPr>
            <p:spPr>
              <a:xfrm>
                <a:off x="515247" y="1519475"/>
                <a:ext cx="4588436" cy="95410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51044" y="4238463"/>
                <a:ext cx="5167952" cy="1982659"/>
              </a:xfrm>
              <a:prstGeom prst="rect">
                <a:avLst/>
              </a:prstGeom>
            </p:spPr>
            <p:txBody>
              <a:bodyPr wrap="square">
                <a:spAutoFit/>
              </a:bodyPr>
              <a:lstStyle/>
              <a:p>
                <a:pPr indent="266700" algn="just">
                  <a:lnSpc>
                    <a:spcPct val="150000"/>
                  </a:lnSpc>
                  <a:spcAft>
                    <a:spcPts val="0"/>
                  </a:spcAft>
                </a:pPr>
                <a:r>
                  <a:rPr lang="zh-CN" altLang="zh-CN" sz="2400" dirty="0">
                    <a:latin typeface="+mj-ea"/>
                    <a:ea typeface="+mj-ea"/>
                  </a:rPr>
                  <a:t>要找到一组 </a:t>
                </a:r>
                <a14:m>
                  <m:oMath xmlns:m="http://schemas.openxmlformats.org/officeDocument/2006/math">
                    <m:r>
                      <a:rPr lang="en-US" altLang="zh-CN" sz="2400">
                        <a:latin typeface="Cambria Math" panose="02040503050406030204" pitchFamily="18" charset="0"/>
                        <a:ea typeface="+mj-ea"/>
                      </a:rPr>
                      <m:t>𝑤</m:t>
                    </m:r>
                    <m:r>
                      <a:rPr lang="en-US" altLang="zh-CN" sz="2400">
                        <a:latin typeface="Cambria Math" panose="02040503050406030204" pitchFamily="18" charset="0"/>
                        <a:ea typeface="+mj-ea"/>
                      </a:rPr>
                      <m:t>(</m:t>
                    </m:r>
                    <m:sSub>
                      <m:sSubPr>
                        <m:ctrlPr>
                          <a:rPr lang="zh-CN"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𝑤</m:t>
                        </m:r>
                      </m:e>
                      <m:sub>
                        <m:r>
                          <a:rPr lang="en-US" altLang="zh-CN" sz="2400">
                            <a:latin typeface="Cambria Math" panose="02040503050406030204" pitchFamily="18" charset="0"/>
                            <a:ea typeface="+mj-ea"/>
                          </a:rPr>
                          <m:t>0</m:t>
                        </m:r>
                      </m:sub>
                    </m:sSub>
                    <m:r>
                      <a:rPr lang="en-US" altLang="zh-CN" sz="2400">
                        <a:latin typeface="Cambria Math" panose="02040503050406030204" pitchFamily="18" charset="0"/>
                        <a:ea typeface="+mj-ea"/>
                      </a:rPr>
                      <m:t>,</m:t>
                    </m:r>
                    <m:sSub>
                      <m:sSubPr>
                        <m:ctrlPr>
                          <a:rPr lang="zh-CN"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𝑤</m:t>
                        </m:r>
                      </m:e>
                      <m:sub>
                        <m:r>
                          <a:rPr lang="en-US" altLang="zh-CN" sz="2400">
                            <a:latin typeface="Cambria Math" panose="02040503050406030204" pitchFamily="18" charset="0"/>
                            <a:ea typeface="+mj-ea"/>
                          </a:rPr>
                          <m:t>1</m:t>
                        </m:r>
                      </m:sub>
                    </m:sSub>
                    <m:r>
                      <a:rPr lang="en-US" altLang="zh-CN" sz="2400">
                        <a:latin typeface="Cambria Math" panose="02040503050406030204" pitchFamily="18" charset="0"/>
                        <a:ea typeface="+mj-ea"/>
                      </a:rPr>
                      <m:t>,</m:t>
                    </m:r>
                    <m:sSub>
                      <m:sSubPr>
                        <m:ctrlPr>
                          <a:rPr lang="zh-CN"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𝑤</m:t>
                        </m:r>
                      </m:e>
                      <m:sub>
                        <m:r>
                          <a:rPr lang="en-US" altLang="zh-CN" sz="2400">
                            <a:latin typeface="Cambria Math" panose="02040503050406030204" pitchFamily="18" charset="0"/>
                            <a:ea typeface="+mj-ea"/>
                          </a:rPr>
                          <m:t>2</m:t>
                        </m:r>
                      </m:sub>
                    </m:sSub>
                    <m:r>
                      <a:rPr lang="en-US" altLang="zh-CN" sz="2400">
                        <a:latin typeface="Cambria Math" panose="02040503050406030204" pitchFamily="18" charset="0"/>
                        <a:ea typeface="+mj-ea"/>
                      </a:rPr>
                      <m:t>,...,</m:t>
                    </m:r>
                    <m:sSub>
                      <m:sSubPr>
                        <m:ctrlPr>
                          <a:rPr lang="zh-CN"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𝑤</m:t>
                        </m:r>
                      </m:e>
                      <m:sub>
                        <m:r>
                          <a:rPr lang="en-US" altLang="zh-CN" sz="2400">
                            <a:latin typeface="Cambria Math" panose="02040503050406030204" pitchFamily="18" charset="0"/>
                            <a:ea typeface="+mj-ea"/>
                          </a:rPr>
                          <m:t>𝑛</m:t>
                        </m:r>
                      </m:sub>
                    </m:sSub>
                    <m:r>
                      <a:rPr lang="en-US" altLang="zh-CN" sz="2400">
                        <a:latin typeface="Cambria Math" panose="02040503050406030204" pitchFamily="18" charset="0"/>
                        <a:ea typeface="+mj-ea"/>
                      </a:rPr>
                      <m:t>)</m:t>
                    </m:r>
                  </m:oMath>
                </a14:m>
                <a:r>
                  <a:rPr lang="en-US" altLang="zh-CN" sz="2400" dirty="0">
                    <a:latin typeface="+mj-ea"/>
                    <a:ea typeface="+mj-ea"/>
                  </a:rPr>
                  <a:t> </a:t>
                </a:r>
                <a:r>
                  <a:rPr lang="zh-CN" altLang="zh-CN" sz="2400" dirty="0">
                    <a:latin typeface="+mj-ea"/>
                    <a:ea typeface="+mj-ea"/>
                  </a:rPr>
                  <a:t>，使得</a:t>
                </a:r>
                <a14:m>
                  <m:oMath xmlns:m="http://schemas.openxmlformats.org/officeDocument/2006/math">
                    <m:r>
                      <a:rPr lang="en-US" altLang="zh-CN" sz="2400">
                        <a:latin typeface="Cambria Math" panose="02040503050406030204" pitchFamily="18" charset="0"/>
                        <a:ea typeface="+mj-ea"/>
                      </a:rPr>
                      <m:t>𝐽</m:t>
                    </m:r>
                    <m:d>
                      <m:dPr>
                        <m:ctrlPr>
                          <a:rPr lang="en-US" altLang="zh-CN" sz="2400" i="1">
                            <a:latin typeface="Cambria Math" panose="02040503050406030204" pitchFamily="18" charset="0"/>
                            <a:ea typeface="+mj-ea"/>
                          </a:rPr>
                        </m:ctrlPr>
                      </m:dPr>
                      <m:e>
                        <m:r>
                          <a:rPr lang="en-US" altLang="zh-CN" sz="2400">
                            <a:latin typeface="Cambria Math" panose="02040503050406030204" pitchFamily="18" charset="0"/>
                            <a:ea typeface="+mj-ea"/>
                          </a:rPr>
                          <m:t>𝑤</m:t>
                        </m:r>
                      </m:e>
                    </m:d>
                    <m:r>
                      <a:rPr lang="en-US" altLang="zh-CN" sz="2400">
                        <a:latin typeface="Cambria Math" panose="02040503050406030204" pitchFamily="18" charset="0"/>
                        <a:ea typeface="+mj-ea"/>
                      </a:rPr>
                      <m:t>=</m:t>
                    </m:r>
                    <m:f>
                      <m:fPr>
                        <m:ctrlPr>
                          <a:rPr lang="zh-CN" altLang="en-US" sz="2400" i="1">
                            <a:latin typeface="Cambria Math" panose="02040503050406030204" pitchFamily="18" charset="0"/>
                            <a:ea typeface="+mj-ea"/>
                          </a:rPr>
                        </m:ctrlPr>
                      </m:fPr>
                      <m:num>
                        <m:r>
                          <a:rPr lang="zh-CN" altLang="en-US" sz="2400">
                            <a:latin typeface="Cambria Math" panose="02040503050406030204" pitchFamily="18" charset="0"/>
                            <a:ea typeface="+mj-ea"/>
                          </a:rPr>
                          <m:t>1</m:t>
                        </m:r>
                      </m:num>
                      <m:den>
                        <m:r>
                          <a:rPr lang="zh-CN" altLang="en-US" sz="2400">
                            <a:latin typeface="Cambria Math" panose="02040503050406030204" pitchFamily="18" charset="0"/>
                            <a:ea typeface="+mj-ea"/>
                          </a:rPr>
                          <m:t>2</m:t>
                        </m:r>
                      </m:den>
                    </m:f>
                    <m:nary>
                      <m:naryPr>
                        <m:chr m:val="∑"/>
                        <m:limLoc m:val="undOvr"/>
                        <m:ctrlPr>
                          <a:rPr lang="zh-CN" altLang="zh-CN" sz="2400" i="1">
                            <a:latin typeface="Cambria Math" panose="02040503050406030204" pitchFamily="18" charset="0"/>
                            <a:ea typeface="+mj-ea"/>
                          </a:rPr>
                        </m:ctrlPr>
                      </m:naryPr>
                      <m:sub>
                        <m:r>
                          <a:rPr lang="en-US" altLang="zh-CN" sz="2400">
                            <a:latin typeface="Cambria Math" panose="02040503050406030204" pitchFamily="18" charset="0"/>
                            <a:ea typeface="+mj-ea"/>
                          </a:rPr>
                          <m:t>𝑖</m:t>
                        </m:r>
                        <m:r>
                          <a:rPr lang="en-US" altLang="zh-CN" sz="2400">
                            <a:latin typeface="Cambria Math" panose="02040503050406030204" pitchFamily="18" charset="0"/>
                            <a:ea typeface="+mj-ea"/>
                          </a:rPr>
                          <m:t>=1</m:t>
                        </m:r>
                      </m:sub>
                      <m:sup>
                        <m:r>
                          <a:rPr lang="en-US" altLang="zh-CN" sz="2400">
                            <a:latin typeface="Cambria Math" panose="02040503050406030204" pitchFamily="18" charset="0"/>
                            <a:ea typeface="+mj-ea"/>
                          </a:rPr>
                          <m:t>𝑚</m:t>
                        </m:r>
                      </m:sup>
                      <m:e>
                        <m:r>
                          <a:rPr lang="en-US" altLang="zh-CN" sz="2400">
                            <a:latin typeface="Cambria Math" panose="02040503050406030204" pitchFamily="18" charset="0"/>
                            <a:ea typeface="+mj-ea"/>
                          </a:rPr>
                          <m:t>(</m:t>
                        </m:r>
                      </m:e>
                    </m:nary>
                    <m:r>
                      <a:rPr lang="en-US" altLang="zh-CN" sz="2400">
                        <a:latin typeface="Cambria Math" panose="02040503050406030204" pitchFamily="18" charset="0"/>
                      </a:rPr>
                      <m:t>h</m:t>
                    </m:r>
                    <m:r>
                      <a:rPr lang="en-US" altLang="zh-CN"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b="1" i="1">
                            <a:latin typeface="Cambria Math" panose="02040503050406030204" pitchFamily="18" charset="0"/>
                          </a:rPr>
                          <m:t>𝒙</m:t>
                        </m:r>
                      </m:e>
                      <m:sup>
                        <m:d>
                          <m:dPr>
                            <m:ctrlPr>
                              <a:rPr lang="zh-CN" altLang="en-US" sz="2400" i="1">
                                <a:latin typeface="Cambria Math" panose="02040503050406030204" pitchFamily="18" charset="0"/>
                              </a:rPr>
                            </m:ctrlPr>
                          </m:dPr>
                          <m:e>
                            <m:r>
                              <a:rPr lang="zh-CN" altLang="en-US" sz="2400">
                                <a:latin typeface="Cambria Math" panose="02040503050406030204" pitchFamily="18" charset="0"/>
                              </a:rPr>
                              <m:t>𝑖</m:t>
                            </m:r>
                          </m:e>
                        </m:d>
                      </m:sup>
                    </m:sSup>
                    <m:r>
                      <a:rPr lang="en-US" altLang="zh-CN"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b="1" i="1">
                            <a:latin typeface="Cambria Math" panose="02040503050406030204" pitchFamily="18" charset="0"/>
                          </a:rPr>
                          <m:t>𝒚</m:t>
                        </m:r>
                      </m:e>
                      <m:sup>
                        <m:d>
                          <m:dPr>
                            <m:ctrlPr>
                              <a:rPr lang="zh-CN" altLang="en-US" sz="2400" i="1">
                                <a:latin typeface="Cambria Math" panose="02040503050406030204" pitchFamily="18" charset="0"/>
                              </a:rPr>
                            </m:ctrlPr>
                          </m:dPr>
                          <m:e>
                            <m:r>
                              <a:rPr lang="zh-CN" altLang="en-US" sz="2400">
                                <a:latin typeface="Cambria Math" panose="02040503050406030204" pitchFamily="18" charset="0"/>
                              </a:rPr>
                              <m:t>𝑖</m:t>
                            </m:r>
                          </m:e>
                        </m:d>
                      </m:sup>
                    </m:sSup>
                    <m:sSup>
                      <m:sSupPr>
                        <m:ctrlPr>
                          <a:rPr lang="zh-CN" altLang="zh-CN" sz="2400" i="1">
                            <a:latin typeface="Cambria Math" panose="02040503050406030204" pitchFamily="18" charset="0"/>
                            <a:ea typeface="+mj-ea"/>
                          </a:rPr>
                        </m:ctrlPr>
                      </m:sSupPr>
                      <m:e>
                        <m:r>
                          <a:rPr lang="en-US" altLang="zh-CN" sz="2400">
                            <a:latin typeface="Cambria Math" panose="02040503050406030204" pitchFamily="18" charset="0"/>
                            <a:ea typeface="+mj-ea"/>
                          </a:rPr>
                          <m:t>)</m:t>
                        </m:r>
                      </m:e>
                      <m:sup>
                        <m:r>
                          <a:rPr lang="en-US" altLang="zh-CN" sz="2400">
                            <a:latin typeface="Cambria Math" panose="02040503050406030204" pitchFamily="18" charset="0"/>
                            <a:ea typeface="+mj-ea"/>
                          </a:rPr>
                          <m:t>2</m:t>
                        </m:r>
                      </m:sup>
                    </m:sSup>
                  </m:oMath>
                </a14:m>
                <a:r>
                  <a:rPr lang="en-US" altLang="zh-CN" sz="2400" dirty="0">
                    <a:latin typeface="+mj-ea"/>
                    <a:ea typeface="+mj-ea"/>
                  </a:rPr>
                  <a:t> </a:t>
                </a:r>
              </a:p>
              <a:p>
                <a:pPr indent="266700" algn="just">
                  <a:lnSpc>
                    <a:spcPct val="150000"/>
                  </a:lnSpc>
                  <a:spcAft>
                    <a:spcPts val="0"/>
                  </a:spcAft>
                </a:pPr>
                <a:r>
                  <a:rPr lang="en-US" altLang="zh-CN" sz="2400" dirty="0">
                    <a:latin typeface="+mj-ea"/>
                    <a:ea typeface="+mj-ea"/>
                  </a:rPr>
                  <a:t>(</a:t>
                </a:r>
                <a:r>
                  <a:rPr lang="zh-CN" altLang="zh-CN" sz="2400" dirty="0">
                    <a:latin typeface="+mj-ea"/>
                    <a:ea typeface="+mj-ea"/>
                  </a:rPr>
                  <a:t>残差平方和</a:t>
                </a:r>
                <a:r>
                  <a:rPr lang="en-US" altLang="zh-CN" sz="2400" dirty="0">
                    <a:latin typeface="+mj-ea"/>
                    <a:ea typeface="+mj-ea"/>
                  </a:rPr>
                  <a:t>) </a:t>
                </a:r>
                <a:r>
                  <a:rPr lang="zh-CN" altLang="zh-CN" sz="2400" dirty="0">
                    <a:latin typeface="+mj-ea"/>
                    <a:ea typeface="+mj-ea"/>
                  </a:rPr>
                  <a:t>最小</a:t>
                </a:r>
              </a:p>
            </p:txBody>
          </p:sp>
        </mc:Choice>
        <mc:Fallback xmlns="">
          <p:sp>
            <p:nvSpPr>
              <p:cNvPr id="7" name="矩形 6"/>
              <p:cNvSpPr>
                <a:spLocks noRot="1" noChangeAspect="1" noMove="1" noResize="1" noEditPoints="1" noAdjustHandles="1" noChangeArrowheads="1" noChangeShapeType="1" noTextEdit="1"/>
              </p:cNvSpPr>
              <p:nvPr/>
            </p:nvSpPr>
            <p:spPr>
              <a:xfrm>
                <a:off x="351044" y="4238463"/>
                <a:ext cx="5167952" cy="1982659"/>
              </a:xfrm>
              <a:prstGeom prst="rect">
                <a:avLst/>
              </a:prstGeom>
              <a:blipFill>
                <a:blip r:embed="rId4"/>
                <a:stretch>
                  <a:fillRect l="-1889" r="-1889" b="-2761"/>
                </a:stretch>
              </a:blipFill>
            </p:spPr>
            <p:txBody>
              <a:bodyPr/>
              <a:lstStyle/>
              <a:p>
                <a:r>
                  <a:rPr lang="zh-CN" altLang="en-US">
                    <a:noFill/>
                  </a:rPr>
                  <a:t> </a:t>
                </a:r>
              </a:p>
            </p:txBody>
          </p:sp>
        </mc:Fallback>
      </mc:AlternateContent>
      <p:sp>
        <p:nvSpPr>
          <p:cNvPr id="11" name="矩形 10"/>
          <p:cNvSpPr/>
          <p:nvPr/>
        </p:nvSpPr>
        <p:spPr>
          <a:xfrm>
            <a:off x="5858610" y="1386249"/>
            <a:ext cx="6096000" cy="4782207"/>
          </a:xfrm>
          <a:prstGeom prst="rect">
            <a:avLst/>
          </a:prstGeom>
        </p:spPr>
        <p:txBody>
          <a:bodyPr>
            <a:spAutoFit/>
          </a:bodyPr>
          <a:lstStyle/>
          <a:p>
            <a:pPr>
              <a:lnSpc>
                <a:spcPct val="120000"/>
              </a:lnSpc>
            </a:pPr>
            <a:r>
              <a:rPr lang="zh-CN" altLang="en-US" sz="2400" b="1" dirty="0">
                <a:solidFill>
                  <a:srgbClr val="FF0000"/>
                </a:solidFill>
                <a:latin typeface="+mj-ea"/>
                <a:ea typeface="+mj-ea"/>
              </a:rPr>
              <a:t>损失函数</a:t>
            </a:r>
            <a:r>
              <a:rPr lang="en-US" altLang="zh-CN" sz="2400" dirty="0">
                <a:solidFill>
                  <a:srgbClr val="000000"/>
                </a:solidFill>
                <a:latin typeface="+mj-ea"/>
                <a:ea typeface="+mj-ea"/>
              </a:rPr>
              <a:t>(Loss Function)</a:t>
            </a:r>
            <a:r>
              <a:rPr lang="zh-CN" altLang="en-US" sz="2400" dirty="0">
                <a:solidFill>
                  <a:srgbClr val="000000"/>
                </a:solidFill>
                <a:latin typeface="+mj-ea"/>
                <a:ea typeface="+mj-ea"/>
              </a:rPr>
              <a:t>度量单样本预测的错误程度，损失函数值越小，模型就越好。常用的损失函数包括：</a:t>
            </a:r>
            <a:r>
              <a:rPr lang="en-US" altLang="zh-CN" sz="2400" dirty="0">
                <a:solidFill>
                  <a:srgbClr val="000000"/>
                </a:solidFill>
                <a:latin typeface="+mj-ea"/>
                <a:ea typeface="+mj-ea"/>
              </a:rPr>
              <a:t>0-1</a:t>
            </a:r>
            <a:r>
              <a:rPr lang="zh-CN" altLang="en-US" sz="2400" dirty="0">
                <a:solidFill>
                  <a:srgbClr val="000000"/>
                </a:solidFill>
                <a:latin typeface="+mj-ea"/>
                <a:ea typeface="+mj-ea"/>
              </a:rPr>
              <a:t>损失函数、平方损失函数、绝对损失函数、对数损失函数等。</a:t>
            </a:r>
            <a:endParaRPr lang="en-US" altLang="zh-CN" sz="2400" dirty="0">
              <a:solidFill>
                <a:srgbClr val="000000"/>
              </a:solidFill>
              <a:latin typeface="+mj-ea"/>
              <a:ea typeface="+mj-ea"/>
            </a:endParaRPr>
          </a:p>
          <a:p>
            <a:endParaRPr lang="en-US" altLang="zh-CN" sz="2400" dirty="0">
              <a:solidFill>
                <a:srgbClr val="000000"/>
              </a:solidFill>
              <a:latin typeface="+mj-ea"/>
              <a:ea typeface="+mj-ea"/>
            </a:endParaRPr>
          </a:p>
          <a:p>
            <a:pPr>
              <a:lnSpc>
                <a:spcPct val="120000"/>
              </a:lnSpc>
            </a:pPr>
            <a:r>
              <a:rPr lang="zh-CN" altLang="en-US" sz="2400" b="1" dirty="0">
                <a:solidFill>
                  <a:srgbClr val="FF0000"/>
                </a:solidFill>
                <a:latin typeface="+mj-ea"/>
                <a:ea typeface="+mj-ea"/>
              </a:rPr>
              <a:t>代价函数</a:t>
            </a:r>
            <a:r>
              <a:rPr lang="en-US" altLang="zh-CN" sz="2400" dirty="0">
                <a:solidFill>
                  <a:srgbClr val="000000"/>
                </a:solidFill>
                <a:latin typeface="+mj-ea"/>
                <a:ea typeface="+mj-ea"/>
              </a:rPr>
              <a:t>(Cost Function)</a:t>
            </a:r>
            <a:r>
              <a:rPr lang="zh-CN" altLang="en-US" sz="2400" dirty="0">
                <a:solidFill>
                  <a:srgbClr val="000000"/>
                </a:solidFill>
                <a:latin typeface="+mj-ea"/>
                <a:ea typeface="+mj-ea"/>
              </a:rPr>
              <a:t>度量全部样本集的平均误差。常用的代价函数包括均方误差、均方根误差、平均绝对误差等。</a:t>
            </a:r>
            <a:endParaRPr lang="en-US" altLang="zh-CN" sz="2400" dirty="0">
              <a:solidFill>
                <a:srgbClr val="000000"/>
              </a:solidFill>
              <a:latin typeface="+mj-ea"/>
              <a:ea typeface="+mj-ea"/>
            </a:endParaRPr>
          </a:p>
          <a:p>
            <a:endParaRPr lang="en-US" altLang="zh-CN" sz="2400" dirty="0">
              <a:solidFill>
                <a:srgbClr val="000000"/>
              </a:solidFill>
              <a:latin typeface="+mj-ea"/>
              <a:ea typeface="+mj-ea"/>
            </a:endParaRPr>
          </a:p>
          <a:p>
            <a:pPr>
              <a:lnSpc>
                <a:spcPct val="120000"/>
              </a:lnSpc>
            </a:pPr>
            <a:r>
              <a:rPr lang="zh-CN" altLang="en-US" sz="2400" b="1" dirty="0">
                <a:solidFill>
                  <a:srgbClr val="FF0000"/>
                </a:solidFill>
                <a:latin typeface="+mj-ea"/>
                <a:ea typeface="+mj-ea"/>
              </a:rPr>
              <a:t>目标函数</a:t>
            </a:r>
            <a:r>
              <a:rPr lang="en-US" altLang="zh-CN" sz="2400" dirty="0">
                <a:solidFill>
                  <a:srgbClr val="000000"/>
                </a:solidFill>
                <a:latin typeface="+mj-ea"/>
                <a:ea typeface="+mj-ea"/>
              </a:rPr>
              <a:t>(Object Function)</a:t>
            </a:r>
            <a:r>
              <a:rPr lang="zh-CN" altLang="en-US" sz="2400" dirty="0">
                <a:solidFill>
                  <a:srgbClr val="000000"/>
                </a:solidFill>
                <a:latin typeface="+mj-ea"/>
                <a:ea typeface="+mj-ea"/>
              </a:rPr>
              <a:t>代价函数和正则化函数，最终要优化的函数。</a:t>
            </a:r>
          </a:p>
        </p:txBody>
      </p:sp>
      <p:sp>
        <p:nvSpPr>
          <p:cNvPr id="14" name="Rectangle 1"/>
          <p:cNvSpPr>
            <a:spLocks noChangeArrowheads="1"/>
          </p:cNvSpPr>
          <p:nvPr/>
        </p:nvSpPr>
        <p:spPr bwMode="auto">
          <a:xfrm>
            <a:off x="271749" y="6516278"/>
            <a:ext cx="1192025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0" i="0" u="none" strike="noStrike" cap="none" normalizeH="0" baseline="0" dirty="0">
                <a:ln>
                  <a:noFill/>
                </a:ln>
                <a:solidFill>
                  <a:srgbClr val="FF0000"/>
                </a:solidFill>
                <a:effectLst/>
                <a:latin typeface="Open Sans" panose="020B0606030504020204" pitchFamily="34" charset="0"/>
                <a:cs typeface="Open Sans" panose="020B0606030504020204" pitchFamily="34" charset="0"/>
              </a:rPr>
              <a:t>备注：损失函数的系数1/2是为了便于计算，使对平方项求导后的常数系数为1，这样在形式上稍微简单一些。有些教科书把系数设为1/2，有些设置为1，这些都不影响结果。</a:t>
            </a:r>
            <a:r>
              <a:rPr kumimoji="0" lang="zh-CN" altLang="zh-CN" sz="400" b="0" i="0" u="none" strike="noStrike" cap="none" normalizeH="0" baseline="0" dirty="0">
                <a:ln>
                  <a:noFill/>
                </a:ln>
                <a:solidFill>
                  <a:srgbClr val="FF0000"/>
                </a:solidFill>
                <a:effectLst/>
              </a:rPr>
              <a:t> </a:t>
            </a:r>
            <a:endParaRPr kumimoji="0" lang="zh-CN" altLang="zh-CN" sz="1800" b="0" i="0" u="none" strike="noStrike" cap="none" normalizeH="0" baseline="0" dirty="0">
              <a:ln>
                <a:noFill/>
              </a:ln>
              <a:solidFill>
                <a:srgbClr val="FF0000"/>
              </a:solidFill>
              <a:effectLst/>
            </a:endParaRPr>
          </a:p>
        </p:txBody>
      </p:sp>
      <mc:AlternateContent xmlns:mc="http://schemas.openxmlformats.org/markup-compatibility/2006" xmlns:a14="http://schemas.microsoft.com/office/drawing/2010/main">
        <mc:Choice Requires="a14">
          <p:sp>
            <p:nvSpPr>
              <p:cNvPr id="17" name="矩形 16"/>
              <p:cNvSpPr/>
              <p:nvPr/>
            </p:nvSpPr>
            <p:spPr>
              <a:xfrm>
                <a:off x="584376" y="2854494"/>
                <a:ext cx="6096000" cy="1383969"/>
              </a:xfrm>
              <a:prstGeom prst="rect">
                <a:avLst/>
              </a:prstGeom>
            </p:spPr>
            <p:txBody>
              <a:bodyPr>
                <a:spAutoFit/>
              </a:bodyPr>
              <a:lstStyle/>
              <a:p>
                <a:pPr>
                  <a:spcBef>
                    <a:spcPts val="900"/>
                  </a:spcBef>
                  <a:spcAft>
                    <a:spcPts val="900"/>
                  </a:spcAft>
                </a:pPr>
                <a:r>
                  <a:rPr lang="en-US" altLang="zh-CN" sz="2400" dirty="0" err="1">
                    <a:latin typeface="+mj-ea"/>
                    <a:ea typeface="+mj-ea"/>
                  </a:rPr>
                  <a:t>损失函数采用平方和损失</a:t>
                </a:r>
                <a:r>
                  <a:rPr lang="en-US" altLang="zh-CN" sz="2400" dirty="0">
                    <a:latin typeface="+mj-ea"/>
                    <a:ea typeface="+mj-ea"/>
                  </a:rPr>
                  <a:t>：</a:t>
                </a:r>
              </a:p>
              <a:p>
                <a:pPr>
                  <a:spcBef>
                    <a:spcPts val="900"/>
                  </a:spcBef>
                  <a:spcAft>
                    <a:spcPts val="900"/>
                  </a:spcAft>
                </a:pPr>
                <a14:m>
                  <m:oMathPara xmlns:m="http://schemas.openxmlformats.org/officeDocument/2006/math">
                    <m:oMathParaPr>
                      <m:jc m:val="left"/>
                    </m:oMathParaPr>
                    <m:oMath xmlns:m="http://schemas.openxmlformats.org/officeDocument/2006/math">
                      <m:r>
                        <a:rPr lang="en-US" altLang="zh-CN" sz="2400" i="1">
                          <a:latin typeface="Cambria Math" panose="02040503050406030204" pitchFamily="18" charset="0"/>
                          <a:cs typeface="Times New Roman" panose="02020603050405020304" pitchFamily="18" charset="0"/>
                        </a:rPr>
                        <m:t>𝑙</m:t>
                      </m:r>
                      <m:r>
                        <a:rPr lang="en-US" altLang="zh-CN" sz="2400" i="1">
                          <a:latin typeface="Cambria Math" panose="02040503050406030204" pitchFamily="18" charset="0"/>
                          <a:cs typeface="Times New Roman" panose="02020603050405020304" pitchFamily="18" charset="0"/>
                        </a:rPr>
                        <m:t>(</m:t>
                      </m:r>
                      <m:sSup>
                        <m:sSupPr>
                          <m:ctrlPr>
                            <a:rPr lang="zh-CN"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𝑥</m:t>
                          </m:r>
                        </m:e>
                        <m:sup>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𝑖</m:t>
                          </m:r>
                          <m:r>
                            <a:rPr lang="en-US" altLang="zh-CN" sz="2400" i="1">
                              <a:latin typeface="Cambria Math" panose="02040503050406030204" pitchFamily="18" charset="0"/>
                              <a:cs typeface="Times New Roman" panose="02020603050405020304" pitchFamily="18" charset="0"/>
                            </a:rPr>
                            <m:t>)</m:t>
                          </m:r>
                        </m:sup>
                      </m:sSup>
                      <m:r>
                        <a:rPr lang="en-US" altLang="zh-CN" sz="2400" i="1">
                          <a:latin typeface="Cambria Math" panose="02040503050406030204" pitchFamily="18" charset="0"/>
                          <a:cs typeface="Times New Roman" panose="02020603050405020304" pitchFamily="18" charset="0"/>
                        </a:rPr>
                        <m:t>)=</m:t>
                      </m:r>
                      <m:f>
                        <m:fPr>
                          <m:ctrlPr>
                            <a:rPr lang="zh-CN" altLang="zh-CN" sz="2400" i="1">
                              <a:latin typeface="Cambria Math" panose="02040503050406030204" pitchFamily="18" charset="0"/>
                              <a:cs typeface="Times New Roman" panose="02020603050405020304" pitchFamily="18" charset="0"/>
                            </a:rPr>
                          </m:ctrlPr>
                        </m:fPr>
                        <m:num>
                          <m:r>
                            <a:rPr lang="en-US" altLang="zh-CN" sz="2400" i="1">
                              <a:latin typeface="Cambria Math" panose="02040503050406030204" pitchFamily="18" charset="0"/>
                              <a:cs typeface="Times New Roman" panose="02020603050405020304" pitchFamily="18" charset="0"/>
                            </a:rPr>
                            <m:t>1</m:t>
                          </m:r>
                        </m:num>
                        <m:den>
                          <m:r>
                            <a:rPr lang="en-US" altLang="zh-CN" sz="2400" i="1">
                              <a:latin typeface="Cambria Math" panose="02040503050406030204" pitchFamily="18" charset="0"/>
                              <a:cs typeface="Times New Roman" panose="02020603050405020304" pitchFamily="18" charset="0"/>
                            </a:rPr>
                            <m:t>2</m:t>
                          </m:r>
                        </m:den>
                      </m:f>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h</m:t>
                      </m:r>
                      <m:r>
                        <a:rPr lang="en-US" altLang="zh-CN" sz="2400" i="1">
                          <a:latin typeface="Cambria Math" panose="02040503050406030204" pitchFamily="18" charset="0"/>
                          <a:cs typeface="Times New Roman" panose="02020603050405020304" pitchFamily="18" charset="0"/>
                        </a:rPr>
                        <m:t>(</m:t>
                      </m:r>
                      <m:sSup>
                        <m:sSupPr>
                          <m:ctrlPr>
                            <a:rPr lang="zh-CN"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𝑥</m:t>
                          </m:r>
                        </m:e>
                        <m:sup>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𝑖</m:t>
                          </m:r>
                          <m:r>
                            <a:rPr lang="en-US" altLang="zh-CN" sz="2400" i="1">
                              <a:latin typeface="Cambria Math" panose="02040503050406030204" pitchFamily="18" charset="0"/>
                              <a:cs typeface="Times New Roman" panose="02020603050405020304" pitchFamily="18" charset="0"/>
                            </a:rPr>
                            <m:t>)</m:t>
                          </m:r>
                        </m:sup>
                      </m:sSup>
                      <m:r>
                        <a:rPr lang="en-US" altLang="zh-CN" sz="2400" i="1">
                          <a:latin typeface="Cambria Math" panose="02040503050406030204" pitchFamily="18" charset="0"/>
                          <a:cs typeface="Times New Roman" panose="02020603050405020304" pitchFamily="18" charset="0"/>
                        </a:rPr>
                        <m:t>)−</m:t>
                      </m:r>
                      <m:sSup>
                        <m:sSupPr>
                          <m:ctrlPr>
                            <a:rPr lang="zh-CN"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𝑦</m:t>
                          </m:r>
                        </m:e>
                        <m:sup>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𝑖</m:t>
                          </m:r>
                          <m:r>
                            <a:rPr lang="en-US" altLang="zh-CN" sz="2400" i="1">
                              <a:latin typeface="Cambria Math" panose="02040503050406030204" pitchFamily="18" charset="0"/>
                              <a:cs typeface="Times New Roman" panose="02020603050405020304" pitchFamily="18" charset="0"/>
                            </a:rPr>
                            <m:t>)</m:t>
                          </m:r>
                        </m:sup>
                      </m:sSup>
                      <m:sSup>
                        <m:sSupPr>
                          <m:ctrlPr>
                            <a:rPr lang="zh-CN"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m:t>
                          </m:r>
                        </m:e>
                        <m:sup>
                          <m:r>
                            <a:rPr lang="en-US" altLang="zh-CN" sz="2400" i="1">
                              <a:latin typeface="Cambria Math" panose="02040503050406030204" pitchFamily="18" charset="0"/>
                              <a:cs typeface="Times New Roman" panose="02020603050405020304" pitchFamily="18" charset="0"/>
                            </a:rPr>
                            <m:t>2</m:t>
                          </m:r>
                        </m:sup>
                      </m:sSup>
                    </m:oMath>
                  </m:oMathPara>
                </a14:m>
                <a:endParaRPr lang="en-US" altLang="zh-CN" sz="2400" i="1" dirty="0">
                  <a:latin typeface="+mj-ea"/>
                  <a:ea typeface="+mj-ea"/>
                  <a:cs typeface="Times New Roman" panose="02020603050405020304" pitchFamily="18" charset="0"/>
                </a:endParaRPr>
              </a:p>
            </p:txBody>
          </p:sp>
        </mc:Choice>
        <mc:Fallback xmlns="">
          <p:sp>
            <p:nvSpPr>
              <p:cNvPr id="17" name="矩形 16"/>
              <p:cNvSpPr>
                <a:spLocks noRot="1" noChangeAspect="1" noMove="1" noResize="1" noEditPoints="1" noAdjustHandles="1" noChangeArrowheads="1" noChangeShapeType="1" noTextEdit="1"/>
              </p:cNvSpPr>
              <p:nvPr/>
            </p:nvSpPr>
            <p:spPr>
              <a:xfrm>
                <a:off x="584376" y="2854494"/>
                <a:ext cx="6096000" cy="1383969"/>
              </a:xfrm>
              <a:prstGeom prst="rect">
                <a:avLst/>
              </a:prstGeom>
              <a:blipFill>
                <a:blip r:embed="rId5"/>
                <a:stretch>
                  <a:fillRect l="-1600" t="-3524"/>
                </a:stretch>
              </a:blipFill>
            </p:spPr>
            <p:txBody>
              <a:bodyPr/>
              <a:lstStyle/>
              <a:p>
                <a:r>
                  <a:rPr lang="zh-CN" altLang="en-US">
                    <a:noFill/>
                  </a:rPr>
                  <a:t> </a:t>
                </a:r>
              </a:p>
            </p:txBody>
          </p:sp>
        </mc:Fallback>
      </mc:AlternateContent>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grpSp>
        <p:nvGrpSpPr>
          <p:cNvPr id="7" name="组合 6"/>
          <p:cNvGrpSpPr/>
          <p:nvPr/>
        </p:nvGrpSpPr>
        <p:grpSpPr>
          <a:xfrm>
            <a:off x="2885350" y="1569601"/>
            <a:ext cx="6313895" cy="3758668"/>
            <a:chOff x="4544" y="2472"/>
            <a:chExt cx="9943" cy="5919"/>
          </a:xfrm>
        </p:grpSpPr>
        <p:sp>
          <p:nvSpPr>
            <p:cNvPr id="2" name="TextBox 6"/>
            <p:cNvSpPr txBox="1">
              <a:spLocks noChangeArrowheads="1"/>
            </p:cNvSpPr>
            <p:nvPr/>
          </p:nvSpPr>
          <p:spPr bwMode="auto">
            <a:xfrm>
              <a:off x="4544" y="2472"/>
              <a:ext cx="8040" cy="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01 </a:t>
              </a:r>
              <a:r>
                <a:rPr lang="en-US" altLang="zh-CN" sz="4000" dirty="0">
                  <a:latin typeface="Impact" panose="020B0806030902050204" pitchFamily="34" charset="0"/>
                  <a:ea typeface="微软雅黑" panose="020B0503020204020204" charset="-122"/>
                </a:rPr>
                <a:t> </a:t>
              </a:r>
              <a:r>
                <a:rPr lang="en-US" altLang="zh-CN" sz="3600" dirty="0">
                  <a:latin typeface="Impact" panose="020B0806030902050204" pitchFamily="34" charset="0"/>
                  <a:ea typeface="微软雅黑" panose="020B0503020204020204" charset="-122"/>
                </a:rPr>
                <a:t>  </a:t>
              </a:r>
              <a:r>
                <a:rPr lang="zh-CN" altLang="en-US" sz="3600" dirty="0">
                  <a:latin typeface="Impact" panose="020B0806030902050204" pitchFamily="34" charset="0"/>
                  <a:ea typeface="微软雅黑" panose="020B0503020204020204" charset="-122"/>
                </a:rPr>
                <a:t>线性回归</a:t>
              </a:r>
              <a:endParaRPr lang="en-US" altLang="zh-CN" sz="3600" dirty="0">
                <a:latin typeface="Impact" panose="020B0806030902050204" pitchFamily="34" charset="0"/>
                <a:ea typeface="微软雅黑" panose="020B0503020204020204" charset="-122"/>
              </a:endParaRPr>
            </a:p>
          </p:txBody>
        </p:sp>
        <p:sp>
          <p:nvSpPr>
            <p:cNvPr id="3" name="TextBox 10"/>
            <p:cNvSpPr txBox="1">
              <a:spLocks noChangeArrowheads="1"/>
            </p:cNvSpPr>
            <p:nvPr/>
          </p:nvSpPr>
          <p:spPr bwMode="auto">
            <a:xfrm>
              <a:off x="4570" y="3760"/>
              <a:ext cx="798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02    </a:t>
              </a:r>
              <a:r>
                <a:rPr lang="zh-CN" altLang="en-US" sz="3600" dirty="0">
                  <a:latin typeface="Impact" panose="020B0806030902050204" pitchFamily="34" charset="0"/>
                  <a:ea typeface="微软雅黑" panose="020B0503020204020204" charset="-122"/>
                </a:rPr>
                <a:t>逻辑回归</a:t>
              </a:r>
            </a:p>
          </p:txBody>
        </p:sp>
        <p:sp>
          <p:nvSpPr>
            <p:cNvPr id="4" name="TextBox 11"/>
            <p:cNvSpPr txBox="1">
              <a:spLocks noChangeArrowheads="1"/>
            </p:cNvSpPr>
            <p:nvPr/>
          </p:nvSpPr>
          <p:spPr bwMode="auto">
            <a:xfrm>
              <a:off x="4570" y="5044"/>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03    </a:t>
              </a:r>
              <a:r>
                <a:rPr lang="zh-CN" altLang="en-US" sz="3600" dirty="0">
                  <a:latin typeface="Impact" panose="020B0806030902050204" pitchFamily="34" charset="0"/>
                  <a:ea typeface="微软雅黑" panose="020B0503020204020204" charset="-122"/>
                </a:rPr>
                <a:t>线性判别分析</a:t>
              </a:r>
            </a:p>
          </p:txBody>
        </p:sp>
        <p:sp>
          <p:nvSpPr>
            <p:cNvPr id="5" name="TextBox 10"/>
            <p:cNvSpPr txBox="1">
              <a:spLocks noChangeArrowheads="1"/>
            </p:cNvSpPr>
            <p:nvPr/>
          </p:nvSpPr>
          <p:spPr bwMode="auto">
            <a:xfrm>
              <a:off x="4570" y="6328"/>
              <a:ext cx="9049"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04    </a:t>
              </a:r>
              <a:r>
                <a:rPr lang="zh-CN" altLang="en-US" sz="3600" dirty="0">
                  <a:latin typeface="Impact" panose="020B0806030902050204" pitchFamily="34" charset="0"/>
                  <a:ea typeface="微软雅黑" panose="020B0503020204020204" charset="-122"/>
                </a:rPr>
                <a:t>多分类学习</a:t>
              </a:r>
            </a:p>
          </p:txBody>
        </p:sp>
        <p:sp>
          <p:nvSpPr>
            <p:cNvPr id="6" name="TextBox 10"/>
            <p:cNvSpPr txBox="1">
              <a:spLocks noChangeArrowheads="1"/>
            </p:cNvSpPr>
            <p:nvPr/>
          </p:nvSpPr>
          <p:spPr bwMode="auto">
            <a:xfrm>
              <a:off x="4544" y="7519"/>
              <a:ext cx="9049"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04    </a:t>
              </a:r>
              <a:r>
                <a:rPr lang="zh-CN" altLang="en-US" sz="3600" dirty="0">
                  <a:latin typeface="Impact" panose="020B0806030902050204" pitchFamily="34" charset="0"/>
                  <a:ea typeface="微软雅黑" panose="020B0503020204020204" charset="-122"/>
                </a:rPr>
                <a:t>类别不平衡问题</a:t>
              </a:r>
            </a:p>
          </p:txBody>
        </p:sp>
      </p:grpSp>
    </p:spTree>
  </p:cSld>
  <p:clrMapOvr>
    <a:masterClrMapping/>
  </p:clrMapOvr>
  <p:transition advTm="800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8243231" y="4538457"/>
            <a:ext cx="3240157" cy="1524669"/>
          </a:xfrm>
          <a:prstGeom prst="roundRect">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最小二乘法</a:t>
            </a:r>
            <a:r>
              <a:rPr lang="en-US" altLang="zh-CN" dirty="0">
                <a:solidFill>
                  <a:schemeClr val="tx1"/>
                </a:solidFill>
              </a:rPr>
              <a:t>(Least </a:t>
            </a:r>
            <a:r>
              <a:rPr lang="en-US" altLang="zh-CN" dirty="0" err="1">
                <a:solidFill>
                  <a:schemeClr val="tx1"/>
                </a:solidFill>
              </a:rPr>
              <a:t>Sqaure</a:t>
            </a:r>
            <a:r>
              <a:rPr lang="en-US" altLang="zh-CN" dirty="0">
                <a:solidFill>
                  <a:schemeClr val="tx1"/>
                </a:solidFill>
              </a:rPr>
              <a:t> Method</a:t>
            </a:r>
            <a:r>
              <a:rPr lang="zh-CN" altLang="en-US" dirty="0">
                <a:solidFill>
                  <a:schemeClr val="tx1"/>
                </a:solidFill>
              </a:rPr>
              <a:t>，</a:t>
            </a:r>
            <a:r>
              <a:rPr lang="en-US" altLang="zh-CN" dirty="0">
                <a:solidFill>
                  <a:schemeClr val="tx1"/>
                </a:solidFill>
              </a:rPr>
              <a:t>LSM)</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7" name="矩形 6"/>
              <p:cNvSpPr/>
              <p:nvPr/>
            </p:nvSpPr>
            <p:spPr>
              <a:xfrm>
                <a:off x="367738" y="1833285"/>
                <a:ext cx="10537604" cy="849143"/>
              </a:xfrm>
              <a:prstGeom prst="rect">
                <a:avLst/>
              </a:prstGeom>
            </p:spPr>
            <p:txBody>
              <a:bodyPr wrap="square">
                <a:spAutoFit/>
              </a:bodyPr>
              <a:lstStyle/>
              <a:p>
                <a:pPr indent="266700" algn="just">
                  <a:lnSpc>
                    <a:spcPct val="150000"/>
                  </a:lnSpc>
                  <a:spcAft>
                    <a:spcPts val="0"/>
                  </a:spcAft>
                </a:pPr>
                <a:r>
                  <a:rPr lang="en-US" altLang="zh-CN" sz="2400" kern="100" dirty="0">
                    <a:latin typeface="+mj-ea"/>
                    <a:ea typeface="+mj-ea"/>
                  </a:rPr>
                  <a:t>(</a:t>
                </a:r>
                <a:r>
                  <a:rPr lang="zh-CN" altLang="zh-CN" sz="2400" kern="100" dirty="0">
                    <a:latin typeface="+mj-ea"/>
                    <a:ea typeface="+mj-ea"/>
                  </a:rPr>
                  <a:t>残差平方和</a:t>
                </a:r>
                <a:r>
                  <a:rPr lang="en-US" altLang="zh-CN" sz="2400" kern="100" dirty="0">
                    <a:latin typeface="+mj-ea"/>
                    <a:ea typeface="+mj-ea"/>
                  </a:rPr>
                  <a:t>) </a:t>
                </a:r>
                <a:r>
                  <a:rPr lang="zh-CN" altLang="zh-CN" sz="2400" kern="100" dirty="0">
                    <a:latin typeface="+mj-ea"/>
                    <a:ea typeface="+mj-ea"/>
                  </a:rPr>
                  <a:t>最小</a:t>
                </a:r>
                <a:r>
                  <a:rPr lang="zh-CN" altLang="en-US" sz="2400" kern="100" dirty="0">
                    <a:latin typeface="+mj-ea"/>
                    <a:ea typeface="+mj-ea"/>
                  </a:rPr>
                  <a:t>，即最小化：</a:t>
                </a:r>
                <a14:m>
                  <m:oMath xmlns:m="http://schemas.openxmlformats.org/officeDocument/2006/math">
                    <m:f>
                      <m:fPr>
                        <m:ctrlPr>
                          <a:rPr lang="zh-CN" altLang="zh-CN" sz="2400" i="1">
                            <a:latin typeface="Cambria Math" panose="02040503050406030204" pitchFamily="18" charset="0"/>
                            <a:ea typeface="+mj-ea"/>
                            <a:cs typeface="Times New Roman" panose="02020603050405020304" pitchFamily="18" charset="0"/>
                          </a:rPr>
                        </m:ctrlPr>
                      </m:fPr>
                      <m:num>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𝐽</m:t>
                        </m:r>
                        <m:d>
                          <m:dPr>
                            <m:ctrlPr>
                              <a:rPr lang="zh-CN" altLang="zh-CN" sz="2400" i="1">
                                <a:latin typeface="Cambria Math" panose="02040503050406030204" pitchFamily="18" charset="0"/>
                                <a:ea typeface="+mj-ea"/>
                                <a:cs typeface="Times New Roman" panose="02020603050405020304" pitchFamily="18" charset="0"/>
                              </a:rPr>
                            </m:ctrlPr>
                          </m:dPr>
                          <m:e>
                            <m:r>
                              <a:rPr lang="en-US" altLang="zh-CN" sz="2400" i="1">
                                <a:latin typeface="Cambria Math" panose="02040503050406030204" pitchFamily="18" charset="0"/>
                                <a:ea typeface="+mj-ea"/>
                                <a:cs typeface="Times New Roman" panose="02020603050405020304" pitchFamily="18" charset="0"/>
                              </a:rPr>
                              <m:t>𝑤</m:t>
                            </m:r>
                          </m:e>
                        </m:d>
                      </m:num>
                      <m:den>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𝑤</m:t>
                        </m:r>
                      </m:den>
                    </m:f>
                  </m:oMath>
                </a14:m>
                <a:endParaRPr lang="en-US" altLang="zh-CN" sz="2400" i="1" kern="100" dirty="0">
                  <a:latin typeface="+mj-ea"/>
                  <a:ea typeface="+mj-ea"/>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367738" y="1833285"/>
                <a:ext cx="10537604" cy="849143"/>
              </a:xfrm>
              <a:prstGeom prst="rect">
                <a:avLst/>
              </a:prstGeom>
              <a:blipFill>
                <a:blip r:embed="rId3"/>
                <a:stretch>
                  <a:fillRect b="-57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616216" y="2626556"/>
                <a:ext cx="11231315" cy="1761251"/>
              </a:xfrm>
              <a:prstGeom prst="rect">
                <a:avLst/>
              </a:prstGeom>
            </p:spPr>
            <p:txBody>
              <a:bodyPr wrap="square">
                <a:spAutoFit/>
              </a:bodyPr>
              <a:lstStyle/>
              <a:p>
                <a:pPr>
                  <a:lnSpc>
                    <a:spcPct val="120000"/>
                  </a:lnSpc>
                </a:pPr>
                <a:r>
                  <a:rPr lang="zh-CN" altLang="zh-CN" sz="2400" dirty="0">
                    <a:latin typeface="+mj-ea"/>
                    <a:ea typeface="+mj-ea"/>
                    <a:cs typeface="Times New Roman" panose="02020603050405020304" pitchFamily="18" charset="0"/>
                  </a:rPr>
                  <a:t>将向量表达形式转为矩阵表达形式，则有</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𝐽</m:t>
                    </m:r>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𝑤</m:t>
                    </m:r>
                    <m:r>
                      <a:rPr lang="en-US" altLang="zh-CN" sz="2400" i="1">
                        <a:latin typeface="Cambria Math" panose="02040503050406030204" pitchFamily="18" charset="0"/>
                        <a:ea typeface="+mj-ea"/>
                        <a:cs typeface="Times New Roman" panose="02020603050405020304" pitchFamily="18" charset="0"/>
                      </a:rPr>
                      <m:t>)=</m:t>
                    </m:r>
                    <m:f>
                      <m:fPr>
                        <m:ctrlPr>
                          <a:rPr lang="zh-CN" altLang="zh-CN" sz="2400" i="1">
                            <a:effectLst/>
                            <a:latin typeface="Cambria Math" panose="02040503050406030204" pitchFamily="18" charset="0"/>
                            <a:ea typeface="+mj-ea"/>
                          </a:rPr>
                        </m:ctrlPr>
                      </m:fPr>
                      <m:num>
                        <m:r>
                          <a:rPr lang="en-US" altLang="zh-CN" sz="2400" i="1">
                            <a:latin typeface="Cambria Math" panose="02040503050406030204" pitchFamily="18" charset="0"/>
                            <a:ea typeface="+mj-ea"/>
                            <a:cs typeface="Times New Roman" panose="02020603050405020304" pitchFamily="18" charset="0"/>
                          </a:rPr>
                          <m:t>1</m:t>
                        </m:r>
                      </m:num>
                      <m:den>
                        <m:r>
                          <a:rPr lang="en-US" altLang="zh-CN" sz="2400" i="1">
                            <a:latin typeface="Cambria Math" panose="02040503050406030204" pitchFamily="18" charset="0"/>
                            <a:ea typeface="+mj-ea"/>
                            <a:cs typeface="Times New Roman" panose="02020603050405020304" pitchFamily="18" charset="0"/>
                          </a:rPr>
                          <m:t>2</m:t>
                        </m:r>
                      </m:den>
                    </m:f>
                    <m:sSup>
                      <m:sSupPr>
                        <m:ctrlPr>
                          <a:rPr lang="zh-CN" altLang="zh-CN" sz="2400" i="1">
                            <a:effectLst/>
                            <a:latin typeface="Cambria Math" panose="02040503050406030204" pitchFamily="18" charset="0"/>
                            <a:ea typeface="+mj-ea"/>
                          </a:rPr>
                        </m:ctrlPr>
                      </m:sSupPr>
                      <m:e>
                        <m:d>
                          <m:dPr>
                            <m:ctrlPr>
                              <a:rPr lang="zh-CN" altLang="zh-CN" sz="2400" i="1">
                                <a:effectLst/>
                                <a:latin typeface="Cambria Math" panose="02040503050406030204" pitchFamily="18" charset="0"/>
                                <a:ea typeface="+mj-ea"/>
                              </a:rPr>
                            </m:ctrlPr>
                          </m:dPr>
                          <m:e>
                            <m:r>
                              <a:rPr lang="en-US" altLang="zh-CN" sz="2400" i="1">
                                <a:latin typeface="Cambria Math" panose="02040503050406030204" pitchFamily="18" charset="0"/>
                                <a:ea typeface="+mj-ea"/>
                                <a:cs typeface="Times New Roman" panose="02020603050405020304" pitchFamily="18" charset="0"/>
                              </a:rPr>
                              <m:t>𝑋𝑤</m:t>
                            </m:r>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𝑌</m:t>
                            </m:r>
                          </m:e>
                        </m:d>
                      </m:e>
                      <m:sup>
                        <m:r>
                          <a:rPr lang="en-US" altLang="zh-CN" sz="2400" i="1">
                            <a:latin typeface="Cambria Math" panose="02040503050406030204" pitchFamily="18" charset="0"/>
                            <a:ea typeface="+mj-ea"/>
                            <a:cs typeface="Times New Roman" panose="02020603050405020304" pitchFamily="18" charset="0"/>
                          </a:rPr>
                          <m:t>2</m:t>
                        </m:r>
                      </m:sup>
                    </m:sSup>
                  </m:oMath>
                </a14:m>
                <a:r>
                  <a:rPr lang="en-US" altLang="zh-CN" sz="2400" dirty="0">
                    <a:latin typeface="+mj-ea"/>
                    <a:ea typeface="+mj-ea"/>
                    <a:cs typeface="Times New Roman" panose="02020603050405020304" pitchFamily="18" charset="0"/>
                  </a:rPr>
                  <a:t> </a:t>
                </a:r>
                <a:r>
                  <a:rPr lang="zh-CN" altLang="zh-CN" sz="2400" dirty="0">
                    <a:latin typeface="+mj-ea"/>
                    <a:ea typeface="+mj-ea"/>
                    <a:cs typeface="Times New Roman" panose="02020603050405020304" pitchFamily="18" charset="0"/>
                  </a:rPr>
                  <a:t>，其中</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𝑋</m:t>
                    </m:r>
                  </m:oMath>
                </a14:m>
                <a:r>
                  <a:rPr lang="zh-CN" altLang="zh-CN" sz="2400" dirty="0">
                    <a:latin typeface="+mj-ea"/>
                    <a:ea typeface="+mj-ea"/>
                    <a:cs typeface="Times New Roman" panose="02020603050405020304" pitchFamily="18" charset="0"/>
                  </a:rPr>
                  <a:t>为</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𝑚</m:t>
                    </m:r>
                  </m:oMath>
                </a14:m>
                <a:r>
                  <a:rPr lang="zh-CN" altLang="zh-CN" sz="2400" dirty="0">
                    <a:latin typeface="+mj-ea"/>
                    <a:ea typeface="+mj-ea"/>
                    <a:cs typeface="Times New Roman" panose="02020603050405020304" pitchFamily="18" charset="0"/>
                  </a:rPr>
                  <a:t>行</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𝑛</m:t>
                    </m:r>
                    <m:r>
                      <a:rPr lang="en-US" altLang="zh-CN" sz="2400" i="1">
                        <a:latin typeface="Cambria Math" panose="02040503050406030204" pitchFamily="18" charset="0"/>
                        <a:ea typeface="+mj-ea"/>
                        <a:cs typeface="Times New Roman" panose="02020603050405020304" pitchFamily="18" charset="0"/>
                      </a:rPr>
                      <m:t>+1</m:t>
                    </m:r>
                  </m:oMath>
                </a14:m>
                <a:r>
                  <a:rPr lang="zh-CN" altLang="zh-CN" sz="2400" dirty="0">
                    <a:latin typeface="+mj-ea"/>
                    <a:ea typeface="+mj-ea"/>
                    <a:cs typeface="Times New Roman" panose="02020603050405020304" pitchFamily="18" charset="0"/>
                  </a:rPr>
                  <a:t>列的矩阵（</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𝑚</m:t>
                    </m:r>
                  </m:oMath>
                </a14:m>
                <a:r>
                  <a:rPr lang="zh-CN" altLang="zh-CN" sz="2400" dirty="0">
                    <a:latin typeface="+mj-ea"/>
                    <a:ea typeface="+mj-ea"/>
                    <a:cs typeface="Times New Roman" panose="02020603050405020304" pitchFamily="18" charset="0"/>
                  </a:rPr>
                  <a:t>为样本个数，</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𝑛</m:t>
                    </m:r>
                  </m:oMath>
                </a14:m>
                <a:r>
                  <a:rPr lang="zh-CN" altLang="zh-CN" sz="2400" dirty="0">
                    <a:latin typeface="+mj-ea"/>
                    <a:ea typeface="+mj-ea"/>
                    <a:cs typeface="Times New Roman" panose="02020603050405020304" pitchFamily="18" charset="0"/>
                  </a:rPr>
                  <a:t>为特征个数），</a:t>
                </a:r>
                <a14:m>
                  <m:oMath xmlns:m="http://schemas.openxmlformats.org/officeDocument/2006/math">
                    <m:acc>
                      <m:accPr>
                        <m:chr m:val="̂"/>
                        <m:ctrlPr>
                          <a:rPr lang="en-US" altLang="zh-CN" sz="2400" i="1" smtClean="0">
                            <a:latin typeface="Cambria Math" panose="02040503050406030204" pitchFamily="18" charset="0"/>
                            <a:ea typeface="+mj-ea"/>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𝑤</m:t>
                        </m:r>
                      </m:e>
                    </m:acc>
                  </m:oMath>
                </a14:m>
                <a:r>
                  <a:rPr lang="zh-CN" altLang="zh-CN" sz="2400" dirty="0">
                    <a:latin typeface="+mj-ea"/>
                    <a:ea typeface="+mj-ea"/>
                    <a:cs typeface="Times New Roman" panose="02020603050405020304" pitchFamily="18" charset="0"/>
                  </a:rPr>
                  <a:t>为</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𝑛</m:t>
                    </m:r>
                    <m:r>
                      <a:rPr lang="en-US" altLang="zh-CN" sz="2400" i="1">
                        <a:latin typeface="Cambria Math" panose="02040503050406030204" pitchFamily="18" charset="0"/>
                        <a:ea typeface="+mj-ea"/>
                        <a:cs typeface="Times New Roman" panose="02020603050405020304" pitchFamily="18" charset="0"/>
                      </a:rPr>
                      <m:t>+1</m:t>
                    </m:r>
                  </m:oMath>
                </a14:m>
                <a:r>
                  <a:rPr lang="zh-CN" altLang="zh-CN" sz="2400" dirty="0">
                    <a:latin typeface="+mj-ea"/>
                    <a:ea typeface="+mj-ea"/>
                    <a:cs typeface="Times New Roman" panose="02020603050405020304" pitchFamily="18" charset="0"/>
                  </a:rPr>
                  <a:t>行</a:t>
                </a:r>
                <a:r>
                  <a:rPr lang="en-US" altLang="zh-CN" sz="2400" dirty="0">
                    <a:latin typeface="+mj-ea"/>
                    <a:ea typeface="+mj-ea"/>
                    <a:cs typeface="Times New Roman" panose="02020603050405020304" pitchFamily="18" charset="0"/>
                  </a:rPr>
                  <a:t>1</a:t>
                </a:r>
                <a:r>
                  <a:rPr lang="zh-CN" altLang="zh-CN" sz="2400" dirty="0">
                    <a:latin typeface="+mj-ea"/>
                    <a:ea typeface="+mj-ea"/>
                    <a:cs typeface="Times New Roman" panose="02020603050405020304" pitchFamily="18" charset="0"/>
                  </a:rPr>
                  <a:t>列的矩阵</a:t>
                </a:r>
                <a:r>
                  <a:rPr lang="en-US" altLang="zh-CN" sz="2400" dirty="0">
                    <a:latin typeface="+mj-ea"/>
                    <a:ea typeface="+mj-ea"/>
                    <a:cs typeface="Times New Roman" panose="02020603050405020304" pitchFamily="18" charset="0"/>
                  </a:rPr>
                  <a:t>(</a:t>
                </a:r>
                <a:r>
                  <a:rPr lang="zh-CN" altLang="zh-CN" sz="2400" dirty="0">
                    <a:latin typeface="+mj-ea"/>
                    <a:ea typeface="+mj-ea"/>
                    <a:cs typeface="Times New Roman" panose="02020603050405020304" pitchFamily="18" charset="0"/>
                  </a:rPr>
                  <a:t>包含了</a:t>
                </a:r>
                <a14:m>
                  <m:oMath xmlns:m="http://schemas.openxmlformats.org/officeDocument/2006/math">
                    <m:sSub>
                      <m:sSubPr>
                        <m:ctrlPr>
                          <a:rPr lang="zh-CN" altLang="zh-CN" sz="2400" i="1">
                            <a:effectLst/>
                            <a:latin typeface="Cambria Math" panose="02040503050406030204" pitchFamily="18" charset="0"/>
                            <a:ea typeface="+mj-ea"/>
                          </a:rPr>
                        </m:ctrlPr>
                      </m:sSubPr>
                      <m:e>
                        <m:r>
                          <a:rPr lang="en-US" altLang="zh-CN" sz="2400" i="1">
                            <a:latin typeface="Cambria Math" panose="02040503050406030204" pitchFamily="18" charset="0"/>
                            <a:ea typeface="+mj-ea"/>
                            <a:cs typeface="Times New Roman" panose="02020603050405020304" pitchFamily="18" charset="0"/>
                          </a:rPr>
                          <m:t>𝑤</m:t>
                        </m:r>
                      </m:e>
                      <m:sub>
                        <m:r>
                          <a:rPr lang="en-US" altLang="zh-CN" sz="2400" i="1">
                            <a:latin typeface="Cambria Math" panose="02040503050406030204" pitchFamily="18" charset="0"/>
                            <a:ea typeface="+mj-ea"/>
                            <a:cs typeface="Times New Roman" panose="02020603050405020304" pitchFamily="18" charset="0"/>
                          </a:rPr>
                          <m:t>0</m:t>
                        </m:r>
                      </m:sub>
                    </m:sSub>
                  </m:oMath>
                </a14:m>
                <a:r>
                  <a:rPr lang="en-US" altLang="zh-CN" sz="2400" dirty="0">
                    <a:latin typeface="+mj-ea"/>
                    <a:ea typeface="+mj-ea"/>
                    <a:cs typeface="Times New Roman" panose="02020603050405020304" pitchFamily="18" charset="0"/>
                  </a:rPr>
                  <a:t>)</a:t>
                </a:r>
                <a:r>
                  <a:rPr lang="zh-CN" altLang="zh-CN" sz="2400" dirty="0">
                    <a:latin typeface="+mj-ea"/>
                    <a:ea typeface="+mj-ea"/>
                    <a:cs typeface="Times New Roman" panose="02020603050405020304" pitchFamily="18" charset="0"/>
                  </a:rPr>
                  <a:t>，</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𝑌</m:t>
                    </m:r>
                  </m:oMath>
                </a14:m>
                <a:r>
                  <a:rPr lang="zh-CN" altLang="zh-CN" sz="2400" dirty="0">
                    <a:latin typeface="+mj-ea"/>
                    <a:ea typeface="+mj-ea"/>
                    <a:cs typeface="Times New Roman" panose="02020603050405020304" pitchFamily="18" charset="0"/>
                  </a:rPr>
                  <a:t>为</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𝑚</m:t>
                    </m:r>
                  </m:oMath>
                </a14:m>
                <a:r>
                  <a:rPr lang="zh-CN" altLang="zh-CN" sz="2400" dirty="0">
                    <a:latin typeface="+mj-ea"/>
                    <a:ea typeface="+mj-ea"/>
                    <a:cs typeface="Times New Roman" panose="02020603050405020304" pitchFamily="18" charset="0"/>
                  </a:rPr>
                  <a:t>行</a:t>
                </a:r>
                <a:r>
                  <a:rPr lang="en-US" altLang="zh-CN" sz="2400" dirty="0">
                    <a:latin typeface="+mj-ea"/>
                    <a:ea typeface="+mj-ea"/>
                    <a:cs typeface="Times New Roman" panose="02020603050405020304" pitchFamily="18" charset="0"/>
                  </a:rPr>
                  <a:t>1</a:t>
                </a:r>
                <a:r>
                  <a:rPr lang="zh-CN" altLang="zh-CN" sz="2400" dirty="0">
                    <a:latin typeface="+mj-ea"/>
                    <a:ea typeface="+mj-ea"/>
                    <a:cs typeface="Times New Roman" panose="02020603050405020304" pitchFamily="18" charset="0"/>
                  </a:rPr>
                  <a:t>列的矩阵</a:t>
                </a:r>
                <a:r>
                  <a:rPr lang="zh-CN" altLang="en-US" sz="2400" dirty="0">
                    <a:latin typeface="+mj-ea"/>
                    <a:ea typeface="+mj-ea"/>
                    <a:cs typeface="Times New Roman" panose="02020603050405020304" pitchFamily="18" charset="0"/>
                  </a:rPr>
                  <a:t>，则</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𝐽</m:t>
                    </m:r>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𝑤</m:t>
                    </m:r>
                    <m:r>
                      <a:rPr lang="en-US" altLang="zh-CN" sz="2400" i="1">
                        <a:latin typeface="Cambria Math" panose="02040503050406030204" pitchFamily="18" charset="0"/>
                        <a:ea typeface="+mj-ea"/>
                        <a:cs typeface="Times New Roman" panose="02020603050405020304" pitchFamily="18" charset="0"/>
                      </a:rPr>
                      <m:t>)=</m:t>
                    </m:r>
                    <m:f>
                      <m:fPr>
                        <m:ctrlPr>
                          <a:rPr lang="zh-CN" altLang="zh-CN" sz="2400" i="1">
                            <a:latin typeface="Cambria Math" panose="02040503050406030204" pitchFamily="18" charset="0"/>
                            <a:ea typeface="+mj-ea"/>
                          </a:rPr>
                        </m:ctrlPr>
                      </m:fPr>
                      <m:num>
                        <m:r>
                          <a:rPr lang="en-US" altLang="zh-CN" sz="2400" i="1">
                            <a:latin typeface="Cambria Math" panose="02040503050406030204" pitchFamily="18" charset="0"/>
                            <a:ea typeface="+mj-ea"/>
                            <a:cs typeface="Times New Roman" panose="02020603050405020304" pitchFamily="18" charset="0"/>
                          </a:rPr>
                          <m:t>1</m:t>
                        </m:r>
                      </m:num>
                      <m:den>
                        <m:r>
                          <a:rPr lang="en-US" altLang="zh-CN" sz="2400" i="1">
                            <a:latin typeface="Cambria Math" panose="02040503050406030204" pitchFamily="18" charset="0"/>
                            <a:ea typeface="+mj-ea"/>
                            <a:cs typeface="Times New Roman" panose="02020603050405020304" pitchFamily="18" charset="0"/>
                          </a:rPr>
                          <m:t>2</m:t>
                        </m:r>
                      </m:den>
                    </m:f>
                    <m:sSup>
                      <m:sSupPr>
                        <m:ctrlPr>
                          <a:rPr lang="zh-CN" altLang="zh-CN" sz="2400" i="1">
                            <a:latin typeface="Cambria Math" panose="02040503050406030204" pitchFamily="18" charset="0"/>
                            <a:ea typeface="+mj-ea"/>
                          </a:rPr>
                        </m:ctrlPr>
                      </m:sSupPr>
                      <m:e>
                        <m:d>
                          <m:dPr>
                            <m:ctrlPr>
                              <a:rPr lang="zh-CN" altLang="zh-CN" sz="2400" i="1">
                                <a:latin typeface="Cambria Math" panose="02040503050406030204" pitchFamily="18" charset="0"/>
                                <a:ea typeface="+mj-ea"/>
                              </a:rPr>
                            </m:ctrlPr>
                          </m:dPr>
                          <m:e>
                            <m:r>
                              <a:rPr lang="en-US" altLang="zh-CN" sz="2400" i="1">
                                <a:latin typeface="Cambria Math" panose="02040503050406030204" pitchFamily="18" charset="0"/>
                                <a:ea typeface="+mj-ea"/>
                                <a:cs typeface="Times New Roman" panose="02020603050405020304" pitchFamily="18" charset="0"/>
                              </a:rPr>
                              <m:t>𝑋</m:t>
                            </m:r>
                            <m:acc>
                              <m:accPr>
                                <m:chr m:val="̂"/>
                                <m:ctrlPr>
                                  <a:rPr lang="en-US" altLang="zh-CN" sz="2400" i="1">
                                    <a:latin typeface="Cambria Math" panose="02040503050406030204" pitchFamily="18" charset="0"/>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𝑤</m:t>
                                </m:r>
                              </m:e>
                            </m:acc>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𝑌</m:t>
                            </m:r>
                          </m:e>
                        </m:d>
                      </m:e>
                      <m:sup>
                        <m:r>
                          <a:rPr lang="en-US" altLang="zh-CN" sz="2400" i="1">
                            <a:latin typeface="Cambria Math" panose="02040503050406030204" pitchFamily="18" charset="0"/>
                            <a:ea typeface="+mj-ea"/>
                            <a:cs typeface="Times New Roman" panose="02020603050405020304" pitchFamily="18" charset="0"/>
                          </a:rPr>
                          <m:t>2</m:t>
                        </m:r>
                      </m:sup>
                    </m:sSup>
                  </m:oMath>
                </a14:m>
                <a:r>
                  <a:rPr lang="en-US" altLang="zh-CN" sz="2400" dirty="0">
                    <a:latin typeface="+mj-ea"/>
                    <a:ea typeface="+mj-ea"/>
                  </a:rPr>
                  <a:t>=</a:t>
                </a:r>
                <a14:m>
                  <m:oMath xmlns:m="http://schemas.openxmlformats.org/officeDocument/2006/math">
                    <m:f>
                      <m:fPr>
                        <m:ctrlPr>
                          <a:rPr lang="zh-CN" altLang="zh-CN" sz="2400" i="1">
                            <a:latin typeface="Cambria Math" panose="02040503050406030204" pitchFamily="18" charset="0"/>
                            <a:ea typeface="+mj-ea"/>
                          </a:rPr>
                        </m:ctrlPr>
                      </m:fPr>
                      <m:num>
                        <m:r>
                          <a:rPr lang="en-US" altLang="zh-CN" sz="2400" i="1">
                            <a:latin typeface="Cambria Math" panose="02040503050406030204" pitchFamily="18" charset="0"/>
                            <a:ea typeface="+mj-ea"/>
                            <a:cs typeface="Times New Roman" panose="02020603050405020304" pitchFamily="18" charset="0"/>
                          </a:rPr>
                          <m:t>1</m:t>
                        </m:r>
                      </m:num>
                      <m:den>
                        <m:r>
                          <a:rPr lang="en-US" altLang="zh-CN" sz="2400" i="1">
                            <a:latin typeface="Cambria Math" panose="02040503050406030204" pitchFamily="18" charset="0"/>
                            <a:ea typeface="+mj-ea"/>
                            <a:cs typeface="Times New Roman" panose="02020603050405020304" pitchFamily="18" charset="0"/>
                          </a:rPr>
                          <m:t>2</m:t>
                        </m:r>
                      </m:den>
                    </m:f>
                    <m:sSup>
                      <m:sSupPr>
                        <m:ctrlPr>
                          <a:rPr lang="zh-CN" altLang="zh-CN" sz="2400" i="1">
                            <a:latin typeface="Cambria Math" panose="02040503050406030204" pitchFamily="18" charset="0"/>
                            <a:ea typeface="+mj-ea"/>
                          </a:rPr>
                        </m:ctrlPr>
                      </m:sSupPr>
                      <m:e>
                        <m:d>
                          <m:dPr>
                            <m:ctrlPr>
                              <a:rPr lang="zh-CN" altLang="zh-CN" sz="2400" i="1">
                                <a:latin typeface="Cambria Math" panose="02040503050406030204" pitchFamily="18" charset="0"/>
                                <a:ea typeface="+mj-ea"/>
                              </a:rPr>
                            </m:ctrlPr>
                          </m:dPr>
                          <m:e>
                            <m:r>
                              <a:rPr lang="en-US" altLang="zh-CN" sz="2400" i="1">
                                <a:latin typeface="Cambria Math" panose="02040503050406030204" pitchFamily="18" charset="0"/>
                                <a:ea typeface="+mj-ea"/>
                                <a:cs typeface="Times New Roman" panose="02020603050405020304" pitchFamily="18" charset="0"/>
                              </a:rPr>
                              <m:t>𝑋</m:t>
                            </m:r>
                            <m:acc>
                              <m:accPr>
                                <m:chr m:val="̂"/>
                                <m:ctrlPr>
                                  <a:rPr lang="en-US" altLang="zh-CN" sz="2400" i="1">
                                    <a:latin typeface="Cambria Math" panose="02040503050406030204" pitchFamily="18" charset="0"/>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𝑤</m:t>
                                </m:r>
                              </m:e>
                            </m:acc>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𝑌</m:t>
                            </m:r>
                          </m:e>
                        </m:d>
                      </m:e>
                      <m:sup>
                        <m:r>
                          <a:rPr lang="en-US" altLang="zh-CN" sz="2400" b="0" i="1" smtClean="0">
                            <a:latin typeface="Cambria Math" panose="02040503050406030204" pitchFamily="18" charset="0"/>
                            <a:ea typeface="+mj-ea"/>
                            <a:cs typeface="Times New Roman" panose="02020603050405020304" pitchFamily="18" charset="0"/>
                          </a:rPr>
                          <m:t>𝑇</m:t>
                        </m:r>
                      </m:sup>
                    </m:sSup>
                    <m:d>
                      <m:dPr>
                        <m:ctrlPr>
                          <a:rPr lang="zh-CN" altLang="zh-CN" sz="2400" i="1">
                            <a:latin typeface="Cambria Math" panose="02040503050406030204" pitchFamily="18" charset="0"/>
                            <a:ea typeface="+mj-ea"/>
                          </a:rPr>
                        </m:ctrlPr>
                      </m:dPr>
                      <m:e>
                        <m:r>
                          <a:rPr lang="en-US" altLang="zh-CN" sz="2400" i="1">
                            <a:latin typeface="Cambria Math" panose="02040503050406030204" pitchFamily="18" charset="0"/>
                            <a:ea typeface="+mj-ea"/>
                            <a:cs typeface="Times New Roman" panose="02020603050405020304" pitchFamily="18" charset="0"/>
                          </a:rPr>
                          <m:t>𝑋</m:t>
                        </m:r>
                        <m:acc>
                          <m:accPr>
                            <m:chr m:val="̂"/>
                            <m:ctrlPr>
                              <a:rPr lang="en-US" altLang="zh-CN" sz="2400" i="1">
                                <a:latin typeface="Cambria Math" panose="02040503050406030204" pitchFamily="18" charset="0"/>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𝑤</m:t>
                            </m:r>
                          </m:e>
                        </m:acc>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𝑌</m:t>
                        </m:r>
                      </m:e>
                    </m:d>
                  </m:oMath>
                </a14:m>
                <a:endParaRPr lang="en-US" altLang="zh-CN" sz="2400" i="1" dirty="0">
                  <a:latin typeface="+mj-ea"/>
                  <a:ea typeface="+mj-ea"/>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616216" y="2626556"/>
                <a:ext cx="11231315" cy="1761251"/>
              </a:xfrm>
              <a:prstGeom prst="rect">
                <a:avLst/>
              </a:prstGeom>
              <a:blipFill>
                <a:blip r:embed="rId4"/>
                <a:stretch>
                  <a:fillRect l="-814" b="-2422"/>
                </a:stretch>
              </a:blipFill>
            </p:spPr>
            <p:txBody>
              <a:bodyPr/>
              <a:lstStyle/>
              <a:p>
                <a:r>
                  <a:rPr lang="zh-CN" altLang="en-US">
                    <a:noFill/>
                  </a:rPr>
                  <a:t> </a:t>
                </a:r>
              </a:p>
            </p:txBody>
          </p:sp>
        </mc:Fallback>
      </mc:AlternateContent>
      <p:sp>
        <p:nvSpPr>
          <p:cNvPr id="6" name="矩形 5"/>
          <p:cNvSpPr/>
          <p:nvPr/>
        </p:nvSpPr>
        <p:spPr>
          <a:xfrm>
            <a:off x="8584729" y="4699278"/>
            <a:ext cx="2784737" cy="369332"/>
          </a:xfrm>
          <a:prstGeom prst="rect">
            <a:avLst/>
          </a:prstGeom>
        </p:spPr>
        <p:txBody>
          <a:bodyPr wrap="none">
            <a:spAutoFit/>
          </a:bodyPr>
          <a:lstStyle/>
          <a:p>
            <a:r>
              <a:rPr lang="zh-CN" altLang="zh-CN" sz="1800" dirty="0">
                <a:latin typeface="+mj-ea"/>
                <a:ea typeface="+mj-ea"/>
                <a:cs typeface="Times New Roman" panose="02020603050405020304" pitchFamily="18" charset="0"/>
              </a:rPr>
              <a:t>需要用到</a:t>
            </a:r>
            <a:r>
              <a:rPr lang="zh-CN" altLang="en-US" sz="1800" dirty="0">
                <a:latin typeface="+mj-ea"/>
                <a:ea typeface="+mj-ea"/>
                <a:cs typeface="Times New Roman" panose="02020603050405020304" pitchFamily="18" charset="0"/>
              </a:rPr>
              <a:t>向量平方的性质</a:t>
            </a:r>
            <a:r>
              <a:rPr lang="en-US" altLang="zh-CN" sz="1800" dirty="0">
                <a:latin typeface="+mj-ea"/>
                <a:ea typeface="+mj-ea"/>
                <a:cs typeface="Times New Roman" panose="02020603050405020304" pitchFamily="18" charset="0"/>
              </a:rPr>
              <a:t>:</a:t>
            </a:r>
            <a:endParaRPr lang="zh-CN" altLang="en-US" sz="1800" dirty="0">
              <a:latin typeface="+mj-ea"/>
              <a:ea typeface="+mj-ea"/>
            </a:endParaRPr>
          </a:p>
        </p:txBody>
      </p:sp>
      <mc:AlternateContent xmlns:mc="http://schemas.openxmlformats.org/markup-compatibility/2006" xmlns:a14="http://schemas.microsoft.com/office/drawing/2010/main">
        <mc:Choice Requires="a14">
          <p:sp>
            <p:nvSpPr>
              <p:cNvPr id="16" name="矩形 15"/>
              <p:cNvSpPr/>
              <p:nvPr/>
            </p:nvSpPr>
            <p:spPr>
              <a:xfrm>
                <a:off x="5827946" y="4706761"/>
                <a:ext cx="1678280" cy="16682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𝑌</m:t>
                      </m:r>
                      <m:r>
                        <a:rPr lang="zh-CN" altLang="en-US" sz="2400" i="0">
                          <a:latin typeface="Cambria Math" panose="02040503050406030204" pitchFamily="18" charset="0"/>
                        </a:rPr>
                        <m:t>=</m:t>
                      </m:r>
                      <m:d>
                        <m:dPr>
                          <m:begChr m:val="["/>
                          <m:endChr m:val="]"/>
                          <m:ctrlPr>
                            <a:rPr lang="zh-CN" altLang="en-US" sz="2400" i="1">
                              <a:latin typeface="Cambria Math" panose="02040503050406030204" pitchFamily="18" charset="0"/>
                            </a:rPr>
                          </m:ctrlPr>
                        </m:dPr>
                        <m:e>
                          <m:m>
                            <m:mPr>
                              <m:mcs>
                                <m:mc>
                                  <m:mcPr>
                                    <m:count m:val="1"/>
                                    <m:mcJc m:val="center"/>
                                  </m:mcPr>
                                </m:mc>
                              </m:mcs>
                              <m:ctrlPr>
                                <a:rPr lang="zh-CN" altLang="en-US" sz="2400" i="1">
                                  <a:latin typeface="Cambria Math" panose="02040503050406030204" pitchFamily="18" charset="0"/>
                                </a:rPr>
                              </m:ctrlPr>
                            </m:mPr>
                            <m:m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d>
                                      <m:dPr>
                                        <m:ctrlPr>
                                          <a:rPr lang="zh-CN" altLang="en-US" sz="2400" i="1">
                                            <a:latin typeface="Cambria Math" panose="02040503050406030204" pitchFamily="18" charset="0"/>
                                          </a:rPr>
                                        </m:ctrlPr>
                                      </m:dPr>
                                      <m:e>
                                        <m:r>
                                          <a:rPr lang="zh-CN" altLang="en-US" sz="2400" i="0">
                                            <a:latin typeface="Cambria Math" panose="02040503050406030204" pitchFamily="18" charset="0"/>
                                          </a:rPr>
                                          <m:t>1</m:t>
                                        </m:r>
                                      </m:e>
                                    </m:d>
                                  </m:sup>
                                </m:sSup>
                              </m:e>
                            </m:mr>
                            <m:m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d>
                                      <m:dPr>
                                        <m:ctrlPr>
                                          <a:rPr lang="zh-CN" altLang="en-US" sz="2400" i="1">
                                            <a:latin typeface="Cambria Math" panose="02040503050406030204" pitchFamily="18" charset="0"/>
                                          </a:rPr>
                                        </m:ctrlPr>
                                      </m:dPr>
                                      <m:e>
                                        <m:r>
                                          <a:rPr lang="zh-CN" altLang="en-US" sz="2400" i="0">
                                            <a:latin typeface="Cambria Math" panose="02040503050406030204" pitchFamily="18" charset="0"/>
                                          </a:rPr>
                                          <m:t>2</m:t>
                                        </m:r>
                                      </m:e>
                                    </m:d>
                                  </m:sup>
                                </m:sSup>
                              </m:e>
                            </m:mr>
                            <m:mr>
                              <m:e>
                                <m:r>
                                  <a:rPr lang="zh-CN" altLang="en-US" sz="2400" i="0">
                                    <a:latin typeface="Cambria Math" panose="02040503050406030204" pitchFamily="18" charset="0"/>
                                  </a:rPr>
                                  <m:t>…</m:t>
                                </m:r>
                              </m:e>
                            </m:mr>
                            <m:m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𝑚</m:t>
                                        </m:r>
                                      </m:e>
                                    </m:d>
                                  </m:sup>
                                </m:sSup>
                              </m:e>
                            </m:mr>
                          </m:m>
                        </m:e>
                      </m:d>
                    </m:oMath>
                  </m:oMathPara>
                </a14:m>
                <a:endParaRPr lang="zh-CN" altLang="en-US" sz="2400" i="1" dirty="0">
                  <a:latin typeface="Cambria Math" panose="02040503050406030204" pitchFamily="18"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5827946" y="4706761"/>
                <a:ext cx="1678280" cy="166821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8679793" y="5068716"/>
                <a:ext cx="1911614"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𝑖</m:t>
                          </m:r>
                        </m:sub>
                        <m:sup/>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𝑧</m:t>
                              </m:r>
                            </m:e>
                            <m:sub>
                              <m:r>
                                <a:rPr lang="zh-CN" altLang="en-US" sz="2400" i="1">
                                  <a:latin typeface="Cambria Math" panose="02040503050406030204" pitchFamily="18" charset="0"/>
                                </a:rPr>
                                <m:t>𝑖</m:t>
                              </m:r>
                            </m:sub>
                            <m:sup>
                              <m:r>
                                <a:rPr lang="zh-CN" altLang="en-US" sz="2400" i="0">
                                  <a:latin typeface="Cambria Math" panose="02040503050406030204" pitchFamily="18" charset="0"/>
                                </a:rPr>
                                <m:t>2</m:t>
                              </m:r>
                            </m:sup>
                          </m:sSubSup>
                        </m:e>
                      </m:nary>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𝑧</m:t>
                          </m:r>
                        </m:e>
                        <m:sup>
                          <m:r>
                            <a:rPr lang="zh-CN" altLang="en-US" sz="2400" i="1">
                              <a:latin typeface="Cambria Math" panose="02040503050406030204" pitchFamily="18" charset="0"/>
                            </a:rPr>
                            <m:t>𝑇</m:t>
                          </m:r>
                        </m:sup>
                      </m:sSup>
                      <m:r>
                        <a:rPr lang="zh-CN" altLang="en-US" sz="2400" i="1">
                          <a:latin typeface="Cambria Math" panose="02040503050406030204" pitchFamily="18" charset="0"/>
                          <a:cs typeface="Cambria Math" panose="02040503050406030204" pitchFamily="18" charset="0"/>
                        </a:rPr>
                        <m:t>𝑧</m:t>
                      </m:r>
                    </m:oMath>
                  </m:oMathPara>
                </a14:m>
                <a:endParaRPr lang="zh-CN" altLang="en-US" sz="2400" i="1" dirty="0">
                  <a:latin typeface="Cambria Math" panose="020405030504060302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8679793" y="5068716"/>
                <a:ext cx="1911614" cy="98854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323928" y="1198876"/>
                <a:ext cx="11453191" cy="823559"/>
              </a:xfrm>
              <a:prstGeom prst="rect">
                <a:avLst/>
              </a:prstGeom>
            </p:spPr>
            <p:txBody>
              <a:bodyPr wrap="square">
                <a:spAutoFit/>
              </a:bodyPr>
              <a:lstStyle/>
              <a:p>
                <a:pPr indent="266700" algn="just">
                  <a:lnSpc>
                    <a:spcPct val="150000"/>
                  </a:lnSpc>
                  <a:spcAft>
                    <a:spcPts val="0"/>
                  </a:spcAft>
                </a:pPr>
                <a:r>
                  <a:rPr lang="zh-CN" altLang="zh-CN" sz="2400" kern="100" dirty="0">
                    <a:latin typeface="+mj-ea"/>
                    <a:ea typeface="+mj-ea"/>
                  </a:rPr>
                  <a:t>要找到一组 </a:t>
                </a:r>
                <a14:m>
                  <m:oMath xmlns:m="http://schemas.openxmlformats.org/officeDocument/2006/math">
                    <m:r>
                      <a:rPr lang="en-US" altLang="zh-CN" sz="2400" i="1" kern="100">
                        <a:latin typeface="Cambria Math" panose="02040503050406030204" pitchFamily="18" charset="0"/>
                        <a:ea typeface="+mj-ea"/>
                      </a:rPr>
                      <m:t>𝑤</m:t>
                    </m:r>
                    <m:r>
                      <a:rPr lang="en-US" altLang="zh-CN" sz="2400" i="1" kern="100">
                        <a:latin typeface="Cambria Math" panose="02040503050406030204" pitchFamily="18" charset="0"/>
                        <a:ea typeface="+mj-ea"/>
                      </a:rPr>
                      <m:t>(</m:t>
                    </m:r>
                    <m:sSub>
                      <m:sSubPr>
                        <m:ctrlPr>
                          <a:rPr lang="zh-CN" altLang="zh-CN" sz="2400" i="1" kern="100">
                            <a:latin typeface="Cambria Math" panose="02040503050406030204" pitchFamily="18" charset="0"/>
                            <a:ea typeface="+mj-ea"/>
                          </a:rPr>
                        </m:ctrlPr>
                      </m:sSubPr>
                      <m:e>
                        <m:r>
                          <a:rPr lang="en-US" altLang="zh-CN" sz="2400" i="1" kern="100">
                            <a:latin typeface="Cambria Math" panose="02040503050406030204" pitchFamily="18" charset="0"/>
                            <a:ea typeface="+mj-ea"/>
                          </a:rPr>
                          <m:t>𝑤</m:t>
                        </m:r>
                      </m:e>
                      <m:sub>
                        <m:r>
                          <a:rPr lang="en-US" altLang="zh-CN" sz="2400" i="1" kern="100">
                            <a:latin typeface="Cambria Math" panose="02040503050406030204" pitchFamily="18" charset="0"/>
                            <a:ea typeface="+mj-ea"/>
                          </a:rPr>
                          <m:t>0</m:t>
                        </m:r>
                      </m:sub>
                    </m:sSub>
                    <m:r>
                      <a:rPr lang="en-US" altLang="zh-CN" sz="2400" i="1" kern="100">
                        <a:latin typeface="Cambria Math" panose="02040503050406030204" pitchFamily="18" charset="0"/>
                        <a:ea typeface="+mj-ea"/>
                      </a:rPr>
                      <m:t>,</m:t>
                    </m:r>
                    <m:sSub>
                      <m:sSubPr>
                        <m:ctrlPr>
                          <a:rPr lang="zh-CN" altLang="zh-CN" sz="2400" i="1" kern="100">
                            <a:latin typeface="Cambria Math" panose="02040503050406030204" pitchFamily="18" charset="0"/>
                            <a:ea typeface="+mj-ea"/>
                          </a:rPr>
                        </m:ctrlPr>
                      </m:sSubPr>
                      <m:e>
                        <m:r>
                          <a:rPr lang="en-US" altLang="zh-CN" sz="2400" i="1" kern="100">
                            <a:latin typeface="Cambria Math" panose="02040503050406030204" pitchFamily="18" charset="0"/>
                            <a:ea typeface="+mj-ea"/>
                          </a:rPr>
                          <m:t>𝑤</m:t>
                        </m:r>
                      </m:e>
                      <m:sub>
                        <m:r>
                          <a:rPr lang="en-US" altLang="zh-CN" sz="2400" i="1" kern="100">
                            <a:latin typeface="Cambria Math" panose="02040503050406030204" pitchFamily="18" charset="0"/>
                            <a:ea typeface="+mj-ea"/>
                          </a:rPr>
                          <m:t>1</m:t>
                        </m:r>
                      </m:sub>
                    </m:sSub>
                    <m:r>
                      <a:rPr lang="en-US" altLang="zh-CN" sz="2400" i="1" kern="100">
                        <a:latin typeface="Cambria Math" panose="02040503050406030204" pitchFamily="18" charset="0"/>
                        <a:ea typeface="+mj-ea"/>
                      </a:rPr>
                      <m:t>,</m:t>
                    </m:r>
                    <m:sSub>
                      <m:sSubPr>
                        <m:ctrlPr>
                          <a:rPr lang="zh-CN" altLang="zh-CN" sz="2400" i="1" kern="100">
                            <a:latin typeface="Cambria Math" panose="02040503050406030204" pitchFamily="18" charset="0"/>
                            <a:ea typeface="+mj-ea"/>
                          </a:rPr>
                        </m:ctrlPr>
                      </m:sSubPr>
                      <m:e>
                        <m:r>
                          <a:rPr lang="en-US" altLang="zh-CN" sz="2400" i="1" kern="100">
                            <a:latin typeface="Cambria Math" panose="02040503050406030204" pitchFamily="18" charset="0"/>
                            <a:ea typeface="+mj-ea"/>
                          </a:rPr>
                          <m:t>𝑤</m:t>
                        </m:r>
                      </m:e>
                      <m:sub>
                        <m:r>
                          <a:rPr lang="en-US" altLang="zh-CN" sz="2400" i="1" kern="100">
                            <a:latin typeface="Cambria Math" panose="02040503050406030204" pitchFamily="18" charset="0"/>
                            <a:ea typeface="+mj-ea"/>
                          </a:rPr>
                          <m:t>2</m:t>
                        </m:r>
                      </m:sub>
                    </m:sSub>
                    <m:r>
                      <a:rPr lang="en-US" altLang="zh-CN" sz="2400" i="1" kern="100">
                        <a:latin typeface="Cambria Math" panose="02040503050406030204" pitchFamily="18" charset="0"/>
                        <a:ea typeface="+mj-ea"/>
                      </a:rPr>
                      <m:t>,...,</m:t>
                    </m:r>
                    <m:sSub>
                      <m:sSubPr>
                        <m:ctrlPr>
                          <a:rPr lang="zh-CN" altLang="zh-CN" sz="2400" i="1" kern="100">
                            <a:latin typeface="Cambria Math" panose="02040503050406030204" pitchFamily="18" charset="0"/>
                            <a:ea typeface="+mj-ea"/>
                          </a:rPr>
                        </m:ctrlPr>
                      </m:sSubPr>
                      <m:e>
                        <m:r>
                          <a:rPr lang="en-US" altLang="zh-CN" sz="2400" i="1" kern="100">
                            <a:latin typeface="Cambria Math" panose="02040503050406030204" pitchFamily="18" charset="0"/>
                            <a:ea typeface="+mj-ea"/>
                          </a:rPr>
                          <m:t>𝑤</m:t>
                        </m:r>
                      </m:e>
                      <m:sub>
                        <m:r>
                          <a:rPr lang="en-US" altLang="zh-CN" sz="2400" i="1" kern="100">
                            <a:latin typeface="Cambria Math" panose="02040503050406030204" pitchFamily="18" charset="0"/>
                            <a:ea typeface="+mj-ea"/>
                          </a:rPr>
                          <m:t>𝑛</m:t>
                        </m:r>
                      </m:sub>
                    </m:sSub>
                    <m:r>
                      <a:rPr lang="en-US" altLang="zh-CN" sz="2400" i="1" kern="100">
                        <a:latin typeface="Cambria Math" panose="02040503050406030204" pitchFamily="18" charset="0"/>
                        <a:ea typeface="+mj-ea"/>
                      </a:rPr>
                      <m:t>)</m:t>
                    </m:r>
                  </m:oMath>
                </a14:m>
                <a:r>
                  <a:rPr lang="en-US" altLang="zh-CN" sz="2400" kern="100" dirty="0">
                    <a:latin typeface="+mj-ea"/>
                    <a:ea typeface="+mj-ea"/>
                  </a:rPr>
                  <a:t> </a:t>
                </a:r>
                <a:r>
                  <a:rPr lang="zh-CN" altLang="zh-CN" sz="2400" kern="100" dirty="0">
                    <a:latin typeface="+mj-ea"/>
                    <a:ea typeface="+mj-ea"/>
                  </a:rPr>
                  <a:t>，使得</a:t>
                </a:r>
                <a14:m>
                  <m:oMath xmlns:m="http://schemas.openxmlformats.org/officeDocument/2006/math">
                    <m:r>
                      <a:rPr lang="en-US" altLang="zh-CN" sz="2400" i="1">
                        <a:latin typeface="Cambria Math" panose="02040503050406030204" pitchFamily="18" charset="0"/>
                        <a:ea typeface="+mj-ea"/>
                      </a:rPr>
                      <m:t>𝐽</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𝑤</m:t>
                        </m:r>
                      </m:e>
                    </m:d>
                    <m:r>
                      <a:rPr lang="en-US" altLang="zh-CN" sz="2400" i="1">
                        <a:latin typeface="Cambria Math" panose="02040503050406030204" pitchFamily="18" charset="0"/>
                        <a:ea typeface="+mj-ea"/>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a:latin typeface="Cambria Math" panose="02040503050406030204" pitchFamily="18" charset="0"/>
                          </a:rPr>
                          <m:t>2</m:t>
                        </m:r>
                      </m:den>
                    </m:f>
                    <m:nary>
                      <m:naryPr>
                        <m:chr m:val="∑"/>
                        <m:limLoc m:val="undOvr"/>
                        <m:ctrlPr>
                          <a:rPr lang="zh-CN" altLang="zh-CN" sz="2400" i="1">
                            <a:latin typeface="Cambria Math" panose="02040503050406030204" pitchFamily="18" charset="0"/>
                          </a:rPr>
                        </m:ctrlPr>
                      </m:naryPr>
                      <m:sub>
                        <m:r>
                          <a:rPr lang="en-US" altLang="zh-CN" sz="2400">
                            <a:latin typeface="Cambria Math" panose="02040503050406030204" pitchFamily="18" charset="0"/>
                          </a:rPr>
                          <m:t>𝑖</m:t>
                        </m:r>
                        <m:r>
                          <a:rPr lang="en-US" altLang="zh-CN" sz="2400">
                            <a:latin typeface="Cambria Math" panose="02040503050406030204" pitchFamily="18" charset="0"/>
                          </a:rPr>
                          <m:t>=1</m:t>
                        </m:r>
                      </m:sub>
                      <m:sup>
                        <m:r>
                          <a:rPr lang="en-US" altLang="zh-CN" sz="2400">
                            <a:latin typeface="Cambria Math" panose="02040503050406030204" pitchFamily="18" charset="0"/>
                          </a:rPr>
                          <m:t>𝑚</m:t>
                        </m:r>
                      </m:sup>
                      <m:e>
                        <m:r>
                          <a:rPr lang="en-US" altLang="zh-CN" sz="2400">
                            <a:latin typeface="Cambria Math" panose="02040503050406030204" pitchFamily="18" charset="0"/>
                          </a:rPr>
                          <m:t>(</m:t>
                        </m:r>
                      </m:e>
                    </m:nary>
                    <m:r>
                      <a:rPr lang="en-US" altLang="zh-CN" sz="2400">
                        <a:latin typeface="Cambria Math" panose="02040503050406030204" pitchFamily="18" charset="0"/>
                      </a:rPr>
                      <m:t>h</m:t>
                    </m:r>
                    <m:r>
                      <a:rPr lang="en-US" altLang="zh-CN"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b="1" i="1">
                            <a:latin typeface="Cambria Math" panose="02040503050406030204" pitchFamily="18" charset="0"/>
                          </a:rPr>
                          <m:t>𝒙</m:t>
                        </m:r>
                      </m:e>
                      <m:sup>
                        <m:d>
                          <m:dPr>
                            <m:ctrlPr>
                              <a:rPr lang="zh-CN" altLang="en-US" sz="2400" i="1">
                                <a:latin typeface="Cambria Math" panose="02040503050406030204" pitchFamily="18" charset="0"/>
                              </a:rPr>
                            </m:ctrlPr>
                          </m:dPr>
                          <m:e>
                            <m:r>
                              <a:rPr lang="zh-CN" altLang="en-US" sz="2400">
                                <a:latin typeface="Cambria Math" panose="02040503050406030204" pitchFamily="18" charset="0"/>
                              </a:rPr>
                              <m:t>𝑖</m:t>
                            </m:r>
                          </m:e>
                        </m:d>
                      </m:sup>
                    </m:sSup>
                    <m:r>
                      <a:rPr lang="en-US" altLang="zh-CN"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b="1" i="1">
                            <a:latin typeface="Cambria Math" panose="02040503050406030204" pitchFamily="18" charset="0"/>
                          </a:rPr>
                          <m:t>𝒚</m:t>
                        </m:r>
                      </m:e>
                      <m:sup>
                        <m:d>
                          <m:dPr>
                            <m:ctrlPr>
                              <a:rPr lang="zh-CN" altLang="en-US" sz="2400" i="1">
                                <a:latin typeface="Cambria Math" panose="02040503050406030204" pitchFamily="18" charset="0"/>
                              </a:rPr>
                            </m:ctrlPr>
                          </m:dPr>
                          <m:e>
                            <m:r>
                              <a:rPr lang="zh-CN" altLang="en-US" sz="2400">
                                <a:latin typeface="Cambria Math" panose="02040503050406030204" pitchFamily="18" charset="0"/>
                              </a:rPr>
                              <m:t>𝑖</m:t>
                            </m:r>
                          </m:e>
                        </m:d>
                      </m:sup>
                    </m:sSup>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2</m:t>
                        </m:r>
                      </m:sup>
                    </m:sSup>
                  </m:oMath>
                </a14:m>
                <a:endParaRPr lang="en-US" altLang="zh-CN" sz="2400" kern="100" dirty="0">
                  <a:latin typeface="+mj-ea"/>
                  <a:ea typeface="+mj-ea"/>
                </a:endParaRPr>
              </a:p>
            </p:txBody>
          </p:sp>
        </mc:Choice>
        <mc:Fallback xmlns="">
          <p:sp>
            <p:nvSpPr>
              <p:cNvPr id="20" name="矩形 19"/>
              <p:cNvSpPr>
                <a:spLocks noRot="1" noChangeAspect="1" noMove="1" noResize="1" noEditPoints="1" noAdjustHandles="1" noChangeArrowheads="1" noChangeShapeType="1" noTextEdit="1"/>
              </p:cNvSpPr>
              <p:nvPr/>
            </p:nvSpPr>
            <p:spPr>
              <a:xfrm>
                <a:off x="323928" y="1198876"/>
                <a:ext cx="11453191" cy="823559"/>
              </a:xfrm>
              <a:prstGeom prst="rect">
                <a:avLst/>
              </a:prstGeom>
              <a:blipFill>
                <a:blip r:embed="rId7"/>
                <a:stretch>
                  <a:fillRect b="-4444"/>
                </a:stretch>
              </a:blipFill>
            </p:spPr>
            <p:txBody>
              <a:bodyPr/>
              <a:lstStyle/>
              <a:p>
                <a:r>
                  <a:rPr lang="zh-CN" altLang="en-US">
                    <a:noFill/>
                  </a:rPr>
                  <a:t> </a:t>
                </a:r>
              </a:p>
            </p:txBody>
          </p:sp>
        </mc:Fallback>
      </mc:AlternateContent>
      <p:sp>
        <p:nvSpPr>
          <p:cNvPr id="21" name="下箭头 20"/>
          <p:cNvSpPr/>
          <p:nvPr/>
        </p:nvSpPr>
        <p:spPr>
          <a:xfrm>
            <a:off x="8461132" y="4258148"/>
            <a:ext cx="218661" cy="274439"/>
          </a:xfrm>
          <a:prstGeom prst="down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mc:AlternateContent xmlns:mc="http://schemas.openxmlformats.org/markup-compatibility/2006" xmlns:a14="http://schemas.microsoft.com/office/drawing/2010/main">
        <mc:Choice Requires="a14">
          <p:sp>
            <p:nvSpPr>
              <p:cNvPr id="23" name="矩形 22"/>
              <p:cNvSpPr/>
              <p:nvPr/>
            </p:nvSpPr>
            <p:spPr>
              <a:xfrm>
                <a:off x="367738" y="4594275"/>
                <a:ext cx="5404621" cy="1871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𝑋</m:t>
                      </m:r>
                      <m:r>
                        <a:rPr lang="zh-CN" altLang="en-US" sz="2400" i="0">
                          <a:latin typeface="Cambria Math" panose="02040503050406030204" pitchFamily="18" charset="0"/>
                        </a:rPr>
                        <m:t>=</m:t>
                      </m:r>
                      <m:d>
                        <m:dPr>
                          <m:begChr m:val="["/>
                          <m:endChr m:val="]"/>
                          <m:ctrlPr>
                            <a:rPr lang="zh-CN" altLang="en-US" sz="2400" i="1">
                              <a:latin typeface="Cambria Math" panose="02040503050406030204" pitchFamily="18" charset="0"/>
                            </a:rPr>
                          </m:ctrlPr>
                        </m:dPr>
                        <m:e>
                          <m:m>
                            <m:mPr>
                              <m:mcs>
                                <m:mc>
                                  <m:mcPr>
                                    <m:count m:val="6"/>
                                    <m:mcJc m:val="center"/>
                                  </m:mcPr>
                                </m:mc>
                              </m:mcs>
                              <m:ctrlPr>
                                <a:rPr lang="zh-CN" altLang="en-US" sz="2400" i="1">
                                  <a:latin typeface="Cambria Math" panose="02040503050406030204" pitchFamily="18" charset="0"/>
                                </a:rPr>
                              </m:ctrlPr>
                            </m:mPr>
                            <m:mr>
                              <m:e>
                                <m:r>
                                  <a:rPr lang="zh-CN" altLang="en-US" sz="2400" i="0">
                                    <a:latin typeface="Cambria Math" panose="02040503050406030204" pitchFamily="18" charset="0"/>
                                  </a:rPr>
                                  <m:t>1</m:t>
                                </m:r>
                              </m:e>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𝑥</m:t>
                                    </m:r>
                                  </m:e>
                                  <m:sub>
                                    <m:r>
                                      <a:rPr lang="zh-CN" altLang="en-US" sz="2400" i="0">
                                        <a:latin typeface="Cambria Math" panose="02040503050406030204" pitchFamily="18" charset="0"/>
                                      </a:rPr>
                                      <m:t>1</m:t>
                                    </m:r>
                                  </m:sub>
                                  <m:sup>
                                    <m:d>
                                      <m:dPr>
                                        <m:ctrlPr>
                                          <a:rPr lang="zh-CN" altLang="en-US" sz="2400" i="1">
                                            <a:latin typeface="Cambria Math" panose="02040503050406030204" pitchFamily="18" charset="0"/>
                                          </a:rPr>
                                        </m:ctrlPr>
                                      </m:dPr>
                                      <m:e>
                                        <m:r>
                                          <a:rPr lang="zh-CN" altLang="en-US" sz="2400" i="0">
                                            <a:latin typeface="Cambria Math" panose="02040503050406030204" pitchFamily="18" charset="0"/>
                                          </a:rPr>
                                          <m:t>1</m:t>
                                        </m:r>
                                      </m:e>
                                    </m:d>
                                  </m:sup>
                                </m:sSubSup>
                              </m:e>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𝑥</m:t>
                                    </m:r>
                                  </m:e>
                                  <m:sub>
                                    <m:r>
                                      <a:rPr lang="zh-CN" altLang="en-US" sz="2400" i="0">
                                        <a:latin typeface="Cambria Math" panose="02040503050406030204" pitchFamily="18" charset="0"/>
                                      </a:rPr>
                                      <m:t>2</m:t>
                                    </m:r>
                                  </m:sub>
                                  <m:sup>
                                    <m:d>
                                      <m:dPr>
                                        <m:ctrlPr>
                                          <a:rPr lang="zh-CN" altLang="en-US" sz="2400" i="1">
                                            <a:latin typeface="Cambria Math" panose="02040503050406030204" pitchFamily="18" charset="0"/>
                                          </a:rPr>
                                        </m:ctrlPr>
                                      </m:dPr>
                                      <m:e>
                                        <m:r>
                                          <a:rPr lang="zh-CN" altLang="en-US" sz="2400" i="0">
                                            <a:latin typeface="Cambria Math" panose="02040503050406030204" pitchFamily="18" charset="0"/>
                                          </a:rPr>
                                          <m:t>1</m:t>
                                        </m:r>
                                      </m:e>
                                    </m:d>
                                  </m:sup>
                                </m:sSubSup>
                              </m:e>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𝑥</m:t>
                                    </m:r>
                                  </m:e>
                                  <m:sub>
                                    <m:r>
                                      <a:rPr lang="zh-CN" altLang="en-US" sz="2400" i="0">
                                        <a:latin typeface="Cambria Math" panose="02040503050406030204" pitchFamily="18" charset="0"/>
                                      </a:rPr>
                                      <m:t>3</m:t>
                                    </m:r>
                                  </m:sub>
                                  <m:sup>
                                    <m:d>
                                      <m:dPr>
                                        <m:ctrlPr>
                                          <a:rPr lang="zh-CN" altLang="en-US" sz="2400" i="1">
                                            <a:latin typeface="Cambria Math" panose="02040503050406030204" pitchFamily="18" charset="0"/>
                                          </a:rPr>
                                        </m:ctrlPr>
                                      </m:dPr>
                                      <m:e>
                                        <m:r>
                                          <a:rPr lang="zh-CN" altLang="en-US" sz="2400" i="0">
                                            <a:latin typeface="Cambria Math" panose="02040503050406030204" pitchFamily="18" charset="0"/>
                                          </a:rPr>
                                          <m:t>1</m:t>
                                        </m:r>
                                      </m:e>
                                    </m:d>
                                  </m:sup>
                                </m:sSubSup>
                              </m:e>
                              <m:e>
                                <m:r>
                                  <a:rPr lang="zh-CN" altLang="en-US" sz="2400" i="0">
                                    <a:latin typeface="Cambria Math" panose="02040503050406030204" pitchFamily="18" charset="0"/>
                                  </a:rPr>
                                  <m:t>…</m:t>
                                </m:r>
                              </m:e>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𝑥</m:t>
                                    </m:r>
                                  </m:e>
                                  <m:sub>
                                    <m:r>
                                      <a:rPr lang="zh-CN" altLang="en-US" sz="2400" i="1">
                                        <a:latin typeface="Cambria Math" panose="02040503050406030204" pitchFamily="18" charset="0"/>
                                      </a:rPr>
                                      <m:t>𝑛</m:t>
                                    </m:r>
                                  </m:sub>
                                  <m:sup>
                                    <m:d>
                                      <m:dPr>
                                        <m:ctrlPr>
                                          <a:rPr lang="zh-CN" altLang="en-US" sz="2400" i="1">
                                            <a:latin typeface="Cambria Math" panose="02040503050406030204" pitchFamily="18" charset="0"/>
                                          </a:rPr>
                                        </m:ctrlPr>
                                      </m:dPr>
                                      <m:e>
                                        <m:r>
                                          <a:rPr lang="zh-CN" altLang="en-US" sz="2400" i="0">
                                            <a:latin typeface="Cambria Math" panose="02040503050406030204" pitchFamily="18" charset="0"/>
                                          </a:rPr>
                                          <m:t>1</m:t>
                                        </m:r>
                                      </m:e>
                                    </m:d>
                                  </m:sup>
                                </m:sSubSup>
                              </m:e>
                            </m:mr>
                            <m:mr>
                              <m:e>
                                <m:r>
                                  <a:rPr lang="zh-CN" altLang="en-US" sz="2400" i="0">
                                    <a:latin typeface="Cambria Math" panose="02040503050406030204" pitchFamily="18" charset="0"/>
                                  </a:rPr>
                                  <m:t>1</m:t>
                                </m:r>
                              </m:e>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𝑥</m:t>
                                    </m:r>
                                  </m:e>
                                  <m:sub>
                                    <m:r>
                                      <a:rPr lang="zh-CN" altLang="en-US" sz="2400" i="0">
                                        <a:latin typeface="Cambria Math" panose="02040503050406030204" pitchFamily="18" charset="0"/>
                                      </a:rPr>
                                      <m:t>1</m:t>
                                    </m:r>
                                  </m:sub>
                                  <m:sup>
                                    <m:d>
                                      <m:dPr>
                                        <m:ctrlPr>
                                          <a:rPr lang="zh-CN" altLang="en-US" sz="2400" i="1">
                                            <a:latin typeface="Cambria Math" panose="02040503050406030204" pitchFamily="18" charset="0"/>
                                          </a:rPr>
                                        </m:ctrlPr>
                                      </m:dPr>
                                      <m:e>
                                        <m:r>
                                          <a:rPr lang="zh-CN" altLang="en-US" sz="2400" i="0">
                                            <a:latin typeface="Cambria Math" panose="02040503050406030204" pitchFamily="18" charset="0"/>
                                          </a:rPr>
                                          <m:t>2</m:t>
                                        </m:r>
                                      </m:e>
                                    </m:d>
                                  </m:sup>
                                </m:sSubSup>
                              </m:e>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𝑥</m:t>
                                    </m:r>
                                  </m:e>
                                  <m:sub>
                                    <m:r>
                                      <a:rPr lang="zh-CN" altLang="en-US" sz="2400" i="0">
                                        <a:latin typeface="Cambria Math" panose="02040503050406030204" pitchFamily="18" charset="0"/>
                                      </a:rPr>
                                      <m:t>2</m:t>
                                    </m:r>
                                  </m:sub>
                                  <m:sup>
                                    <m:d>
                                      <m:dPr>
                                        <m:ctrlPr>
                                          <a:rPr lang="zh-CN" altLang="en-US" sz="2400" i="1">
                                            <a:latin typeface="Cambria Math" panose="02040503050406030204" pitchFamily="18" charset="0"/>
                                          </a:rPr>
                                        </m:ctrlPr>
                                      </m:dPr>
                                      <m:e>
                                        <m:r>
                                          <a:rPr lang="zh-CN" altLang="en-US" sz="2400" i="0">
                                            <a:latin typeface="Cambria Math" panose="02040503050406030204" pitchFamily="18" charset="0"/>
                                          </a:rPr>
                                          <m:t>2</m:t>
                                        </m:r>
                                      </m:e>
                                    </m:d>
                                  </m:sup>
                                </m:sSubSup>
                              </m:e>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𝑥</m:t>
                                    </m:r>
                                  </m:e>
                                  <m:sub>
                                    <m:r>
                                      <a:rPr lang="zh-CN" altLang="en-US" sz="2400" i="0">
                                        <a:latin typeface="Cambria Math" panose="02040503050406030204" pitchFamily="18" charset="0"/>
                                      </a:rPr>
                                      <m:t>3</m:t>
                                    </m:r>
                                  </m:sub>
                                  <m:sup>
                                    <m:d>
                                      <m:dPr>
                                        <m:ctrlPr>
                                          <a:rPr lang="zh-CN" altLang="en-US" sz="2400" i="1">
                                            <a:latin typeface="Cambria Math" panose="02040503050406030204" pitchFamily="18" charset="0"/>
                                          </a:rPr>
                                        </m:ctrlPr>
                                      </m:dPr>
                                      <m:e>
                                        <m:r>
                                          <a:rPr lang="zh-CN" altLang="en-US" sz="2400" i="0">
                                            <a:latin typeface="Cambria Math" panose="02040503050406030204" pitchFamily="18" charset="0"/>
                                          </a:rPr>
                                          <m:t>2</m:t>
                                        </m:r>
                                      </m:e>
                                    </m:d>
                                  </m:sup>
                                </m:sSubSup>
                              </m:e>
                              <m:e>
                                <m:r>
                                  <a:rPr lang="zh-CN" altLang="en-US" sz="2400" i="0">
                                    <a:latin typeface="Cambria Math" panose="02040503050406030204" pitchFamily="18" charset="0"/>
                                  </a:rPr>
                                  <m:t>…</m:t>
                                </m:r>
                              </m:e>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𝑥</m:t>
                                    </m:r>
                                  </m:e>
                                  <m:sub>
                                    <m:r>
                                      <a:rPr lang="zh-CN" altLang="en-US" sz="2400" i="1">
                                        <a:latin typeface="Cambria Math" panose="02040503050406030204" pitchFamily="18" charset="0"/>
                                      </a:rPr>
                                      <m:t>𝑛</m:t>
                                    </m:r>
                                  </m:sub>
                                  <m:sup>
                                    <m:d>
                                      <m:dPr>
                                        <m:ctrlPr>
                                          <a:rPr lang="zh-CN" altLang="en-US" sz="2400" i="1">
                                            <a:latin typeface="Cambria Math" panose="02040503050406030204" pitchFamily="18" charset="0"/>
                                          </a:rPr>
                                        </m:ctrlPr>
                                      </m:dPr>
                                      <m:e>
                                        <m:r>
                                          <a:rPr lang="zh-CN" altLang="en-US" sz="2400" i="0">
                                            <a:latin typeface="Cambria Math" panose="02040503050406030204" pitchFamily="18" charset="0"/>
                                          </a:rPr>
                                          <m:t>2</m:t>
                                        </m:r>
                                      </m:e>
                                    </m:d>
                                  </m:sup>
                                </m:sSubSup>
                              </m:e>
                            </m:mr>
                            <m:mr>
                              <m:e>
                                <m:r>
                                  <a:rPr lang="zh-CN" altLang="en-US" sz="2400" i="0">
                                    <a:latin typeface="Cambria Math" panose="02040503050406030204" pitchFamily="18" charset="0"/>
                                  </a:rPr>
                                  <m:t>⋮</m:t>
                                </m:r>
                              </m:e>
                              <m:e>
                                <m:r>
                                  <a:rPr lang="zh-CN" altLang="en-US" sz="2400" i="0">
                                    <a:latin typeface="Cambria Math" panose="02040503050406030204" pitchFamily="18" charset="0"/>
                                  </a:rPr>
                                  <m:t>⋮</m:t>
                                </m:r>
                              </m:e>
                              <m:e>
                                <m:r>
                                  <a:rPr lang="zh-CN" altLang="en-US" sz="2400" i="0">
                                    <a:latin typeface="Cambria Math" panose="02040503050406030204" pitchFamily="18" charset="0"/>
                                  </a:rPr>
                                  <m:t>⋮</m:t>
                                </m:r>
                              </m:e>
                              <m:e>
                                <m:r>
                                  <a:rPr lang="zh-CN" altLang="en-US" sz="2400" i="0">
                                    <a:latin typeface="Cambria Math" panose="02040503050406030204" pitchFamily="18" charset="0"/>
                                  </a:rPr>
                                  <m:t>⋮</m:t>
                                </m:r>
                              </m:e>
                              <m:e>
                                <m:r>
                                  <a:rPr lang="zh-CN" altLang="en-US" sz="2400" i="0">
                                    <a:latin typeface="Cambria Math" panose="02040503050406030204" pitchFamily="18" charset="0"/>
                                  </a:rPr>
                                  <m:t>⋮</m:t>
                                </m:r>
                              </m:e>
                              <m:e>
                                <m:r>
                                  <a:rPr lang="zh-CN" altLang="en-US" sz="2400" i="0">
                                    <a:latin typeface="Cambria Math" panose="02040503050406030204" pitchFamily="18" charset="0"/>
                                  </a:rPr>
                                  <m:t>⋮</m:t>
                                </m:r>
                              </m:e>
                            </m:mr>
                            <m:mr>
                              <m:e>
                                <m:r>
                                  <a:rPr lang="zh-CN" altLang="en-US" sz="2400" i="0">
                                    <a:latin typeface="Cambria Math" panose="02040503050406030204" pitchFamily="18" charset="0"/>
                                  </a:rPr>
                                  <m:t>1</m:t>
                                </m:r>
                              </m:e>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𝑥</m:t>
                                    </m:r>
                                  </m:e>
                                  <m:sub>
                                    <m:r>
                                      <a:rPr lang="zh-CN" altLang="en-US" sz="2400" i="0">
                                        <a:latin typeface="Cambria Math" panose="02040503050406030204" pitchFamily="18" charset="0"/>
                                      </a:rPr>
                                      <m:t>1</m:t>
                                    </m:r>
                                  </m:sub>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𝑚</m:t>
                                        </m:r>
                                      </m:e>
                                    </m:d>
                                  </m:sup>
                                </m:sSubSup>
                              </m:e>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𝑥</m:t>
                                    </m:r>
                                  </m:e>
                                  <m:sub>
                                    <m:r>
                                      <a:rPr lang="zh-CN" altLang="en-US" sz="2400" i="0">
                                        <a:latin typeface="Cambria Math" panose="02040503050406030204" pitchFamily="18" charset="0"/>
                                      </a:rPr>
                                      <m:t>2</m:t>
                                    </m:r>
                                  </m:sub>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𝑚</m:t>
                                        </m:r>
                                      </m:e>
                                    </m:d>
                                  </m:sup>
                                </m:sSubSup>
                              </m:e>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𝑥</m:t>
                                    </m:r>
                                  </m:e>
                                  <m:sub>
                                    <m:r>
                                      <a:rPr lang="zh-CN" altLang="en-US" sz="2400" i="0">
                                        <a:latin typeface="Cambria Math" panose="02040503050406030204" pitchFamily="18" charset="0"/>
                                      </a:rPr>
                                      <m:t>3</m:t>
                                    </m:r>
                                  </m:sub>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𝑚</m:t>
                                        </m:r>
                                      </m:e>
                                    </m:d>
                                  </m:sup>
                                </m:sSubSup>
                              </m:e>
                              <m:e>
                                <m:r>
                                  <a:rPr lang="zh-CN" altLang="en-US" sz="2400" i="0">
                                    <a:latin typeface="Cambria Math" panose="02040503050406030204" pitchFamily="18" charset="0"/>
                                  </a:rPr>
                                  <m:t>…</m:t>
                                </m:r>
                              </m:e>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𝑥</m:t>
                                    </m:r>
                                  </m:e>
                                  <m:sub>
                                    <m:r>
                                      <a:rPr lang="zh-CN" altLang="en-US" sz="2400" i="1">
                                        <a:latin typeface="Cambria Math" panose="02040503050406030204" pitchFamily="18" charset="0"/>
                                      </a:rPr>
                                      <m:t>𝑛</m:t>
                                    </m:r>
                                  </m:sub>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𝑚</m:t>
                                        </m:r>
                                      </m:e>
                                    </m:d>
                                  </m:sup>
                                </m:sSubSup>
                              </m:e>
                            </m:mr>
                          </m:m>
                        </m:e>
                      </m:d>
                    </m:oMath>
                  </m:oMathPara>
                </a14:m>
                <a:endParaRPr lang="zh-CN" altLang="en-US" sz="2400" i="1" dirty="0">
                  <a:latin typeface="Cambria Math" panose="02040503050406030204" pitchFamily="18" charset="0"/>
                </a:endParaRPr>
              </a:p>
            </p:txBody>
          </p:sp>
        </mc:Choice>
        <mc:Fallback xmlns="">
          <p:sp>
            <p:nvSpPr>
              <p:cNvPr id="23" name="矩形 22"/>
              <p:cNvSpPr>
                <a:spLocks noRot="1" noChangeAspect="1" noMove="1" noResize="1" noEditPoints="1" noAdjustHandles="1" noChangeArrowheads="1" noChangeShapeType="1" noTextEdit="1"/>
              </p:cNvSpPr>
              <p:nvPr/>
            </p:nvSpPr>
            <p:spPr>
              <a:xfrm>
                <a:off x="367738" y="4594275"/>
                <a:ext cx="5404621" cy="1871090"/>
              </a:xfrm>
              <a:prstGeom prst="rect">
                <a:avLst/>
              </a:prstGeom>
              <a:blipFill>
                <a:blip r:embed="rId8"/>
                <a:stretch>
                  <a:fillRect/>
                </a:stretch>
              </a:blipFill>
            </p:spPr>
            <p:txBody>
              <a:bodyPr/>
              <a:lstStyle/>
              <a:p>
                <a:r>
                  <a:rPr lang="zh-CN" altLang="en-US">
                    <a:noFill/>
                  </a:rPr>
                  <a:t> </a:t>
                </a:r>
              </a:p>
            </p:txBody>
          </p:sp>
        </mc:Fallback>
      </mc:AlternateContent>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最小二乘法</a:t>
            </a:r>
            <a:r>
              <a:rPr lang="en-US" altLang="zh-CN" dirty="0">
                <a:solidFill>
                  <a:schemeClr val="tx1"/>
                </a:solidFill>
              </a:rPr>
              <a:t>(LSM)</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3" name="矩形 2"/>
              <p:cNvSpPr/>
              <p:nvPr/>
            </p:nvSpPr>
            <p:spPr>
              <a:xfrm>
                <a:off x="6164820" y="1408602"/>
                <a:ext cx="5958755" cy="613886"/>
              </a:xfrm>
              <a:prstGeom prst="rect">
                <a:avLst/>
              </a:prstGeom>
            </p:spPr>
            <p:txBody>
              <a:bodyPr wrap="square">
                <a:spAutoFit/>
              </a:bodyPr>
              <a:lstStyle/>
              <a:p>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𝐽</m:t>
                    </m:r>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𝑤</m:t>
                    </m:r>
                    <m:r>
                      <a:rPr lang="en-US" altLang="zh-CN" sz="2400" i="1">
                        <a:latin typeface="Cambria Math" panose="02040503050406030204" pitchFamily="18" charset="0"/>
                        <a:ea typeface="+mj-ea"/>
                        <a:cs typeface="Times New Roman" panose="02020603050405020304" pitchFamily="18" charset="0"/>
                      </a:rPr>
                      <m:t>)=</m:t>
                    </m:r>
                    <m:f>
                      <m:fPr>
                        <m:ctrlPr>
                          <a:rPr lang="zh-CN" altLang="zh-CN" sz="2400" i="1">
                            <a:latin typeface="Cambria Math" panose="02040503050406030204" pitchFamily="18" charset="0"/>
                            <a:ea typeface="+mj-ea"/>
                          </a:rPr>
                        </m:ctrlPr>
                      </m:fPr>
                      <m:num>
                        <m:r>
                          <a:rPr lang="en-US" altLang="zh-CN" sz="2400" i="1">
                            <a:latin typeface="Cambria Math" panose="02040503050406030204" pitchFamily="18" charset="0"/>
                            <a:ea typeface="+mj-ea"/>
                            <a:cs typeface="Times New Roman" panose="02020603050405020304" pitchFamily="18" charset="0"/>
                          </a:rPr>
                          <m:t>1</m:t>
                        </m:r>
                      </m:num>
                      <m:den>
                        <m:r>
                          <a:rPr lang="en-US" altLang="zh-CN" sz="2400" i="1">
                            <a:latin typeface="Cambria Math" panose="02040503050406030204" pitchFamily="18" charset="0"/>
                            <a:ea typeface="+mj-ea"/>
                            <a:cs typeface="Times New Roman" panose="02020603050405020304" pitchFamily="18" charset="0"/>
                          </a:rPr>
                          <m:t>2</m:t>
                        </m:r>
                      </m:den>
                    </m:f>
                    <m:sSup>
                      <m:sSupPr>
                        <m:ctrlPr>
                          <a:rPr lang="zh-CN" altLang="zh-CN" sz="2400" i="1">
                            <a:latin typeface="Cambria Math" panose="02040503050406030204" pitchFamily="18" charset="0"/>
                            <a:ea typeface="+mj-ea"/>
                          </a:rPr>
                        </m:ctrlPr>
                      </m:sSupPr>
                      <m:e>
                        <m:d>
                          <m:dPr>
                            <m:ctrlPr>
                              <a:rPr lang="zh-CN" altLang="zh-CN" sz="2400" i="1">
                                <a:latin typeface="Cambria Math" panose="02040503050406030204" pitchFamily="18" charset="0"/>
                                <a:ea typeface="+mj-ea"/>
                              </a:rPr>
                            </m:ctrlPr>
                          </m:dPr>
                          <m:e>
                            <m:r>
                              <a:rPr lang="en-US" altLang="zh-CN" sz="2400" i="1">
                                <a:latin typeface="Cambria Math" panose="02040503050406030204" pitchFamily="18" charset="0"/>
                                <a:ea typeface="+mj-ea"/>
                                <a:cs typeface="Times New Roman" panose="02020603050405020304" pitchFamily="18" charset="0"/>
                              </a:rPr>
                              <m:t>𝑋</m:t>
                            </m:r>
                            <m:acc>
                              <m:accPr>
                                <m:chr m:val="̂"/>
                                <m:ctrlPr>
                                  <a:rPr lang="en-US" altLang="zh-CN" sz="2400" i="1">
                                    <a:latin typeface="Cambria Math" panose="02040503050406030204" pitchFamily="18" charset="0"/>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𝑤</m:t>
                                </m:r>
                              </m:e>
                            </m:acc>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𝑌</m:t>
                            </m:r>
                          </m:e>
                        </m:d>
                      </m:e>
                      <m:sup>
                        <m:r>
                          <a:rPr lang="en-US" altLang="zh-CN" sz="2400" i="1">
                            <a:latin typeface="Cambria Math" panose="02040503050406030204" pitchFamily="18" charset="0"/>
                            <a:ea typeface="+mj-ea"/>
                            <a:cs typeface="Times New Roman" panose="02020603050405020304" pitchFamily="18" charset="0"/>
                          </a:rPr>
                          <m:t>2</m:t>
                        </m:r>
                      </m:sup>
                    </m:sSup>
                  </m:oMath>
                </a14:m>
                <a:r>
                  <a:rPr lang="en-US" altLang="zh-CN" sz="2400" dirty="0">
                    <a:latin typeface="+mj-ea"/>
                    <a:ea typeface="+mj-ea"/>
                  </a:rPr>
                  <a:t>=</a:t>
                </a:r>
                <a14:m>
                  <m:oMath xmlns:m="http://schemas.openxmlformats.org/officeDocument/2006/math">
                    <m:f>
                      <m:fPr>
                        <m:ctrlPr>
                          <a:rPr lang="zh-CN" altLang="zh-CN" sz="2400" i="1">
                            <a:latin typeface="Cambria Math" panose="02040503050406030204" pitchFamily="18" charset="0"/>
                            <a:ea typeface="+mj-ea"/>
                          </a:rPr>
                        </m:ctrlPr>
                      </m:fPr>
                      <m:num>
                        <m:r>
                          <a:rPr lang="en-US" altLang="zh-CN" sz="2400" i="1">
                            <a:latin typeface="Cambria Math" panose="02040503050406030204" pitchFamily="18" charset="0"/>
                            <a:ea typeface="+mj-ea"/>
                            <a:cs typeface="Times New Roman" panose="02020603050405020304" pitchFamily="18" charset="0"/>
                          </a:rPr>
                          <m:t>1</m:t>
                        </m:r>
                      </m:num>
                      <m:den>
                        <m:r>
                          <a:rPr lang="en-US" altLang="zh-CN" sz="2400" i="1">
                            <a:latin typeface="Cambria Math" panose="02040503050406030204" pitchFamily="18" charset="0"/>
                            <a:ea typeface="+mj-ea"/>
                            <a:cs typeface="Times New Roman" panose="02020603050405020304" pitchFamily="18" charset="0"/>
                          </a:rPr>
                          <m:t>2</m:t>
                        </m:r>
                      </m:den>
                    </m:f>
                    <m:sSup>
                      <m:sSupPr>
                        <m:ctrlPr>
                          <a:rPr lang="zh-CN" altLang="zh-CN" sz="2400" i="1">
                            <a:latin typeface="Cambria Math" panose="02040503050406030204" pitchFamily="18" charset="0"/>
                            <a:ea typeface="+mj-ea"/>
                          </a:rPr>
                        </m:ctrlPr>
                      </m:sSupPr>
                      <m:e>
                        <m:d>
                          <m:dPr>
                            <m:ctrlPr>
                              <a:rPr lang="zh-CN" altLang="zh-CN" sz="2400" i="1">
                                <a:latin typeface="Cambria Math" panose="02040503050406030204" pitchFamily="18" charset="0"/>
                                <a:ea typeface="+mj-ea"/>
                              </a:rPr>
                            </m:ctrlPr>
                          </m:dPr>
                          <m:e>
                            <m:r>
                              <a:rPr lang="en-US" altLang="zh-CN" sz="2400" i="1">
                                <a:latin typeface="Cambria Math" panose="02040503050406030204" pitchFamily="18" charset="0"/>
                                <a:ea typeface="+mj-ea"/>
                                <a:cs typeface="Times New Roman" panose="02020603050405020304" pitchFamily="18" charset="0"/>
                              </a:rPr>
                              <m:t>𝑋</m:t>
                            </m:r>
                            <m:acc>
                              <m:accPr>
                                <m:chr m:val="̂"/>
                                <m:ctrlPr>
                                  <a:rPr lang="en-US" altLang="zh-CN" sz="2400" i="1">
                                    <a:latin typeface="Cambria Math" panose="02040503050406030204" pitchFamily="18" charset="0"/>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𝑤</m:t>
                                </m:r>
                              </m:e>
                            </m:acc>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𝑌</m:t>
                            </m:r>
                          </m:e>
                        </m:d>
                      </m:e>
                      <m:sup>
                        <m:r>
                          <a:rPr lang="en-US" altLang="zh-CN" sz="2400" b="0" i="1" smtClean="0">
                            <a:latin typeface="Cambria Math" panose="02040503050406030204" pitchFamily="18" charset="0"/>
                            <a:ea typeface="+mj-ea"/>
                            <a:cs typeface="Times New Roman" panose="02020603050405020304" pitchFamily="18" charset="0"/>
                          </a:rPr>
                          <m:t>𝑇</m:t>
                        </m:r>
                      </m:sup>
                    </m:sSup>
                    <m:d>
                      <m:dPr>
                        <m:ctrlPr>
                          <a:rPr lang="zh-CN" altLang="zh-CN" sz="2400" i="1">
                            <a:latin typeface="Cambria Math" panose="02040503050406030204" pitchFamily="18" charset="0"/>
                            <a:ea typeface="+mj-ea"/>
                          </a:rPr>
                        </m:ctrlPr>
                      </m:dPr>
                      <m:e>
                        <m:r>
                          <a:rPr lang="en-US" altLang="zh-CN" sz="2400" i="1">
                            <a:latin typeface="Cambria Math" panose="02040503050406030204" pitchFamily="18" charset="0"/>
                            <a:ea typeface="+mj-ea"/>
                            <a:cs typeface="Times New Roman" panose="02020603050405020304" pitchFamily="18" charset="0"/>
                          </a:rPr>
                          <m:t>𝑋</m:t>
                        </m:r>
                        <m:acc>
                          <m:accPr>
                            <m:chr m:val="̂"/>
                            <m:ctrlPr>
                              <a:rPr lang="en-US" altLang="zh-CN" sz="2400" i="1">
                                <a:latin typeface="Cambria Math" panose="02040503050406030204" pitchFamily="18" charset="0"/>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𝑤</m:t>
                            </m:r>
                          </m:e>
                        </m:acc>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𝑌</m:t>
                        </m:r>
                      </m:e>
                    </m:d>
                  </m:oMath>
                </a14:m>
                <a:endParaRPr lang="en-US" altLang="zh-CN" sz="2400" i="1" dirty="0">
                  <a:latin typeface="+mj-ea"/>
                  <a:ea typeface="+mj-ea"/>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6164820" y="1408602"/>
                <a:ext cx="5958755" cy="613886"/>
              </a:xfrm>
              <a:prstGeom prst="rect">
                <a:avLst/>
              </a:prstGeom>
              <a:blipFill>
                <a:blip r:embed="rId3"/>
                <a:stretch>
                  <a:fillRect b="-8911"/>
                </a:stretch>
              </a:blipFill>
            </p:spPr>
            <p:txBody>
              <a:bodyPr/>
              <a:lstStyle/>
              <a:p>
                <a:r>
                  <a:rPr lang="zh-CN" altLang="en-US">
                    <a:noFill/>
                  </a:rPr>
                  <a:t> </a:t>
                </a:r>
              </a:p>
            </p:txBody>
          </p:sp>
        </mc:Fallback>
      </mc:AlternateContent>
      <p:sp>
        <p:nvSpPr>
          <p:cNvPr id="2" name="箭头: 右 1">
            <a:extLst>
              <a:ext uri="{FF2B5EF4-FFF2-40B4-BE49-F238E27FC236}">
                <a16:creationId xmlns:a16="http://schemas.microsoft.com/office/drawing/2014/main" id="{5FC172F2-D3B7-CC60-FEBE-E2E157AAD195}"/>
              </a:ext>
            </a:extLst>
          </p:cNvPr>
          <p:cNvSpPr/>
          <p:nvPr/>
        </p:nvSpPr>
        <p:spPr>
          <a:xfrm>
            <a:off x="5037587" y="1541428"/>
            <a:ext cx="908000" cy="342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BEEA14D1-0C84-C0CD-73E7-0B283BF5C54C}"/>
                  </a:ext>
                </a:extLst>
              </p:cNvPr>
              <p:cNvSpPr/>
              <p:nvPr/>
            </p:nvSpPr>
            <p:spPr>
              <a:xfrm>
                <a:off x="522514" y="2728851"/>
                <a:ext cx="10901266" cy="932628"/>
              </a:xfrm>
              <a:prstGeom prst="rect">
                <a:avLst/>
              </a:prstGeom>
            </p:spPr>
            <p:txBody>
              <a:bodyPr wrap="square" anchor="t">
                <a:spAutoFit/>
              </a:bodyPr>
              <a:lstStyle/>
              <a:p>
                <a:pPr indent="266700" algn="just">
                  <a:spcAft>
                    <a:spcPts val="0"/>
                  </a:spcAft>
                </a:pPr>
                <a14:m>
                  <m:oMathPara xmlns:m="http://schemas.openxmlformats.org/officeDocument/2006/math">
                    <m:oMathParaPr>
                      <m:jc m:val="left"/>
                    </m:oMathParaPr>
                    <m:oMath xmlns:m="http://schemas.openxmlformats.org/officeDocument/2006/math">
                      <m:r>
                        <a:rPr lang="en-US" altLang="zh-CN" sz="2000" i="1" smtClean="0">
                          <a:latin typeface="Cambria Math" panose="02040503050406030204" pitchFamily="18" charset="0"/>
                          <a:ea typeface="+mj-ea"/>
                        </a:rPr>
                        <m:t>𝐽</m:t>
                      </m:r>
                      <m:d>
                        <m:dPr>
                          <m:ctrlPr>
                            <a:rPr lang="en-US" altLang="zh-CN" sz="2000" i="1" smtClean="0">
                              <a:latin typeface="Cambria Math" panose="02040503050406030204" pitchFamily="18" charset="0"/>
                              <a:ea typeface="+mj-ea"/>
                            </a:rPr>
                          </m:ctrlPr>
                        </m:dPr>
                        <m:e>
                          <m:r>
                            <a:rPr lang="en-US" altLang="zh-CN" sz="2000" i="1">
                              <a:latin typeface="Cambria Math" panose="02040503050406030204" pitchFamily="18" charset="0"/>
                              <a:ea typeface="+mj-ea"/>
                            </a:rPr>
                            <m:t>𝑤</m:t>
                          </m:r>
                        </m:e>
                      </m:d>
                      <m:r>
                        <a:rPr lang="en-US" altLang="zh-CN" sz="2000" i="1" smtClean="0">
                          <a:latin typeface="Cambria Math" panose="02040503050406030204" pitchFamily="18" charset="0"/>
                          <a:ea typeface="+mj-ea"/>
                        </a:rPr>
                        <m:t>=</m:t>
                      </m:r>
                      <m:f>
                        <m:fPr>
                          <m:ctrlPr>
                            <a:rPr lang="zh-CN" altLang="en-US" sz="2000" i="1" smtClean="0">
                              <a:latin typeface="Cambria Math" panose="02040503050406030204" pitchFamily="18" charset="0"/>
                              <a:ea typeface="+mj-ea"/>
                            </a:rPr>
                          </m:ctrlPr>
                        </m:fPr>
                        <m:num>
                          <m:r>
                            <a:rPr lang="zh-CN" altLang="en-US" sz="2000">
                              <a:latin typeface="Cambria Math" panose="02040503050406030204" pitchFamily="18" charset="0"/>
                              <a:ea typeface="+mj-ea"/>
                            </a:rPr>
                            <m:t>1</m:t>
                          </m:r>
                        </m:num>
                        <m:den>
                          <m:r>
                            <a:rPr lang="zh-CN" altLang="en-US" sz="2000">
                              <a:latin typeface="Cambria Math" panose="02040503050406030204" pitchFamily="18" charset="0"/>
                              <a:ea typeface="+mj-ea"/>
                            </a:rPr>
                            <m:t>2</m:t>
                          </m:r>
                        </m:den>
                      </m:f>
                      <m:nary>
                        <m:naryPr>
                          <m:chr m:val="∑"/>
                          <m:limLoc m:val="undOvr"/>
                          <m:ctrlPr>
                            <a:rPr lang="zh-CN" altLang="zh-CN" sz="2000" i="1" kern="100" smtClean="0">
                              <a:latin typeface="Cambria Math" panose="02040503050406030204" pitchFamily="18" charset="0"/>
                              <a:ea typeface="+mj-ea"/>
                            </a:rPr>
                          </m:ctrlPr>
                        </m:naryPr>
                        <m:sub>
                          <m:r>
                            <a:rPr lang="en-US" altLang="zh-CN" sz="2000" i="1" kern="100">
                              <a:latin typeface="Cambria Math" panose="02040503050406030204" pitchFamily="18" charset="0"/>
                              <a:ea typeface="+mj-ea"/>
                            </a:rPr>
                            <m:t>𝑖</m:t>
                          </m:r>
                          <m:r>
                            <a:rPr lang="en-US" altLang="zh-CN" sz="2000" i="1" kern="100">
                              <a:latin typeface="Cambria Math" panose="02040503050406030204" pitchFamily="18" charset="0"/>
                              <a:ea typeface="+mj-ea"/>
                            </a:rPr>
                            <m:t>=1</m:t>
                          </m:r>
                        </m:sub>
                        <m:sup>
                          <m:r>
                            <a:rPr lang="en-US" altLang="zh-CN" sz="2000" i="1" kern="100">
                              <a:latin typeface="Cambria Math" panose="02040503050406030204" pitchFamily="18" charset="0"/>
                              <a:ea typeface="+mj-ea"/>
                            </a:rPr>
                            <m:t>𝑚</m:t>
                          </m:r>
                        </m:sup>
                        <m:e>
                          <m:r>
                            <a:rPr lang="en-US" altLang="zh-CN" sz="2000" i="1" kern="100">
                              <a:latin typeface="Cambria Math" panose="02040503050406030204" pitchFamily="18" charset="0"/>
                              <a:ea typeface="+mj-ea"/>
                            </a:rPr>
                            <m:t>(</m:t>
                          </m:r>
                        </m:e>
                      </m:nary>
                      <m:r>
                        <a:rPr lang="en-US" altLang="zh-CN" sz="2000">
                          <a:latin typeface="Cambria Math" panose="02040503050406030204" pitchFamily="18" charset="0"/>
                        </a:rPr>
                        <m:t>h</m:t>
                      </m:r>
                      <m:r>
                        <a:rPr lang="en-US" altLang="zh-CN" sz="2000">
                          <a:latin typeface="Cambria Math" panose="02040503050406030204" pitchFamily="18" charset="0"/>
                        </a:rPr>
                        <m:t>(</m:t>
                      </m:r>
                      <m:sSup>
                        <m:sSupPr>
                          <m:ctrlPr>
                            <a:rPr lang="zh-CN" altLang="en-US" sz="2000" i="1">
                              <a:latin typeface="Cambria Math" panose="02040503050406030204" pitchFamily="18" charset="0"/>
                            </a:rPr>
                          </m:ctrlPr>
                        </m:sSupPr>
                        <m:e>
                          <m:r>
                            <a:rPr lang="zh-CN" altLang="en-US" sz="2000" b="1" i="1">
                              <a:latin typeface="Cambria Math" panose="02040503050406030204" pitchFamily="18" charset="0"/>
                            </a:rPr>
                            <m:t>𝒙</m:t>
                          </m:r>
                        </m:e>
                        <m:sup>
                          <m:d>
                            <m:dPr>
                              <m:ctrlPr>
                                <a:rPr lang="zh-CN" altLang="en-US" sz="2000" i="1">
                                  <a:latin typeface="Cambria Math" panose="02040503050406030204" pitchFamily="18" charset="0"/>
                                </a:rPr>
                              </m:ctrlPr>
                            </m:dPr>
                            <m:e>
                              <m:r>
                                <a:rPr lang="zh-CN" altLang="en-US" sz="2000">
                                  <a:latin typeface="Cambria Math" panose="02040503050406030204" pitchFamily="18" charset="0"/>
                                </a:rPr>
                                <m:t>𝑖</m:t>
                              </m:r>
                            </m:e>
                          </m:d>
                        </m:sup>
                      </m:sSup>
                      <m:r>
                        <a:rPr lang="en-US" altLang="zh-CN" sz="2000">
                          <a:latin typeface="Cambria Math" panose="02040503050406030204" pitchFamily="18" charset="0"/>
                        </a:rPr>
                        <m:t>)−</m:t>
                      </m:r>
                      <m:sSup>
                        <m:sSupPr>
                          <m:ctrlPr>
                            <a:rPr lang="zh-CN" altLang="en-US" sz="2000" i="1">
                              <a:latin typeface="Cambria Math" panose="02040503050406030204" pitchFamily="18" charset="0"/>
                            </a:rPr>
                          </m:ctrlPr>
                        </m:sSupPr>
                        <m:e>
                          <m:r>
                            <a:rPr lang="zh-CN" altLang="en-US" sz="2000" b="1" i="1">
                              <a:latin typeface="Cambria Math" panose="02040503050406030204" pitchFamily="18" charset="0"/>
                            </a:rPr>
                            <m:t>𝒚</m:t>
                          </m:r>
                        </m:e>
                        <m:sup>
                          <m:d>
                            <m:dPr>
                              <m:ctrlPr>
                                <a:rPr lang="zh-CN" altLang="en-US" sz="2000" i="1">
                                  <a:latin typeface="Cambria Math" panose="02040503050406030204" pitchFamily="18" charset="0"/>
                                </a:rPr>
                              </m:ctrlPr>
                            </m:dPr>
                            <m:e>
                              <m:r>
                                <a:rPr lang="zh-CN" altLang="en-US" sz="2000">
                                  <a:latin typeface="Cambria Math" panose="02040503050406030204" pitchFamily="18" charset="0"/>
                                </a:rPr>
                                <m:t>𝑖</m:t>
                              </m:r>
                            </m:e>
                          </m:d>
                        </m:sup>
                      </m:sSup>
                      <m:sSup>
                        <m:sSupPr>
                          <m:ctrlPr>
                            <a:rPr lang="zh-CN"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a:latin typeface="Cambria Math" panose="02040503050406030204" pitchFamily="18" charset="0"/>
                            </a:rPr>
                            <m:t>2</m:t>
                          </m:r>
                        </m:sup>
                      </m:sSup>
                      <m:r>
                        <a:rPr lang="en-US" altLang="zh-CN" sz="2000" b="0" i="1" kern="100" smtClean="0">
                          <a:latin typeface="Cambria Math" panose="02040503050406030204" pitchFamily="18" charset="0"/>
                          <a:ea typeface="+mj-ea"/>
                        </a:rPr>
                        <m:t>=</m:t>
                      </m:r>
                      <m:f>
                        <m:fPr>
                          <m:ctrlPr>
                            <a:rPr lang="zh-CN" altLang="en-US" sz="2000" i="1" smtClean="0">
                              <a:latin typeface="Cambria Math" panose="02040503050406030204" pitchFamily="18" charset="0"/>
                            </a:rPr>
                          </m:ctrlPr>
                        </m:fPr>
                        <m:num>
                          <m:r>
                            <a:rPr lang="zh-CN" altLang="en-US" sz="2000">
                              <a:latin typeface="Cambria Math" panose="02040503050406030204" pitchFamily="18" charset="0"/>
                            </a:rPr>
                            <m:t>1</m:t>
                          </m:r>
                        </m:num>
                        <m:den>
                          <m:r>
                            <a:rPr lang="zh-CN" altLang="en-US" sz="2000">
                              <a:latin typeface="Cambria Math" panose="02040503050406030204" pitchFamily="18" charset="0"/>
                            </a:rPr>
                            <m:t>2</m:t>
                          </m:r>
                        </m:den>
                      </m:f>
                      <m:nary>
                        <m:naryPr>
                          <m:chr m:val="∑"/>
                          <m:limLoc m:val="undOvr"/>
                          <m:ctrlPr>
                            <a:rPr lang="zh-CN" altLang="zh-CN" sz="2000" i="1" kern="100" smtClean="0">
                              <a:latin typeface="Cambria Math" panose="02040503050406030204" pitchFamily="18" charset="0"/>
                            </a:rPr>
                          </m:ctrlPr>
                        </m:naryPr>
                        <m:sub>
                          <m:r>
                            <a:rPr lang="en-US" altLang="zh-CN" sz="2000" i="1" kern="100">
                              <a:latin typeface="Cambria Math" panose="02040503050406030204" pitchFamily="18" charset="0"/>
                            </a:rPr>
                            <m:t>𝑖</m:t>
                          </m:r>
                          <m:r>
                            <a:rPr lang="en-US" altLang="zh-CN" sz="2000" i="1" kern="100">
                              <a:latin typeface="Cambria Math" panose="02040503050406030204" pitchFamily="18" charset="0"/>
                            </a:rPr>
                            <m:t>=1</m:t>
                          </m:r>
                        </m:sub>
                        <m:sup>
                          <m:r>
                            <a:rPr lang="en-US" altLang="zh-CN" sz="2000" i="1" kern="100">
                              <a:latin typeface="Cambria Math" panose="02040503050406030204" pitchFamily="18" charset="0"/>
                            </a:rPr>
                            <m:t>𝑚</m:t>
                          </m:r>
                        </m:sup>
                        <m:e>
                          <m:r>
                            <a:rPr lang="en-US" altLang="zh-CN" sz="2000" i="1" kern="100">
                              <a:latin typeface="Cambria Math" panose="02040503050406030204" pitchFamily="18" charset="0"/>
                            </a:rPr>
                            <m:t>(</m:t>
                          </m:r>
                        </m:e>
                      </m:nary>
                      <m:d>
                        <m:dPr>
                          <m:ctrlPr>
                            <a:rPr lang="en-US" altLang="zh-CN" sz="2000" b="0" i="1" kern="100" smtClean="0">
                              <a:latin typeface="Cambria Math" panose="02040503050406030204" pitchFamily="18" charset="0"/>
                            </a:rPr>
                          </m:ctrlPr>
                        </m:dPr>
                        <m:e>
                          <m:sSup>
                            <m:sSupPr>
                              <m:ctrlPr>
                                <a:rPr lang="en-US" altLang="zh-CN" sz="2000" i="1" smtClean="0">
                                  <a:latin typeface="Cambria Math" panose="02040503050406030204" pitchFamily="18" charset="0"/>
                                </a:rPr>
                              </m:ctrlPr>
                            </m:sSupPr>
                            <m:e>
                              <m:r>
                                <a:rPr lang="en-US" altLang="zh-CN" sz="2000" i="1">
                                  <a:latin typeface="Cambria Math" panose="02040503050406030204" pitchFamily="18" charset="0"/>
                                </a:rPr>
                                <m:t>𝑤</m:t>
                              </m:r>
                            </m:e>
                            <m:sup>
                              <m:r>
                                <m:rPr>
                                  <m:sty m:val="p"/>
                                </m:rPr>
                                <a:rPr lang="en-US" altLang="zh-CN" sz="2000">
                                  <a:latin typeface="Cambria Math" panose="02040503050406030204" pitchFamily="18" charset="0"/>
                                </a:rPr>
                                <m:t>T</m:t>
                              </m:r>
                            </m:sup>
                          </m:sSup>
                          <m:sSup>
                            <m:sSupPr>
                              <m:ctrlPr>
                                <a:rPr lang="zh-CN" altLang="en-US" sz="2000" i="1">
                                  <a:latin typeface="Cambria Math" panose="02040503050406030204" pitchFamily="18" charset="0"/>
                                </a:rPr>
                              </m:ctrlPr>
                            </m:sSupPr>
                            <m:e>
                              <m:r>
                                <a:rPr lang="zh-CN" altLang="en-US" sz="2000" b="1" i="1">
                                  <a:latin typeface="Cambria Math" panose="02040503050406030204" pitchFamily="18" charset="0"/>
                                </a:rPr>
                                <m:t>𝒙</m:t>
                              </m:r>
                            </m:e>
                            <m:sup>
                              <m:d>
                                <m:dPr>
                                  <m:ctrlPr>
                                    <a:rPr lang="zh-CN" altLang="en-US" sz="2000" i="1">
                                      <a:latin typeface="Cambria Math" panose="02040503050406030204" pitchFamily="18" charset="0"/>
                                    </a:rPr>
                                  </m:ctrlPr>
                                </m:dPr>
                                <m:e>
                                  <m:r>
                                    <a:rPr lang="zh-CN" altLang="en-US" sz="2000">
                                      <a:latin typeface="Cambria Math" panose="02040503050406030204" pitchFamily="18" charset="0"/>
                                    </a:rPr>
                                    <m:t>𝑖</m:t>
                                  </m:r>
                                </m:e>
                              </m:d>
                            </m:sup>
                          </m:sSup>
                          <m:r>
                            <a:rPr lang="en-US" altLang="zh-CN" sz="2000">
                              <a:latin typeface="Cambria Math" panose="02040503050406030204" pitchFamily="18" charset="0"/>
                            </a:rPr>
                            <m:t>+</m:t>
                          </m:r>
                          <m:r>
                            <a:rPr lang="en-US" altLang="zh-CN" sz="2000" i="1">
                              <a:latin typeface="Cambria Math" panose="02040503050406030204" pitchFamily="18" charset="0"/>
                            </a:rPr>
                            <m:t>𝑏</m:t>
                          </m:r>
                        </m:e>
                      </m:d>
                      <m:sSup>
                        <m:sSupPr>
                          <m:ctrlPr>
                            <a:rPr lang="zh-CN" altLang="zh-CN" sz="2000" i="1" kern="100">
                              <a:latin typeface="Cambria Math" panose="02040503050406030204" pitchFamily="18" charset="0"/>
                            </a:rPr>
                          </m:ctrlPr>
                        </m:sSupPr>
                        <m:e>
                          <m:r>
                            <a:rPr lang="en-US" altLang="zh-CN" sz="2000" b="0" i="1" kern="100" smtClean="0">
                              <a:latin typeface="Cambria Math" panose="02040503050406030204" pitchFamily="18" charset="0"/>
                            </a:rPr>
                            <m:t>−</m:t>
                          </m:r>
                          <m:sSup>
                            <m:sSupPr>
                              <m:ctrlPr>
                                <a:rPr lang="zh-CN" altLang="en-US" sz="2000" i="1">
                                  <a:latin typeface="Cambria Math" panose="02040503050406030204" pitchFamily="18" charset="0"/>
                                </a:rPr>
                              </m:ctrlPr>
                            </m:sSupPr>
                            <m:e>
                              <m:r>
                                <a:rPr lang="zh-CN" altLang="en-US" sz="2000" b="1" i="1">
                                  <a:latin typeface="Cambria Math" panose="02040503050406030204" pitchFamily="18" charset="0"/>
                                </a:rPr>
                                <m:t>𝒚</m:t>
                              </m:r>
                            </m:e>
                            <m:sup>
                              <m:d>
                                <m:dPr>
                                  <m:ctrlPr>
                                    <a:rPr lang="zh-CN" altLang="en-US" sz="2000" i="1">
                                      <a:latin typeface="Cambria Math" panose="02040503050406030204" pitchFamily="18" charset="0"/>
                                    </a:rPr>
                                  </m:ctrlPr>
                                </m:dPr>
                                <m:e>
                                  <m:r>
                                    <a:rPr lang="zh-CN" altLang="en-US" sz="2000">
                                      <a:latin typeface="Cambria Math" panose="02040503050406030204" pitchFamily="18" charset="0"/>
                                    </a:rPr>
                                    <m:t>𝑖</m:t>
                                  </m:r>
                                </m:e>
                              </m:d>
                            </m:sup>
                          </m:sSup>
                          <m:r>
                            <a:rPr lang="en-US" altLang="zh-CN" sz="2000" i="1" kern="100">
                              <a:latin typeface="Cambria Math" panose="02040503050406030204" pitchFamily="18" charset="0"/>
                            </a:rPr>
                            <m:t>)</m:t>
                          </m:r>
                        </m:e>
                        <m:sup>
                          <m:r>
                            <a:rPr lang="en-US" altLang="zh-CN" sz="2000" i="1" kern="100">
                              <a:latin typeface="Cambria Math" panose="02040503050406030204" pitchFamily="18" charset="0"/>
                            </a:rPr>
                            <m:t>2</m:t>
                          </m:r>
                        </m:sup>
                      </m:sSup>
                      <m:r>
                        <a:rPr lang="en-US" altLang="zh-CN" sz="2000" b="0" i="1" kern="100" smtClean="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a:latin typeface="Cambria Math" panose="02040503050406030204" pitchFamily="18" charset="0"/>
                            </a:rPr>
                            <m:t>1</m:t>
                          </m:r>
                        </m:num>
                        <m:den>
                          <m:r>
                            <a:rPr lang="zh-CN" altLang="en-US" sz="2000">
                              <a:latin typeface="Cambria Math" panose="02040503050406030204" pitchFamily="18" charset="0"/>
                            </a:rPr>
                            <m:t>2</m:t>
                          </m:r>
                        </m:den>
                      </m:f>
                      <m:nary>
                        <m:naryPr>
                          <m:chr m:val="∑"/>
                          <m:limLoc m:val="undOvr"/>
                          <m:ctrlPr>
                            <a:rPr lang="zh-CN" altLang="zh-CN" sz="2000" i="1" kern="100">
                              <a:latin typeface="Cambria Math" panose="02040503050406030204" pitchFamily="18" charset="0"/>
                            </a:rPr>
                          </m:ctrlPr>
                        </m:naryPr>
                        <m:sub>
                          <m:r>
                            <a:rPr lang="en-US" altLang="zh-CN" sz="2000" i="1" kern="100">
                              <a:latin typeface="Cambria Math" panose="02040503050406030204" pitchFamily="18" charset="0"/>
                            </a:rPr>
                            <m:t>𝑖</m:t>
                          </m:r>
                          <m:r>
                            <a:rPr lang="en-US" altLang="zh-CN" sz="2000" i="1" kern="100">
                              <a:latin typeface="Cambria Math" panose="02040503050406030204" pitchFamily="18" charset="0"/>
                            </a:rPr>
                            <m:t>=1</m:t>
                          </m:r>
                        </m:sub>
                        <m:sup>
                          <m:r>
                            <a:rPr lang="en-US" altLang="zh-CN" sz="2000" i="1" kern="100">
                              <a:latin typeface="Cambria Math" panose="02040503050406030204" pitchFamily="18" charset="0"/>
                            </a:rPr>
                            <m:t>𝑚</m:t>
                          </m:r>
                        </m:sup>
                        <m:e>
                          <m:r>
                            <a:rPr lang="en-US" altLang="zh-CN" sz="2000" i="1" smtClean="0">
                              <a:latin typeface="Cambria Math" panose="02040503050406030204" pitchFamily="18" charset="0"/>
                            </a:rPr>
                            <m:t> </m:t>
                          </m:r>
                          <m:r>
                            <a:rPr lang="en-US" altLang="zh-CN" sz="2000" i="1" kern="100">
                              <a:latin typeface="Cambria Math" panose="02040503050406030204" pitchFamily="18" charset="0"/>
                            </a:rPr>
                            <m:t>(</m:t>
                          </m:r>
                          <m:sSup>
                            <m:sSupPr>
                              <m:ctrlPr>
                                <a:rPr lang="en-US" altLang="zh-CN" sz="2000" i="1">
                                  <a:latin typeface="Cambria Math" panose="02040503050406030204" pitchFamily="18" charset="0"/>
                                </a:rPr>
                              </m:ctrlPr>
                            </m:sSupPr>
                            <m:e>
                              <m:acc>
                                <m:accPr>
                                  <m:chr m:val="̂"/>
                                  <m:ctrlPr>
                                    <a:rPr lang="en-US" altLang="zh-CN" sz="2000" i="1">
                                      <a:latin typeface="Cambria Math" panose="02040503050406030204" pitchFamily="18" charset="0"/>
                                      <a:cs typeface="Times New Roman" panose="02020603050405020304" pitchFamily="18" charset="0"/>
                                    </a:rPr>
                                  </m:ctrlPr>
                                </m:accPr>
                                <m:e>
                                  <m:r>
                                    <a:rPr lang="en-US" altLang="zh-CN" sz="2000" i="1">
                                      <a:latin typeface="Cambria Math" panose="02040503050406030204" pitchFamily="18" charset="0"/>
                                      <a:cs typeface="Times New Roman" panose="02020603050405020304" pitchFamily="18" charset="0"/>
                                    </a:rPr>
                                    <m:t>𝑤</m:t>
                                  </m:r>
                                </m:e>
                              </m:acc>
                            </m:e>
                            <m:sup>
                              <m:r>
                                <m:rPr>
                                  <m:sty m:val="p"/>
                                </m:rPr>
                                <a:rPr lang="en-US" altLang="zh-CN" sz="2000">
                                  <a:latin typeface="Cambria Math" panose="02040503050406030204" pitchFamily="18" charset="0"/>
                                </a:rPr>
                                <m:t>T</m:t>
                              </m:r>
                            </m:sup>
                          </m:sSup>
                          <m:acc>
                            <m:accPr>
                              <m:chr m:val="̂"/>
                              <m:ctrlPr>
                                <a:rPr lang="en-US" altLang="zh-CN" sz="2000" i="1">
                                  <a:latin typeface="Cambria Math" panose="02040503050406030204" pitchFamily="18" charset="0"/>
                                  <a:cs typeface="Times New Roman" panose="02020603050405020304" pitchFamily="18" charset="0"/>
                                </a:rPr>
                              </m:ctrlPr>
                            </m:accPr>
                            <m:e>
                              <m:sSup>
                                <m:sSupPr>
                                  <m:ctrlPr>
                                    <a:rPr lang="zh-CN" altLang="en-US" sz="2000" i="1">
                                      <a:latin typeface="Cambria Math" panose="02040503050406030204" pitchFamily="18" charset="0"/>
                                    </a:rPr>
                                  </m:ctrlPr>
                                </m:sSupPr>
                                <m:e>
                                  <m:r>
                                    <a:rPr lang="zh-CN" altLang="en-US" sz="2000" b="1" i="1">
                                      <a:latin typeface="Cambria Math" panose="02040503050406030204" pitchFamily="18" charset="0"/>
                                    </a:rPr>
                                    <m:t>𝒙</m:t>
                                  </m:r>
                                </m:e>
                                <m:sup>
                                  <m:d>
                                    <m:dPr>
                                      <m:ctrlPr>
                                        <a:rPr lang="zh-CN" altLang="en-US" sz="2000" i="1">
                                          <a:latin typeface="Cambria Math" panose="02040503050406030204" pitchFamily="18" charset="0"/>
                                        </a:rPr>
                                      </m:ctrlPr>
                                    </m:dPr>
                                    <m:e>
                                      <m:r>
                                        <a:rPr lang="zh-CN" altLang="en-US" sz="2000">
                                          <a:latin typeface="Cambria Math" panose="02040503050406030204" pitchFamily="18" charset="0"/>
                                        </a:rPr>
                                        <m:t>𝑖</m:t>
                                      </m:r>
                                    </m:e>
                                  </m:d>
                                </m:sup>
                              </m:sSup>
                            </m:e>
                          </m:acc>
                          <m:r>
                            <a:rPr lang="en-US" altLang="zh-CN" sz="2000" i="1">
                              <a:latin typeface="Cambria Math" panose="02040503050406030204" pitchFamily="18" charset="0"/>
                            </a:rPr>
                            <m:t>−</m:t>
                          </m:r>
                        </m:e>
                      </m:nary>
                      <m:sSup>
                        <m:sSupPr>
                          <m:ctrlPr>
                            <a:rPr lang="zh-CN" altLang="zh-CN" sz="2000" i="1" kern="100">
                              <a:latin typeface="Cambria Math" panose="02040503050406030204" pitchFamily="18" charset="0"/>
                            </a:rPr>
                          </m:ctrlPr>
                        </m:sSupPr>
                        <m:e>
                          <m:sSup>
                            <m:sSupPr>
                              <m:ctrlPr>
                                <a:rPr lang="zh-CN" altLang="en-US" sz="2000" i="1">
                                  <a:latin typeface="Cambria Math" panose="02040503050406030204" pitchFamily="18" charset="0"/>
                                </a:rPr>
                              </m:ctrlPr>
                            </m:sSupPr>
                            <m:e>
                              <m:r>
                                <a:rPr lang="zh-CN" altLang="en-US" sz="2000" b="1" i="1">
                                  <a:latin typeface="Cambria Math" panose="02040503050406030204" pitchFamily="18" charset="0"/>
                                </a:rPr>
                                <m:t>𝒚</m:t>
                              </m:r>
                            </m:e>
                            <m:sup>
                              <m:d>
                                <m:dPr>
                                  <m:ctrlPr>
                                    <a:rPr lang="zh-CN" altLang="en-US" sz="2000" i="1">
                                      <a:latin typeface="Cambria Math" panose="02040503050406030204" pitchFamily="18" charset="0"/>
                                    </a:rPr>
                                  </m:ctrlPr>
                                </m:dPr>
                                <m:e>
                                  <m:r>
                                    <a:rPr lang="zh-CN" altLang="en-US" sz="2000">
                                      <a:latin typeface="Cambria Math" panose="02040503050406030204" pitchFamily="18" charset="0"/>
                                    </a:rPr>
                                    <m:t>𝑖</m:t>
                                  </m:r>
                                </m:e>
                              </m:d>
                            </m:sup>
                          </m:sSup>
                          <m:r>
                            <a:rPr lang="en-US" altLang="zh-CN" sz="2000" i="1" kern="100">
                              <a:latin typeface="Cambria Math" panose="02040503050406030204" pitchFamily="18" charset="0"/>
                            </a:rPr>
                            <m:t>)</m:t>
                          </m:r>
                        </m:e>
                        <m:sup>
                          <m:r>
                            <a:rPr lang="en-US" altLang="zh-CN" sz="2000" i="1" kern="100">
                              <a:latin typeface="Cambria Math" panose="02040503050406030204" pitchFamily="18" charset="0"/>
                            </a:rPr>
                            <m:t>2</m:t>
                          </m:r>
                        </m:sup>
                      </m:sSup>
                    </m:oMath>
                  </m:oMathPara>
                </a14:m>
                <a:endParaRPr lang="en-US" altLang="zh-CN" sz="2000" kern="100" dirty="0">
                  <a:latin typeface="+mj-ea"/>
                  <a:ea typeface="+mj-ea"/>
                </a:endParaRPr>
              </a:p>
            </p:txBody>
          </p:sp>
        </mc:Choice>
        <mc:Fallback xmlns="">
          <p:sp>
            <p:nvSpPr>
              <p:cNvPr id="4" name="矩形 3">
                <a:extLst>
                  <a:ext uri="{FF2B5EF4-FFF2-40B4-BE49-F238E27FC236}">
                    <a16:creationId xmlns:a16="http://schemas.microsoft.com/office/drawing/2014/main" id="{BEEA14D1-0C84-C0CD-73E7-0B283BF5C54C}"/>
                  </a:ext>
                </a:extLst>
              </p:cNvPr>
              <p:cNvSpPr>
                <a:spLocks noRot="1" noChangeAspect="1" noMove="1" noResize="1" noEditPoints="1" noAdjustHandles="1" noChangeArrowheads="1" noChangeShapeType="1" noTextEdit="1"/>
              </p:cNvSpPr>
              <p:nvPr/>
            </p:nvSpPr>
            <p:spPr>
              <a:xfrm>
                <a:off x="522514" y="2728851"/>
                <a:ext cx="10901266" cy="93262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7D26F9E-4021-FAE3-D2F3-14C6E033E1E0}"/>
                  </a:ext>
                </a:extLst>
              </p:cNvPr>
              <p:cNvSpPr txBox="1"/>
              <p:nvPr/>
            </p:nvSpPr>
            <p:spPr>
              <a:xfrm>
                <a:off x="2755640" y="2279579"/>
                <a:ext cx="263745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i="1" smtClean="0">
                              <a:solidFill>
                                <a:srgbClr val="FF0000"/>
                              </a:solidFill>
                              <a:latin typeface="Cambria Math" panose="02040503050406030204" pitchFamily="18" charset="0"/>
                              <a:cs typeface="Times New Roman" panose="02020603050405020304" pitchFamily="18" charset="0"/>
                            </a:rPr>
                          </m:ctrlPr>
                        </m:accPr>
                        <m:e>
                          <m:sSub>
                            <m:sSubPr>
                              <m:ctrlPr>
                                <a:rPr lang="en-US" altLang="zh-CN" sz="2400"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𝑖</m:t>
                              </m:r>
                            </m:sub>
                          </m:sSub>
                        </m:e>
                      </m:acc>
                      <m:r>
                        <a:rPr lang="en-US" altLang="zh-CN" sz="2400" b="0" i="1" smtClean="0">
                          <a:solidFill>
                            <a:srgbClr val="FF0000"/>
                          </a:solidFill>
                          <a:latin typeface="Cambria Math" panose="02040503050406030204" pitchFamily="18" charset="0"/>
                          <a:cs typeface="Times New Roman" panose="02020603050405020304" pitchFamily="18" charset="0"/>
                        </a:rPr>
                        <m:t>=(1;</m:t>
                      </m:r>
                      <m:sSub>
                        <m:sSubPr>
                          <m:ctrlPr>
                            <a:rPr lang="en-US" altLang="zh-CN" sz="2400"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𝑖</m:t>
                          </m:r>
                        </m:sub>
                      </m:sSub>
                      <m:r>
                        <a:rPr lang="en-US" altLang="zh-CN" sz="2400" b="0" i="1" smtClean="0">
                          <a:solidFill>
                            <a:srgbClr val="FF0000"/>
                          </a:solidFill>
                          <a:latin typeface="Cambria Math" panose="02040503050406030204" pitchFamily="18" charset="0"/>
                          <a:cs typeface="Times New Roman" panose="02020603050405020304" pitchFamily="18" charset="0"/>
                        </a:rPr>
                        <m:t>)</m:t>
                      </m:r>
                    </m:oMath>
                  </m:oMathPara>
                </a14:m>
                <a:endParaRPr lang="zh-CN" altLang="en-US" sz="2400" dirty="0">
                  <a:solidFill>
                    <a:srgbClr val="FF0000"/>
                  </a:solidFill>
                </a:endParaRPr>
              </a:p>
            </p:txBody>
          </p:sp>
        </mc:Choice>
        <mc:Fallback xmlns="">
          <p:sp>
            <p:nvSpPr>
              <p:cNvPr id="11" name="文本框 10">
                <a:extLst>
                  <a:ext uri="{FF2B5EF4-FFF2-40B4-BE49-F238E27FC236}">
                    <a16:creationId xmlns:a16="http://schemas.microsoft.com/office/drawing/2014/main" id="{07D26F9E-4021-FAE3-D2F3-14C6E033E1E0}"/>
                  </a:ext>
                </a:extLst>
              </p:cNvPr>
              <p:cNvSpPr txBox="1">
                <a:spLocks noRot="1" noChangeAspect="1" noMove="1" noResize="1" noEditPoints="1" noAdjustHandles="1" noChangeArrowheads="1" noChangeShapeType="1" noTextEdit="1"/>
              </p:cNvSpPr>
              <p:nvPr/>
            </p:nvSpPr>
            <p:spPr>
              <a:xfrm>
                <a:off x="2755640" y="2279579"/>
                <a:ext cx="2637453" cy="461665"/>
              </a:xfrm>
              <a:prstGeom prst="rect">
                <a:avLst/>
              </a:prstGeom>
              <a:blipFill>
                <a:blip r:embed="rId5"/>
                <a:stretch>
                  <a:fillRect t="-2632"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BEDE6CA-CE3C-6DFB-8FD6-8402A8095511}"/>
                  </a:ext>
                </a:extLst>
              </p:cNvPr>
              <p:cNvSpPr txBox="1"/>
              <p:nvPr/>
            </p:nvSpPr>
            <p:spPr>
              <a:xfrm>
                <a:off x="594048" y="2278655"/>
                <a:ext cx="263745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i="1" smtClean="0">
                              <a:solidFill>
                                <a:srgbClr val="FF0000"/>
                              </a:solidFill>
                              <a:latin typeface="Cambria Math" panose="02040503050406030204" pitchFamily="18" charset="0"/>
                              <a:cs typeface="Times New Roman" panose="02020603050405020304" pitchFamily="18" charset="0"/>
                            </a:rPr>
                          </m:ctrlPr>
                        </m:accPr>
                        <m:e>
                          <m:r>
                            <a:rPr lang="en-US" altLang="zh-CN" sz="2400" i="1">
                              <a:solidFill>
                                <a:srgbClr val="FF0000"/>
                              </a:solidFill>
                              <a:latin typeface="Cambria Math" panose="02040503050406030204" pitchFamily="18" charset="0"/>
                              <a:cs typeface="Times New Roman" panose="02020603050405020304" pitchFamily="18" charset="0"/>
                            </a:rPr>
                            <m:t>𝑤</m:t>
                          </m:r>
                        </m:e>
                      </m:acc>
                      <m:r>
                        <a:rPr lang="en-US" altLang="zh-CN" sz="2400" b="0" i="1" smtClean="0">
                          <a:solidFill>
                            <a:srgbClr val="FF0000"/>
                          </a:solidFill>
                          <a:latin typeface="Cambria Math" panose="02040503050406030204" pitchFamily="18" charset="0"/>
                          <a:cs typeface="Times New Roman" panose="02020603050405020304" pitchFamily="18" charset="0"/>
                        </a:rPr>
                        <m:t>=(</m:t>
                      </m:r>
                      <m:r>
                        <a:rPr lang="en-US" altLang="zh-CN" sz="2400" b="0" i="1" smtClean="0">
                          <a:solidFill>
                            <a:srgbClr val="FF0000"/>
                          </a:solidFill>
                          <a:latin typeface="Cambria Math" panose="02040503050406030204" pitchFamily="18" charset="0"/>
                          <a:cs typeface="Times New Roman" panose="02020603050405020304" pitchFamily="18" charset="0"/>
                        </a:rPr>
                        <m:t>𝑏</m:t>
                      </m:r>
                      <m:r>
                        <a:rPr lang="en-US" altLang="zh-CN" sz="2400" b="0" i="1" smtClean="0">
                          <a:solidFill>
                            <a:srgbClr val="FF0000"/>
                          </a:solidFill>
                          <a:latin typeface="Cambria Math" panose="02040503050406030204" pitchFamily="18" charset="0"/>
                          <a:cs typeface="Times New Roman" panose="02020603050405020304" pitchFamily="18" charset="0"/>
                        </a:rPr>
                        <m:t>;</m:t>
                      </m:r>
                      <m:r>
                        <a:rPr lang="en-US" altLang="zh-CN" sz="2400" b="0" i="1" smtClean="0">
                          <a:solidFill>
                            <a:srgbClr val="FF0000"/>
                          </a:solidFill>
                          <a:latin typeface="Cambria Math" panose="02040503050406030204" pitchFamily="18" charset="0"/>
                          <a:cs typeface="Times New Roman" panose="02020603050405020304" pitchFamily="18" charset="0"/>
                        </a:rPr>
                        <m:t>𝑤</m:t>
                      </m:r>
                      <m:r>
                        <a:rPr lang="en-US" altLang="zh-CN" sz="2400" b="0" i="1" smtClean="0">
                          <a:solidFill>
                            <a:srgbClr val="FF0000"/>
                          </a:solidFill>
                          <a:latin typeface="Cambria Math" panose="02040503050406030204" pitchFamily="18" charset="0"/>
                          <a:cs typeface="Times New Roman" panose="02020603050405020304" pitchFamily="18" charset="0"/>
                        </a:rPr>
                        <m:t>)</m:t>
                      </m:r>
                    </m:oMath>
                  </m:oMathPara>
                </a14:m>
                <a:endParaRPr lang="zh-CN" altLang="en-US" sz="2400" dirty="0">
                  <a:solidFill>
                    <a:srgbClr val="FF0000"/>
                  </a:solidFill>
                </a:endParaRPr>
              </a:p>
            </p:txBody>
          </p:sp>
        </mc:Choice>
        <mc:Fallback xmlns="">
          <p:sp>
            <p:nvSpPr>
              <p:cNvPr id="14" name="文本框 13">
                <a:extLst>
                  <a:ext uri="{FF2B5EF4-FFF2-40B4-BE49-F238E27FC236}">
                    <a16:creationId xmlns:a16="http://schemas.microsoft.com/office/drawing/2014/main" id="{2BEDE6CA-CE3C-6DFB-8FD6-8402A8095511}"/>
                  </a:ext>
                </a:extLst>
              </p:cNvPr>
              <p:cNvSpPr txBox="1">
                <a:spLocks noRot="1" noChangeAspect="1" noMove="1" noResize="1" noEditPoints="1" noAdjustHandles="1" noChangeArrowheads="1" noChangeShapeType="1" noTextEdit="1"/>
              </p:cNvSpPr>
              <p:nvPr/>
            </p:nvSpPr>
            <p:spPr>
              <a:xfrm>
                <a:off x="594048" y="2278655"/>
                <a:ext cx="2637453" cy="461665"/>
              </a:xfrm>
              <a:prstGeom prst="rect">
                <a:avLst/>
              </a:prstGeom>
              <a:blipFill>
                <a:blip r:embed="rId6"/>
                <a:stretch>
                  <a:fillRect t="-1316"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5C397B31-4828-917D-AF68-497096D43075}"/>
                  </a:ext>
                </a:extLst>
              </p:cNvPr>
              <p:cNvSpPr txBox="1"/>
              <p:nvPr/>
            </p:nvSpPr>
            <p:spPr>
              <a:xfrm>
                <a:off x="819934" y="3674008"/>
                <a:ext cx="10804453" cy="1359796"/>
              </a:xfrm>
              <a:prstGeom prst="rect">
                <a:avLst/>
              </a:prstGeom>
              <a:noFill/>
            </p:spPr>
            <p:txBody>
              <a:bodyPr wrap="square">
                <a:spAutoFit/>
              </a:bodyPr>
              <a:lstStyle/>
              <a:p>
                <a14:m>
                  <m:oMath xmlns:m="http://schemas.openxmlformats.org/officeDocument/2006/math">
                    <m:nary>
                      <m:naryPr>
                        <m:chr m:val="∑"/>
                        <m:limLoc m:val="undOvr"/>
                        <m:ctrlPr>
                          <a:rPr lang="zh-CN" altLang="zh-CN" sz="2000" i="1" kern="100" smtClean="0">
                            <a:latin typeface="Cambria Math" panose="02040503050406030204" pitchFamily="18" charset="0"/>
                          </a:rPr>
                        </m:ctrlPr>
                      </m:naryPr>
                      <m:sub>
                        <m:r>
                          <a:rPr lang="en-US" altLang="zh-CN" sz="2000" i="1" kern="100">
                            <a:latin typeface="Cambria Math" panose="02040503050406030204" pitchFamily="18" charset="0"/>
                          </a:rPr>
                          <m:t>𝑖</m:t>
                        </m:r>
                        <m:r>
                          <a:rPr lang="en-US" altLang="zh-CN" sz="2000" i="1" kern="100">
                            <a:latin typeface="Cambria Math" panose="02040503050406030204" pitchFamily="18" charset="0"/>
                          </a:rPr>
                          <m:t>=1</m:t>
                        </m:r>
                      </m:sub>
                      <m:sup>
                        <m:r>
                          <a:rPr lang="en-US" altLang="zh-CN" sz="2000" i="1" kern="100">
                            <a:latin typeface="Cambria Math" panose="02040503050406030204" pitchFamily="18" charset="0"/>
                          </a:rPr>
                          <m:t>𝑚</m:t>
                        </m:r>
                      </m:sup>
                      <m:e>
                        <m:r>
                          <a:rPr lang="en-US" altLang="zh-CN" sz="2000" i="1" kern="100">
                            <a:latin typeface="Cambria Math" panose="02040503050406030204" pitchFamily="18" charset="0"/>
                          </a:rPr>
                          <m:t>(</m:t>
                        </m:r>
                      </m:e>
                    </m:nary>
                    <m:sSub>
                      <m:sSubPr>
                        <m:ctrlPr>
                          <a:rPr lang="en-US" altLang="zh-CN" sz="2000" i="1">
                            <a:latin typeface="Cambria Math" panose="02040503050406030204" pitchFamily="18" charset="0"/>
                          </a:rPr>
                        </m:ctrlPr>
                      </m:sSubPr>
                      <m:e>
                        <m:sSup>
                          <m:sSupPr>
                            <m:ctrlPr>
                              <a:rPr lang="en-US" altLang="zh-CN" sz="2000" i="1">
                                <a:latin typeface="Cambria Math" panose="02040503050406030204" pitchFamily="18" charset="0"/>
                              </a:rPr>
                            </m:ctrlPr>
                          </m:sSupPr>
                          <m:e>
                            <m:acc>
                              <m:accPr>
                                <m:chr m:val="̂"/>
                                <m:ctrlPr>
                                  <a:rPr lang="en-US" altLang="zh-CN" sz="2000" i="1">
                                    <a:latin typeface="Cambria Math" panose="02040503050406030204" pitchFamily="18" charset="0"/>
                                    <a:cs typeface="Times New Roman" panose="02020603050405020304" pitchFamily="18" charset="0"/>
                                  </a:rPr>
                                </m:ctrlPr>
                              </m:accPr>
                              <m:e>
                                <m:r>
                                  <a:rPr lang="en-US" altLang="zh-CN" sz="2000" i="1">
                                    <a:latin typeface="Cambria Math" panose="02040503050406030204" pitchFamily="18" charset="0"/>
                                    <a:cs typeface="Times New Roman" panose="02020603050405020304" pitchFamily="18" charset="0"/>
                                  </a:rPr>
                                  <m:t>𝑤</m:t>
                                </m:r>
                              </m:e>
                            </m:acc>
                          </m:e>
                          <m:sup>
                            <m:r>
                              <m:rPr>
                                <m:sty m:val="p"/>
                              </m:rPr>
                              <a:rPr lang="en-US" altLang="zh-CN" sz="2000">
                                <a:latin typeface="Cambria Math" panose="02040503050406030204" pitchFamily="18" charset="0"/>
                              </a:rPr>
                              <m:t>T</m:t>
                            </m:r>
                          </m:sup>
                        </m:sSup>
                        <m:acc>
                          <m:accPr>
                            <m:chr m:val="̂"/>
                            <m:ctrlPr>
                              <a:rPr lang="en-US" altLang="zh-CN" sz="2000" i="1">
                                <a:latin typeface="Cambria Math" panose="02040503050406030204" pitchFamily="18" charset="0"/>
                                <a:cs typeface="Times New Roman" panose="02020603050405020304" pitchFamily="18" charset="0"/>
                              </a:rPr>
                            </m:ctrlPr>
                          </m:accPr>
                          <m:e>
                            <m:sSup>
                              <m:sSupPr>
                                <m:ctrlPr>
                                  <a:rPr lang="zh-CN" altLang="en-US" sz="2000" i="1">
                                    <a:latin typeface="Cambria Math" panose="02040503050406030204" pitchFamily="18" charset="0"/>
                                  </a:rPr>
                                </m:ctrlPr>
                              </m:sSupPr>
                              <m:e>
                                <m:r>
                                  <a:rPr lang="zh-CN" altLang="en-US" sz="2000" b="1" i="1">
                                    <a:latin typeface="Cambria Math" panose="02040503050406030204" pitchFamily="18" charset="0"/>
                                  </a:rPr>
                                  <m:t>𝒙</m:t>
                                </m:r>
                              </m:e>
                              <m:sup>
                                <m:d>
                                  <m:dPr>
                                    <m:ctrlPr>
                                      <a:rPr lang="zh-CN" altLang="en-US" sz="2000" i="1">
                                        <a:latin typeface="Cambria Math" panose="02040503050406030204" pitchFamily="18" charset="0"/>
                                      </a:rPr>
                                    </m:ctrlPr>
                                  </m:dPr>
                                  <m:e>
                                    <m:r>
                                      <a:rPr lang="zh-CN" altLang="en-US" sz="2000">
                                        <a:latin typeface="Cambria Math" panose="02040503050406030204" pitchFamily="18" charset="0"/>
                                      </a:rPr>
                                      <m:t>𝑖</m:t>
                                    </m:r>
                                  </m:e>
                                </m:d>
                              </m:sup>
                            </m:sSup>
                          </m:e>
                        </m:acc>
                        <m:r>
                          <a:rPr lang="en-US" altLang="zh-CN" sz="2000" i="1">
                            <a:latin typeface="Cambria Math" panose="02040503050406030204" pitchFamily="18" charset="0"/>
                          </a:rPr>
                          <m:t>−</m:t>
                        </m:r>
                        <m:r>
                          <a:rPr lang="en-US" altLang="zh-CN" sz="2000" b="1" i="1">
                            <a:latin typeface="Cambria Math" panose="02040503050406030204" pitchFamily="18" charset="0"/>
                          </a:rPr>
                          <m:t>𝒚</m:t>
                        </m:r>
                      </m:e>
                      <m:sub>
                        <m:r>
                          <a:rPr lang="en-US" altLang="zh-CN" sz="2000" i="1">
                            <a:latin typeface="Cambria Math" panose="02040503050406030204" pitchFamily="18" charset="0"/>
                          </a:rPr>
                          <m:t>𝑖</m:t>
                        </m:r>
                      </m:sub>
                    </m:sSub>
                    <m:sSup>
                      <m:sSupPr>
                        <m:ctrlPr>
                          <a:rPr lang="zh-CN" altLang="zh-CN" sz="2000" i="1" kern="100">
                            <a:latin typeface="Cambria Math" panose="02040503050406030204" pitchFamily="18" charset="0"/>
                          </a:rPr>
                        </m:ctrlPr>
                      </m:sSupPr>
                      <m:e>
                        <m:r>
                          <a:rPr lang="en-US" altLang="zh-CN" sz="2000" i="1" kern="100">
                            <a:latin typeface="Cambria Math" panose="02040503050406030204" pitchFamily="18" charset="0"/>
                          </a:rPr>
                          <m:t>)</m:t>
                        </m:r>
                      </m:e>
                      <m:sup>
                        <m:r>
                          <a:rPr lang="en-US" altLang="zh-CN" sz="2000" i="1" kern="100">
                            <a:latin typeface="Cambria Math" panose="02040503050406030204" pitchFamily="18" charset="0"/>
                          </a:rPr>
                          <m:t>2</m:t>
                        </m:r>
                      </m:sup>
                    </m:sSup>
                    <m:r>
                      <a:rPr lang="en-US" altLang="zh-CN" sz="2000" i="1" kern="100">
                        <a:latin typeface="Cambria Math" panose="02040503050406030204" pitchFamily="18" charset="0"/>
                      </a:rPr>
                      <m:t> </m:t>
                    </m:r>
                  </m:oMath>
                </a14:m>
                <a:r>
                  <a:rPr lang="en-US" altLang="zh-CN" sz="2000" dirty="0"/>
                  <a:t>=</a:t>
                </a:r>
                <a:r>
                  <a:rPr lang="zh-CN" altLang="en-US" sz="2000" dirty="0"/>
                  <a:t> </a:t>
                </a:r>
                <a14:m>
                  <m:oMath xmlns:m="http://schemas.openxmlformats.org/officeDocument/2006/math">
                    <m:d>
                      <m:dPr>
                        <m:begChr m:val="["/>
                        <m:endChr m:val="]"/>
                        <m:ctrlPr>
                          <a:rPr lang="en-US" altLang="zh-CN" sz="2000" b="0" i="1" smtClean="0">
                            <a:latin typeface="Cambria Math" panose="02040503050406030204" pitchFamily="18" charset="0"/>
                          </a:rPr>
                        </m:ctrlPr>
                      </m:dPr>
                      <m:e>
                        <m:sSup>
                          <m:sSupPr>
                            <m:ctrlPr>
                              <a:rPr lang="en-US" altLang="zh-CN" sz="2000" i="1">
                                <a:latin typeface="Cambria Math" panose="02040503050406030204" pitchFamily="18" charset="0"/>
                              </a:rPr>
                            </m:ctrlPr>
                          </m:sSupPr>
                          <m:e>
                            <m:acc>
                              <m:accPr>
                                <m:chr m:val="̂"/>
                                <m:ctrlPr>
                                  <a:rPr lang="en-US" altLang="zh-CN" sz="2000" i="1">
                                    <a:latin typeface="Cambria Math" panose="02040503050406030204" pitchFamily="18" charset="0"/>
                                    <a:cs typeface="Times New Roman" panose="02020603050405020304" pitchFamily="18" charset="0"/>
                                  </a:rPr>
                                </m:ctrlPr>
                              </m:accPr>
                              <m:e>
                                <m:r>
                                  <a:rPr lang="en-US" altLang="zh-CN" sz="2000" i="1">
                                    <a:latin typeface="Cambria Math" panose="02040503050406030204" pitchFamily="18" charset="0"/>
                                    <a:cs typeface="Times New Roman" panose="02020603050405020304" pitchFamily="18" charset="0"/>
                                  </a:rPr>
                                  <m:t>𝑤</m:t>
                                </m:r>
                              </m:e>
                            </m:acc>
                          </m:e>
                          <m:sup>
                            <m:r>
                              <m:rPr>
                                <m:sty m:val="p"/>
                              </m:rPr>
                              <a:rPr lang="en-US" altLang="zh-CN" sz="2000">
                                <a:latin typeface="Cambria Math" panose="02040503050406030204" pitchFamily="18" charset="0"/>
                              </a:rPr>
                              <m:t>T</m:t>
                            </m:r>
                          </m:sup>
                        </m:sSup>
                        <m:acc>
                          <m:accPr>
                            <m:chr m:val="̂"/>
                            <m:ctrlPr>
                              <a:rPr lang="en-US" altLang="zh-CN" sz="2000" i="1">
                                <a:latin typeface="Cambria Math" panose="02040503050406030204" pitchFamily="18" charset="0"/>
                                <a:cs typeface="Times New Roman" panose="02020603050405020304" pitchFamily="18" charset="0"/>
                              </a:rPr>
                            </m:ctrlPr>
                          </m:accPr>
                          <m:e>
                            <m:sSup>
                              <m:sSupPr>
                                <m:ctrlPr>
                                  <a:rPr lang="zh-CN" altLang="en-US" sz="2000" i="1">
                                    <a:latin typeface="Cambria Math" panose="02040503050406030204" pitchFamily="18" charset="0"/>
                                  </a:rPr>
                                </m:ctrlPr>
                              </m:sSupPr>
                              <m:e>
                                <m:r>
                                  <a:rPr lang="zh-CN" altLang="en-US" sz="2000" b="1" i="1">
                                    <a:latin typeface="Cambria Math" panose="02040503050406030204" pitchFamily="18" charset="0"/>
                                  </a:rPr>
                                  <m:t>𝒙</m:t>
                                </m:r>
                              </m:e>
                              <m:sup>
                                <m:d>
                                  <m:dPr>
                                    <m:ctrlPr>
                                      <a:rPr lang="zh-CN" altLang="en-US" sz="2000" i="1">
                                        <a:latin typeface="Cambria Math" panose="02040503050406030204" pitchFamily="18" charset="0"/>
                                      </a:rPr>
                                    </m:ctrlPr>
                                  </m:dPr>
                                  <m:e>
                                    <m:r>
                                      <a:rPr lang="en-US" altLang="zh-CN" sz="2000" b="0" i="1" smtClean="0">
                                        <a:latin typeface="Cambria Math" panose="02040503050406030204" pitchFamily="18" charset="0"/>
                                      </a:rPr>
                                      <m:t>1</m:t>
                                    </m:r>
                                  </m:e>
                                </m:d>
                              </m:sup>
                            </m:sSup>
                          </m:e>
                        </m:acc>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i="1">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i="1" smtClean="0">
                            <a:latin typeface="Cambria Math" panose="02040503050406030204" pitchFamily="18" charset="0"/>
                          </a:rPr>
                          <m:t> </m:t>
                        </m:r>
                        <m:sSup>
                          <m:sSupPr>
                            <m:ctrlPr>
                              <a:rPr lang="en-US" altLang="zh-CN" sz="2000" i="1">
                                <a:latin typeface="Cambria Math" panose="02040503050406030204" pitchFamily="18" charset="0"/>
                              </a:rPr>
                            </m:ctrlPr>
                          </m:sSupPr>
                          <m:e>
                            <m:acc>
                              <m:accPr>
                                <m:chr m:val="̂"/>
                                <m:ctrlPr>
                                  <a:rPr lang="en-US" altLang="zh-CN" sz="2000" i="1">
                                    <a:latin typeface="Cambria Math" panose="02040503050406030204" pitchFamily="18" charset="0"/>
                                    <a:cs typeface="Times New Roman" panose="02020603050405020304" pitchFamily="18" charset="0"/>
                                  </a:rPr>
                                </m:ctrlPr>
                              </m:accPr>
                              <m:e>
                                <m:r>
                                  <a:rPr lang="en-US" altLang="zh-CN" sz="2000" i="1">
                                    <a:latin typeface="Cambria Math" panose="02040503050406030204" pitchFamily="18" charset="0"/>
                                    <a:cs typeface="Times New Roman" panose="02020603050405020304" pitchFamily="18" charset="0"/>
                                  </a:rPr>
                                  <m:t>𝑤</m:t>
                                </m:r>
                              </m:e>
                            </m:acc>
                          </m:e>
                          <m:sup>
                            <m:r>
                              <m:rPr>
                                <m:sty m:val="p"/>
                              </m:rPr>
                              <a:rPr lang="en-US" altLang="zh-CN" sz="2000">
                                <a:latin typeface="Cambria Math" panose="02040503050406030204" pitchFamily="18" charset="0"/>
                              </a:rPr>
                              <m:t>T</m:t>
                            </m:r>
                          </m:sup>
                        </m:sSup>
                        <m:acc>
                          <m:accPr>
                            <m:chr m:val="̂"/>
                            <m:ctrlPr>
                              <a:rPr lang="en-US" altLang="zh-CN" sz="2000" i="1">
                                <a:latin typeface="Cambria Math" panose="02040503050406030204" pitchFamily="18" charset="0"/>
                                <a:cs typeface="Times New Roman" panose="02020603050405020304" pitchFamily="18" charset="0"/>
                              </a:rPr>
                            </m:ctrlPr>
                          </m:accPr>
                          <m:e>
                            <m:sSup>
                              <m:sSupPr>
                                <m:ctrlPr>
                                  <a:rPr lang="zh-CN" altLang="en-US" sz="2000" i="1">
                                    <a:latin typeface="Cambria Math" panose="02040503050406030204" pitchFamily="18" charset="0"/>
                                  </a:rPr>
                                </m:ctrlPr>
                              </m:sSupPr>
                              <m:e>
                                <m:r>
                                  <a:rPr lang="zh-CN" altLang="en-US" sz="2000" b="1" i="1">
                                    <a:latin typeface="Cambria Math" panose="02040503050406030204" pitchFamily="18" charset="0"/>
                                  </a:rPr>
                                  <m:t>𝒙</m:t>
                                </m:r>
                              </m:e>
                              <m:sup>
                                <m:d>
                                  <m:dPr>
                                    <m:ctrlPr>
                                      <a:rPr lang="zh-CN" altLang="en-US" sz="2000" i="1">
                                        <a:latin typeface="Cambria Math" panose="02040503050406030204" pitchFamily="18" charset="0"/>
                                      </a:rPr>
                                    </m:ctrlPr>
                                  </m:dPr>
                                  <m:e>
                                    <m:r>
                                      <a:rPr lang="en-US" altLang="zh-CN" sz="2000" b="0" i="1" smtClean="0">
                                        <a:latin typeface="Cambria Math" panose="02040503050406030204" pitchFamily="18" charset="0"/>
                                      </a:rPr>
                                      <m:t>2</m:t>
                                    </m:r>
                                  </m:e>
                                </m:d>
                              </m:sup>
                            </m:sSup>
                          </m:e>
                        </m:acc>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i="1">
                                <a:latin typeface="Cambria Math" panose="02040503050406030204" pitchFamily="18" charset="0"/>
                              </a:rPr>
                              <m:t>2</m:t>
                            </m:r>
                          </m:sub>
                        </m:sSub>
                        <m:r>
                          <a:rPr lang="en-US" altLang="zh-CN" sz="2000" b="0" i="1" smtClean="0">
                            <a:latin typeface="Cambria Math" panose="02040503050406030204" pitchFamily="18" charset="0"/>
                          </a:rPr>
                          <m:t>,…,</m:t>
                        </m:r>
                        <m:r>
                          <a:rPr lang="en-US" altLang="zh-CN" sz="2000" i="1" smtClean="0">
                            <a:latin typeface="Cambria Math" panose="02040503050406030204" pitchFamily="18" charset="0"/>
                          </a:rPr>
                          <m:t> </m:t>
                        </m:r>
                        <m:sSup>
                          <m:sSupPr>
                            <m:ctrlPr>
                              <a:rPr lang="en-US" altLang="zh-CN" sz="2000" i="1">
                                <a:latin typeface="Cambria Math" panose="02040503050406030204" pitchFamily="18" charset="0"/>
                              </a:rPr>
                            </m:ctrlPr>
                          </m:sSupPr>
                          <m:e>
                            <m:acc>
                              <m:accPr>
                                <m:chr m:val="̂"/>
                                <m:ctrlPr>
                                  <a:rPr lang="en-US" altLang="zh-CN" sz="2000" i="1">
                                    <a:latin typeface="Cambria Math" panose="02040503050406030204" pitchFamily="18" charset="0"/>
                                    <a:cs typeface="Times New Roman" panose="02020603050405020304" pitchFamily="18" charset="0"/>
                                  </a:rPr>
                                </m:ctrlPr>
                              </m:accPr>
                              <m:e>
                                <m:r>
                                  <a:rPr lang="en-US" altLang="zh-CN" sz="2000" i="1">
                                    <a:latin typeface="Cambria Math" panose="02040503050406030204" pitchFamily="18" charset="0"/>
                                    <a:cs typeface="Times New Roman" panose="02020603050405020304" pitchFamily="18" charset="0"/>
                                  </a:rPr>
                                  <m:t>𝑤</m:t>
                                </m:r>
                              </m:e>
                            </m:acc>
                          </m:e>
                          <m:sup>
                            <m:r>
                              <m:rPr>
                                <m:sty m:val="p"/>
                              </m:rPr>
                              <a:rPr lang="en-US" altLang="zh-CN" sz="2000">
                                <a:latin typeface="Cambria Math" panose="02040503050406030204" pitchFamily="18" charset="0"/>
                              </a:rPr>
                              <m:t>T</m:t>
                            </m:r>
                          </m:sup>
                        </m:sSup>
                        <m:acc>
                          <m:accPr>
                            <m:chr m:val="̂"/>
                            <m:ctrlPr>
                              <a:rPr lang="en-US" altLang="zh-CN" sz="2000" i="1">
                                <a:latin typeface="Cambria Math" panose="02040503050406030204" pitchFamily="18" charset="0"/>
                                <a:cs typeface="Times New Roman" panose="02020603050405020304" pitchFamily="18" charset="0"/>
                              </a:rPr>
                            </m:ctrlPr>
                          </m:accPr>
                          <m:e>
                            <m:sSup>
                              <m:sSupPr>
                                <m:ctrlPr>
                                  <a:rPr lang="zh-CN" altLang="en-US" sz="2000" i="1">
                                    <a:latin typeface="Cambria Math" panose="02040503050406030204" pitchFamily="18" charset="0"/>
                                  </a:rPr>
                                </m:ctrlPr>
                              </m:sSupPr>
                              <m:e>
                                <m:r>
                                  <a:rPr lang="zh-CN" altLang="en-US" sz="2000" b="1" i="1">
                                    <a:latin typeface="Cambria Math" panose="02040503050406030204" pitchFamily="18" charset="0"/>
                                  </a:rPr>
                                  <m:t>𝒙</m:t>
                                </m:r>
                              </m:e>
                              <m:sup>
                                <m:d>
                                  <m:dPr>
                                    <m:ctrlPr>
                                      <a:rPr lang="zh-CN" altLang="en-US" sz="2000" i="1">
                                        <a:latin typeface="Cambria Math" panose="02040503050406030204" pitchFamily="18" charset="0"/>
                                      </a:rPr>
                                    </m:ctrlPr>
                                  </m:dPr>
                                  <m:e>
                                    <m:r>
                                      <a:rPr lang="en-US" altLang="zh-CN" sz="2000" b="0" i="1" smtClean="0">
                                        <a:latin typeface="Cambria Math" panose="02040503050406030204" pitchFamily="18" charset="0"/>
                                      </a:rPr>
                                      <m:t>𝑚</m:t>
                                    </m:r>
                                  </m:e>
                                </m:d>
                              </m:sup>
                            </m:sSup>
                          </m:e>
                        </m:acc>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i="1">
                                <a:latin typeface="Cambria Math" panose="02040503050406030204" pitchFamily="18" charset="0"/>
                              </a:rPr>
                              <m:t>𝑚</m:t>
                            </m:r>
                          </m:sub>
                        </m:sSub>
                      </m:e>
                    </m:d>
                  </m:oMath>
                </a14:m>
                <a:r>
                  <a:rPr lang="zh-CN" altLang="en-US" sz="2000" dirty="0"/>
                  <a:t> </a:t>
                </a:r>
                <a14:m>
                  <m:oMath xmlns:m="http://schemas.openxmlformats.org/officeDocument/2006/math">
                    <m:d>
                      <m:dPr>
                        <m:begChr m:val="["/>
                        <m:endChr m:val="]"/>
                        <m:ctrlPr>
                          <a:rPr lang="zh-CN" altLang="en-US" sz="2000" i="1">
                            <a:latin typeface="Cambria Math" panose="02040503050406030204" pitchFamily="18" charset="0"/>
                          </a:rPr>
                        </m:ctrlPr>
                      </m:dPr>
                      <m:e>
                        <m:m>
                          <m:mPr>
                            <m:mcs>
                              <m:mc>
                                <m:mcPr>
                                  <m:count m:val="1"/>
                                  <m:mcJc m:val="center"/>
                                </m:mcPr>
                              </m:mc>
                            </m:mcs>
                            <m:ctrlPr>
                              <a:rPr lang="zh-CN" altLang="en-US" sz="2000" i="1">
                                <a:latin typeface="Cambria Math" panose="02040503050406030204" pitchFamily="18" charset="0"/>
                              </a:rPr>
                            </m:ctrlPr>
                          </m:mPr>
                          <m:mr>
                            <m:e>
                              <m:sSup>
                                <m:sSupPr>
                                  <m:ctrlPr>
                                    <a:rPr lang="en-US" altLang="zh-CN" sz="2000" i="1">
                                      <a:latin typeface="Cambria Math" panose="02040503050406030204" pitchFamily="18" charset="0"/>
                                    </a:rPr>
                                  </m:ctrlPr>
                                </m:sSupPr>
                                <m:e>
                                  <m:acc>
                                    <m:accPr>
                                      <m:chr m:val="̂"/>
                                      <m:ctrlPr>
                                        <a:rPr lang="en-US" altLang="zh-CN" sz="2000" i="1">
                                          <a:latin typeface="Cambria Math" panose="02040503050406030204" pitchFamily="18" charset="0"/>
                                          <a:cs typeface="Times New Roman" panose="02020603050405020304" pitchFamily="18" charset="0"/>
                                        </a:rPr>
                                      </m:ctrlPr>
                                    </m:accPr>
                                    <m:e>
                                      <m:r>
                                        <a:rPr lang="en-US" altLang="zh-CN" sz="2000" i="1">
                                          <a:latin typeface="Cambria Math" panose="02040503050406030204" pitchFamily="18" charset="0"/>
                                          <a:cs typeface="Times New Roman" panose="02020603050405020304" pitchFamily="18" charset="0"/>
                                        </a:rPr>
                                        <m:t>𝑤</m:t>
                                      </m:r>
                                    </m:e>
                                  </m:acc>
                                </m:e>
                                <m:sup>
                                  <m:r>
                                    <m:rPr>
                                      <m:sty m:val="p"/>
                                    </m:rPr>
                                    <a:rPr lang="en-US" altLang="zh-CN" sz="2000">
                                      <a:latin typeface="Cambria Math" panose="02040503050406030204" pitchFamily="18" charset="0"/>
                                    </a:rPr>
                                    <m:t>T</m:t>
                                  </m:r>
                                </m:sup>
                              </m:sSup>
                              <m:acc>
                                <m:accPr>
                                  <m:chr m:val="̂"/>
                                  <m:ctrlPr>
                                    <a:rPr lang="en-US" altLang="zh-CN" sz="2000" i="1">
                                      <a:latin typeface="Cambria Math" panose="02040503050406030204" pitchFamily="18" charset="0"/>
                                      <a:cs typeface="Times New Roman" panose="02020603050405020304" pitchFamily="18" charset="0"/>
                                    </a:rPr>
                                  </m:ctrlPr>
                                </m:acc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i="1">
                                          <a:latin typeface="Cambria Math" panose="02040503050406030204" pitchFamily="18" charset="0"/>
                                        </a:rPr>
                                        <m:t>1</m:t>
                                      </m:r>
                                    </m:sub>
                                  </m:sSub>
                                </m:e>
                              </m:acc>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i="1">
                                      <a:latin typeface="Cambria Math" panose="02040503050406030204" pitchFamily="18" charset="0"/>
                                    </a:rPr>
                                    <m:t>1</m:t>
                                  </m:r>
                                </m:sub>
                              </m:sSub>
                            </m:e>
                          </m:mr>
                          <m:mr>
                            <m:e>
                              <m:sSup>
                                <m:sSupPr>
                                  <m:ctrlPr>
                                    <a:rPr lang="en-US" altLang="zh-CN" sz="2000" i="1">
                                      <a:latin typeface="Cambria Math" panose="02040503050406030204" pitchFamily="18" charset="0"/>
                                    </a:rPr>
                                  </m:ctrlPr>
                                </m:sSupPr>
                                <m:e>
                                  <m:acc>
                                    <m:accPr>
                                      <m:chr m:val="̂"/>
                                      <m:ctrlPr>
                                        <a:rPr lang="en-US" altLang="zh-CN" sz="2000" i="1">
                                          <a:latin typeface="Cambria Math" panose="02040503050406030204" pitchFamily="18" charset="0"/>
                                          <a:cs typeface="Times New Roman" panose="02020603050405020304" pitchFamily="18" charset="0"/>
                                        </a:rPr>
                                      </m:ctrlPr>
                                    </m:accPr>
                                    <m:e>
                                      <m:r>
                                        <a:rPr lang="en-US" altLang="zh-CN" sz="2000" i="1">
                                          <a:latin typeface="Cambria Math" panose="02040503050406030204" pitchFamily="18" charset="0"/>
                                          <a:cs typeface="Times New Roman" panose="02020603050405020304" pitchFamily="18" charset="0"/>
                                        </a:rPr>
                                        <m:t>𝑤</m:t>
                                      </m:r>
                                    </m:e>
                                  </m:acc>
                                </m:e>
                                <m:sup>
                                  <m:r>
                                    <m:rPr>
                                      <m:sty m:val="p"/>
                                    </m:rPr>
                                    <a:rPr lang="en-US" altLang="zh-CN" sz="2000">
                                      <a:latin typeface="Cambria Math" panose="02040503050406030204" pitchFamily="18" charset="0"/>
                                    </a:rPr>
                                    <m:t>T</m:t>
                                  </m:r>
                                </m:sup>
                              </m:sSup>
                              <m:acc>
                                <m:accPr>
                                  <m:chr m:val="̂"/>
                                  <m:ctrlPr>
                                    <a:rPr lang="en-US" altLang="zh-CN" sz="2000" i="1">
                                      <a:latin typeface="Cambria Math" panose="02040503050406030204" pitchFamily="18" charset="0"/>
                                      <a:cs typeface="Times New Roman" panose="02020603050405020304" pitchFamily="18" charset="0"/>
                                    </a:rPr>
                                  </m:ctrlPr>
                                </m:acc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i="1">
                                          <a:latin typeface="Cambria Math" panose="02040503050406030204" pitchFamily="18" charset="0"/>
                                        </a:rPr>
                                        <m:t>2</m:t>
                                      </m:r>
                                    </m:sub>
                                  </m:sSub>
                                </m:e>
                              </m:acc>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i="1">
                                      <a:latin typeface="Cambria Math" panose="02040503050406030204" pitchFamily="18" charset="0"/>
                                    </a:rPr>
                                    <m:t>2</m:t>
                                  </m:r>
                                </m:sub>
                              </m:sSub>
                            </m:e>
                          </m:mr>
                          <m:mr>
                            <m:e>
                              <m:r>
                                <a:rPr lang="zh-CN" altLang="en-US" sz="2000">
                                  <a:latin typeface="Cambria Math" panose="02040503050406030204" pitchFamily="18" charset="0"/>
                                </a:rPr>
                                <m:t>…</m:t>
                              </m:r>
                            </m:e>
                          </m:mr>
                          <m:mr>
                            <m:e>
                              <m:sSup>
                                <m:sSupPr>
                                  <m:ctrlPr>
                                    <a:rPr lang="en-US" altLang="zh-CN" sz="2000" i="1">
                                      <a:latin typeface="Cambria Math" panose="02040503050406030204" pitchFamily="18" charset="0"/>
                                    </a:rPr>
                                  </m:ctrlPr>
                                </m:sSupPr>
                                <m:e>
                                  <m:acc>
                                    <m:accPr>
                                      <m:chr m:val="̂"/>
                                      <m:ctrlPr>
                                        <a:rPr lang="en-US" altLang="zh-CN" sz="2000" i="1">
                                          <a:latin typeface="Cambria Math" panose="02040503050406030204" pitchFamily="18" charset="0"/>
                                          <a:cs typeface="Times New Roman" panose="02020603050405020304" pitchFamily="18" charset="0"/>
                                        </a:rPr>
                                      </m:ctrlPr>
                                    </m:accPr>
                                    <m:e>
                                      <m:r>
                                        <a:rPr lang="en-US" altLang="zh-CN" sz="2000" i="1">
                                          <a:latin typeface="Cambria Math" panose="02040503050406030204" pitchFamily="18" charset="0"/>
                                          <a:cs typeface="Times New Roman" panose="02020603050405020304" pitchFamily="18" charset="0"/>
                                        </a:rPr>
                                        <m:t>𝑤</m:t>
                                      </m:r>
                                    </m:e>
                                  </m:acc>
                                </m:e>
                                <m:sup>
                                  <m:r>
                                    <m:rPr>
                                      <m:sty m:val="p"/>
                                    </m:rPr>
                                    <a:rPr lang="en-US" altLang="zh-CN" sz="2000">
                                      <a:latin typeface="Cambria Math" panose="02040503050406030204" pitchFamily="18" charset="0"/>
                                    </a:rPr>
                                    <m:t>T</m:t>
                                  </m:r>
                                </m:sup>
                              </m:sSup>
                              <m:acc>
                                <m:accPr>
                                  <m:chr m:val="̂"/>
                                  <m:ctrlPr>
                                    <a:rPr lang="en-US" altLang="zh-CN" sz="2000" i="1">
                                      <a:latin typeface="Cambria Math" panose="02040503050406030204" pitchFamily="18" charset="0"/>
                                      <a:cs typeface="Times New Roman" panose="02020603050405020304" pitchFamily="18" charset="0"/>
                                    </a:rPr>
                                  </m:ctrlPr>
                                </m:acc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i="1">
                                          <a:latin typeface="Cambria Math" panose="02040503050406030204" pitchFamily="18" charset="0"/>
                                        </a:rPr>
                                        <m:t>𝑚</m:t>
                                      </m:r>
                                    </m:sub>
                                  </m:sSub>
                                </m:e>
                              </m:acc>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i="1">
                                      <a:latin typeface="Cambria Math" panose="02040503050406030204" pitchFamily="18" charset="0"/>
                                    </a:rPr>
                                    <m:t>𝑚</m:t>
                                  </m:r>
                                </m:sub>
                              </m:sSub>
                            </m:e>
                          </m:mr>
                        </m:m>
                      </m:e>
                    </m:d>
                  </m:oMath>
                </a14:m>
                <a:endParaRPr lang="en-US" altLang="zh-CN" sz="2000" b="0" i="0" dirty="0">
                  <a:latin typeface="Cambria Math" panose="02040503050406030204" pitchFamily="18" charset="0"/>
                </a:endParaRPr>
              </a:p>
            </p:txBody>
          </p:sp>
        </mc:Choice>
        <mc:Fallback xmlns="">
          <p:sp>
            <p:nvSpPr>
              <p:cNvPr id="19" name="文本框 18">
                <a:extLst>
                  <a:ext uri="{FF2B5EF4-FFF2-40B4-BE49-F238E27FC236}">
                    <a16:creationId xmlns:a16="http://schemas.microsoft.com/office/drawing/2014/main" id="{5C397B31-4828-917D-AF68-497096D43075}"/>
                  </a:ext>
                </a:extLst>
              </p:cNvPr>
              <p:cNvSpPr txBox="1">
                <a:spLocks noRot="1" noChangeAspect="1" noMove="1" noResize="1" noEditPoints="1" noAdjustHandles="1" noChangeArrowheads="1" noChangeShapeType="1" noTextEdit="1"/>
              </p:cNvSpPr>
              <p:nvPr/>
            </p:nvSpPr>
            <p:spPr>
              <a:xfrm>
                <a:off x="819934" y="3674008"/>
                <a:ext cx="10804453" cy="135979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16922658-1D59-19EF-0397-47801EBA424C}"/>
                  </a:ext>
                </a:extLst>
              </p:cNvPr>
              <p:cNvSpPr txBox="1"/>
              <p:nvPr/>
            </p:nvSpPr>
            <p:spPr>
              <a:xfrm>
                <a:off x="8885853" y="2239264"/>
                <a:ext cx="2537927" cy="4394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000" i="1" smtClean="0">
                              <a:solidFill>
                                <a:srgbClr val="FF0000"/>
                              </a:solidFill>
                              <a:latin typeface="Cambria Math" panose="02040503050406030204" pitchFamily="18" charset="0"/>
                            </a:rPr>
                          </m:ctrlPr>
                        </m:sSupPr>
                        <m:e>
                          <m:acc>
                            <m:accPr>
                              <m:chr m:val="̂"/>
                              <m:ctrlPr>
                                <a:rPr lang="en-US" altLang="zh-CN" sz="2000" i="1">
                                  <a:solidFill>
                                    <a:srgbClr val="FF0000"/>
                                  </a:solidFill>
                                  <a:latin typeface="Cambria Math" panose="02040503050406030204" pitchFamily="18" charset="0"/>
                                  <a:cs typeface="Times New Roman" panose="02020603050405020304" pitchFamily="18" charset="0"/>
                                </a:rPr>
                              </m:ctrlPr>
                            </m:accPr>
                            <m:e>
                              <m:r>
                                <a:rPr lang="en-US" altLang="zh-CN" sz="2000" i="1">
                                  <a:solidFill>
                                    <a:srgbClr val="FF0000"/>
                                  </a:solidFill>
                                  <a:latin typeface="Cambria Math" panose="02040503050406030204" pitchFamily="18" charset="0"/>
                                  <a:cs typeface="Times New Roman" panose="02020603050405020304" pitchFamily="18" charset="0"/>
                                </a:rPr>
                                <m:t>𝑤</m:t>
                              </m:r>
                            </m:e>
                          </m:acc>
                        </m:e>
                        <m:sup>
                          <m:r>
                            <m:rPr>
                              <m:sty m:val="p"/>
                            </m:rPr>
                            <a:rPr lang="en-US" altLang="zh-CN" sz="2000">
                              <a:solidFill>
                                <a:srgbClr val="FF0000"/>
                              </a:solidFill>
                              <a:latin typeface="Cambria Math" panose="02040503050406030204" pitchFamily="18" charset="0"/>
                            </a:rPr>
                            <m:t>T</m:t>
                          </m:r>
                        </m:sup>
                      </m:sSup>
                      <m:acc>
                        <m:accPr>
                          <m:chr m:val="̂"/>
                          <m:ctrlPr>
                            <a:rPr lang="en-US" altLang="zh-CN" sz="2000" i="1">
                              <a:solidFill>
                                <a:srgbClr val="FF0000"/>
                              </a:solidFill>
                              <a:latin typeface="Cambria Math" panose="02040503050406030204" pitchFamily="18" charset="0"/>
                              <a:cs typeface="Times New Roman" panose="02020603050405020304" pitchFamily="18" charset="0"/>
                            </a:rPr>
                          </m:ctrlPr>
                        </m:accPr>
                        <m:e>
                          <m:sSub>
                            <m:sSubPr>
                              <m:ctrlPr>
                                <a:rPr lang="en-US" altLang="zh-CN" sz="2000"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𝑖</m:t>
                              </m:r>
                            </m:sub>
                          </m:sSub>
                        </m:e>
                      </m:acc>
                      <m:r>
                        <a:rPr lang="en-US" altLang="zh-CN" sz="2000" i="1">
                          <a:solidFill>
                            <a:srgbClr val="FF0000"/>
                          </a:solidFill>
                          <a:latin typeface="Cambria Math" panose="02040503050406030204" pitchFamily="18" charset="0"/>
                        </a:rPr>
                        <m:t>=</m:t>
                      </m:r>
                      <m:sSup>
                        <m:sSupPr>
                          <m:ctrlPr>
                            <a:rPr lang="en-US" altLang="zh-CN" sz="2000" i="1">
                              <a:solidFill>
                                <a:srgbClr val="FF0000"/>
                              </a:solidFill>
                              <a:latin typeface="Cambria Math" panose="02040503050406030204" pitchFamily="18" charset="0"/>
                            </a:rPr>
                          </m:ctrlPr>
                        </m:sSupPr>
                        <m:e>
                          <m:acc>
                            <m:accPr>
                              <m:chr m:val="̂"/>
                              <m:ctrlPr>
                                <a:rPr lang="en-US" altLang="zh-CN" sz="2000" i="1">
                                  <a:solidFill>
                                    <a:srgbClr val="FF0000"/>
                                  </a:solidFill>
                                  <a:latin typeface="Cambria Math" panose="02040503050406030204" pitchFamily="18" charset="0"/>
                                  <a:cs typeface="Times New Roman" panose="02020603050405020304" pitchFamily="18" charset="0"/>
                                </a:rPr>
                              </m:ctrlPr>
                            </m:accPr>
                            <m:e>
                              <m:sSub>
                                <m:sSubPr>
                                  <m:ctrlPr>
                                    <a:rPr lang="en-US" altLang="zh-CN" sz="2000"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𝑖</m:t>
                                  </m:r>
                                </m:sub>
                              </m:sSub>
                            </m:e>
                          </m:acc>
                        </m:e>
                        <m:sup>
                          <m:r>
                            <m:rPr>
                              <m:sty m:val="p"/>
                            </m:rPr>
                            <a:rPr lang="en-US" altLang="zh-CN" sz="2000">
                              <a:solidFill>
                                <a:srgbClr val="FF0000"/>
                              </a:solidFill>
                              <a:latin typeface="Cambria Math" panose="02040503050406030204" pitchFamily="18" charset="0"/>
                            </a:rPr>
                            <m:t>T</m:t>
                          </m:r>
                        </m:sup>
                      </m:sSup>
                      <m:acc>
                        <m:accPr>
                          <m:chr m:val="̂"/>
                          <m:ctrlPr>
                            <a:rPr lang="en-US" altLang="zh-CN" sz="2000" i="1">
                              <a:solidFill>
                                <a:srgbClr val="FF0000"/>
                              </a:solidFill>
                              <a:latin typeface="Cambria Math" panose="02040503050406030204" pitchFamily="18" charset="0"/>
                              <a:cs typeface="Times New Roman" panose="02020603050405020304" pitchFamily="18" charset="0"/>
                            </a:rPr>
                          </m:ctrlPr>
                        </m:accPr>
                        <m:e>
                          <m:r>
                            <a:rPr lang="en-US" altLang="zh-CN" sz="2000" i="1">
                              <a:solidFill>
                                <a:srgbClr val="FF0000"/>
                              </a:solidFill>
                              <a:latin typeface="Cambria Math" panose="02040503050406030204" pitchFamily="18" charset="0"/>
                              <a:cs typeface="Times New Roman" panose="02020603050405020304" pitchFamily="18" charset="0"/>
                            </a:rPr>
                            <m:t>𝑤</m:t>
                          </m:r>
                        </m:e>
                      </m:acc>
                    </m:oMath>
                  </m:oMathPara>
                </a14:m>
                <a:endParaRPr lang="zh-CN" altLang="en-US" sz="2000" dirty="0">
                  <a:solidFill>
                    <a:srgbClr val="FF0000"/>
                  </a:solidFill>
                </a:endParaRPr>
              </a:p>
            </p:txBody>
          </p:sp>
        </mc:Choice>
        <mc:Fallback xmlns="">
          <p:sp>
            <p:nvSpPr>
              <p:cNvPr id="24" name="文本框 23">
                <a:extLst>
                  <a:ext uri="{FF2B5EF4-FFF2-40B4-BE49-F238E27FC236}">
                    <a16:creationId xmlns:a16="http://schemas.microsoft.com/office/drawing/2014/main" id="{16922658-1D59-19EF-0397-47801EBA424C}"/>
                  </a:ext>
                </a:extLst>
              </p:cNvPr>
              <p:cNvSpPr txBox="1">
                <a:spLocks noRot="1" noChangeAspect="1" noMove="1" noResize="1" noEditPoints="1" noAdjustHandles="1" noChangeArrowheads="1" noChangeShapeType="1" noTextEdit="1"/>
              </p:cNvSpPr>
              <p:nvPr/>
            </p:nvSpPr>
            <p:spPr>
              <a:xfrm>
                <a:off x="8885853" y="2239264"/>
                <a:ext cx="2537927" cy="439479"/>
              </a:xfrm>
              <a:prstGeom prst="rect">
                <a:avLst/>
              </a:prstGeom>
              <a:blipFill>
                <a:blip r:embed="rId8"/>
                <a:stretch>
                  <a:fillRect b="-4167"/>
                </a:stretch>
              </a:blipFill>
            </p:spPr>
            <p:txBody>
              <a:bodyPr/>
              <a:lstStyle/>
              <a:p>
                <a:r>
                  <a:rPr lang="zh-CN" altLang="en-US">
                    <a:noFill/>
                  </a:rPr>
                  <a:t> </a:t>
                </a:r>
              </a:p>
            </p:txBody>
          </p:sp>
        </mc:Fallback>
      </mc:AlternateContent>
      <p:sp>
        <p:nvSpPr>
          <p:cNvPr id="25" name="箭头: 右 24">
            <a:extLst>
              <a:ext uri="{FF2B5EF4-FFF2-40B4-BE49-F238E27FC236}">
                <a16:creationId xmlns:a16="http://schemas.microsoft.com/office/drawing/2014/main" id="{B8E68739-1F08-D011-E0EE-88EB81B99CC3}"/>
              </a:ext>
            </a:extLst>
          </p:cNvPr>
          <p:cNvSpPr/>
          <p:nvPr/>
        </p:nvSpPr>
        <p:spPr>
          <a:xfrm rot="19569980">
            <a:off x="8813518" y="2571928"/>
            <a:ext cx="508793" cy="342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B26B75F7-A9AF-1A34-741B-58042633EA74}"/>
                  </a:ext>
                </a:extLst>
              </p:cNvPr>
              <p:cNvSpPr txBox="1"/>
              <p:nvPr/>
            </p:nvSpPr>
            <p:spPr>
              <a:xfrm>
                <a:off x="5973147" y="5497362"/>
                <a:ext cx="6096000" cy="13214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latin typeface="Cambria Math" panose="02040503050406030204" pitchFamily="18" charset="0"/>
                            </a:rPr>
                          </m:ctrlPr>
                        </m:dPr>
                        <m:e>
                          <m:m>
                            <m:mPr>
                              <m:mcs>
                                <m:mc>
                                  <m:mcPr>
                                    <m:count m:val="1"/>
                                    <m:mcJc m:val="center"/>
                                  </m:mcPr>
                                </m:mc>
                              </m:mcs>
                              <m:ctrlPr>
                                <a:rPr lang="zh-CN" altLang="en-US" i="1">
                                  <a:latin typeface="Cambria Math" panose="02040503050406030204" pitchFamily="18" charset="0"/>
                                </a:rPr>
                              </m:ctrlPr>
                            </m:mPr>
                            <m:m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cs typeface="Times New Roman" panose="020206030504050203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e>
                                    </m:acc>
                                  </m:e>
                                  <m:sup>
                                    <m:r>
                                      <m:rPr>
                                        <m:sty m:val="p"/>
                                      </m:rPr>
                                      <a:rPr lang="en-US" altLang="zh-CN">
                                        <a:latin typeface="Cambria Math" panose="02040503050406030204" pitchFamily="18" charset="0"/>
                                      </a:rPr>
                                      <m:t>T</m:t>
                                    </m:r>
                                  </m:sup>
                                </m:sSup>
                                <m:acc>
                                  <m:accPr>
                                    <m:chr m:val="̂"/>
                                    <m:ctrlPr>
                                      <a:rPr lang="en-US" altLang="zh-CN" i="1">
                                        <a:latin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cs typeface="Times New Roman" panose="02020603050405020304" pitchFamily="18" charset="0"/>
                                      </a:rPr>
                                      <m:t>𝑤</m:t>
                                    </m:r>
                                  </m:e>
                                </m:acc>
                              </m:e>
                            </m:mr>
                            <m:m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cs typeface="Times New Roman" panose="020206030504050203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e>
                                    </m:acc>
                                  </m:e>
                                  <m:sup>
                                    <m:r>
                                      <m:rPr>
                                        <m:sty m:val="p"/>
                                      </m:rPr>
                                      <a:rPr lang="en-US" altLang="zh-CN">
                                        <a:latin typeface="Cambria Math" panose="02040503050406030204" pitchFamily="18" charset="0"/>
                                      </a:rPr>
                                      <m:t>T</m:t>
                                    </m:r>
                                  </m:sup>
                                </m:sSup>
                                <m:acc>
                                  <m:accPr>
                                    <m:chr m:val="̂"/>
                                    <m:ctrlPr>
                                      <a:rPr lang="en-US" altLang="zh-CN" i="1">
                                        <a:latin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cs typeface="Times New Roman" panose="02020603050405020304" pitchFamily="18" charset="0"/>
                                      </a:rPr>
                                      <m:t>𝑤</m:t>
                                    </m:r>
                                  </m:e>
                                </m:acc>
                              </m:e>
                            </m:mr>
                            <m:mr>
                              <m:e>
                                <m:r>
                                  <a:rPr lang="zh-CN" altLang="en-US">
                                    <a:latin typeface="Cambria Math" panose="02040503050406030204" pitchFamily="18" charset="0"/>
                                  </a:rPr>
                                  <m:t>…</m:t>
                                </m:r>
                              </m:e>
                            </m:mr>
                            <m:m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cs typeface="Times New Roman" panose="020206030504050203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𝑚</m:t>
                                            </m:r>
                                          </m:sub>
                                        </m:sSub>
                                      </m:e>
                                    </m:acc>
                                  </m:e>
                                  <m:sup>
                                    <m:r>
                                      <m:rPr>
                                        <m:sty m:val="p"/>
                                      </m:rPr>
                                      <a:rPr lang="en-US" altLang="zh-CN">
                                        <a:latin typeface="Cambria Math" panose="02040503050406030204" pitchFamily="18" charset="0"/>
                                      </a:rPr>
                                      <m:t>T</m:t>
                                    </m:r>
                                  </m:sup>
                                </m:sSup>
                                <m:acc>
                                  <m:accPr>
                                    <m:chr m:val="̂"/>
                                    <m:ctrlPr>
                                      <a:rPr lang="en-US" altLang="zh-CN" i="1">
                                        <a:latin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cs typeface="Times New Roman" panose="02020603050405020304" pitchFamily="18" charset="0"/>
                                      </a:rPr>
                                      <m:t>𝑤</m:t>
                                    </m:r>
                                  </m:e>
                                </m:acc>
                              </m:e>
                            </m:mr>
                          </m:m>
                        </m:e>
                      </m:d>
                      <m:r>
                        <a:rPr lang="en-US" altLang="zh-CN" i="1">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m:t>
                      </m:r>
                      <m:d>
                        <m:dPr>
                          <m:begChr m:val="["/>
                          <m:endChr m:val="]"/>
                          <m:ctrlPr>
                            <a:rPr lang="zh-CN" altLang="en-US" sz="1800" i="1" smtClean="0">
                              <a:latin typeface="Cambria Math" panose="02040503050406030204" pitchFamily="18" charset="0"/>
                            </a:rPr>
                          </m:ctrlPr>
                        </m:dPr>
                        <m:e>
                          <m:m>
                            <m:mPr>
                              <m:mcs>
                                <m:mc>
                                  <m:mcPr>
                                    <m:count m:val="1"/>
                                    <m:mcJc m:val="center"/>
                                  </m:mcPr>
                                </m:mc>
                              </m:mcs>
                              <m:ctrlPr>
                                <a:rPr lang="zh-CN" altLang="en-US" sz="1800" i="1">
                                  <a:latin typeface="Cambria Math" panose="02040503050406030204" pitchFamily="18" charset="0"/>
                                </a:rPr>
                              </m:ctrlPr>
                            </m:mPr>
                            <m:mr>
                              <m:e>
                                <m:sSub>
                                  <m:sSubPr>
                                    <m:ctrlPr>
                                      <a:rPr lang="en-US" altLang="zh-CN" sz="1800" i="1">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0" i="1" smtClean="0">
                                        <a:latin typeface="Cambria Math" panose="02040503050406030204" pitchFamily="18" charset="0"/>
                                      </a:rPr>
                                      <m:t>1</m:t>
                                    </m:r>
                                  </m:sub>
                                </m:sSub>
                              </m:e>
                            </m:mr>
                            <m:mr>
                              <m:e>
                                <m:sSub>
                                  <m:sSubPr>
                                    <m:ctrlPr>
                                      <a:rPr lang="en-US" altLang="zh-CN" sz="1800" i="1">
                                        <a:latin typeface="Cambria Math" panose="02040503050406030204" pitchFamily="18" charset="0"/>
                                      </a:rPr>
                                    </m:ctrlPr>
                                  </m:sSubPr>
                                  <m:e>
                                    <m:r>
                                      <a:rPr lang="en-US" altLang="zh-CN" sz="1800" b="1" i="1">
                                        <a:latin typeface="Cambria Math" panose="02040503050406030204" pitchFamily="18" charset="0"/>
                                      </a:rPr>
                                      <m:t>𝒚</m:t>
                                    </m:r>
                                  </m:e>
                                  <m:sub>
                                    <m:r>
                                      <a:rPr lang="en-US" altLang="zh-CN" sz="1800" b="0" i="1" smtClean="0">
                                        <a:latin typeface="Cambria Math" panose="02040503050406030204" pitchFamily="18" charset="0"/>
                                      </a:rPr>
                                      <m:t>2</m:t>
                                    </m:r>
                                  </m:sub>
                                </m:sSub>
                              </m:e>
                            </m:mr>
                            <m:mr>
                              <m:e>
                                <m:r>
                                  <a:rPr lang="zh-CN" altLang="en-US" sz="1800">
                                    <a:latin typeface="Cambria Math" panose="02040503050406030204" pitchFamily="18" charset="0"/>
                                  </a:rPr>
                                  <m:t>…</m:t>
                                </m:r>
                              </m:e>
                            </m:mr>
                            <m:mr>
                              <m:e>
                                <m:sSub>
                                  <m:sSubPr>
                                    <m:ctrlPr>
                                      <a:rPr lang="en-US" altLang="zh-CN" sz="1800" i="1">
                                        <a:latin typeface="Cambria Math" panose="02040503050406030204" pitchFamily="18" charset="0"/>
                                      </a:rPr>
                                    </m:ctrlPr>
                                  </m:sSubPr>
                                  <m:e>
                                    <m:r>
                                      <a:rPr lang="en-US" altLang="zh-CN" sz="1800" b="1" i="1">
                                        <a:latin typeface="Cambria Math" panose="02040503050406030204" pitchFamily="18" charset="0"/>
                                      </a:rPr>
                                      <m:t>𝒚</m:t>
                                    </m:r>
                                  </m:e>
                                  <m:sub>
                                    <m:r>
                                      <a:rPr lang="en-US" altLang="zh-CN" sz="1800" b="0" i="1" smtClean="0">
                                        <a:latin typeface="Cambria Math" panose="02040503050406030204" pitchFamily="18" charset="0"/>
                                      </a:rPr>
                                      <m:t>𝑚</m:t>
                                    </m:r>
                                  </m:sub>
                                </m:sSub>
                              </m:e>
                            </m:mr>
                          </m:m>
                        </m:e>
                      </m:d>
                      <m:r>
                        <a:rPr lang="en-US" altLang="zh-CN" sz="1800" b="0" i="1" smtClean="0">
                          <a:latin typeface="Cambria Math" panose="02040503050406030204" pitchFamily="18" charset="0"/>
                        </a:rPr>
                        <m:t>=</m:t>
                      </m:r>
                      <m:r>
                        <a:rPr lang="zh-CN" altLang="en-US" i="1">
                          <a:latin typeface="Cambria Math" panose="02040503050406030204" pitchFamily="18" charset="0"/>
                        </a:rPr>
                        <m:t>𝑋</m:t>
                      </m:r>
                      <m:acc>
                        <m:accPr>
                          <m:chr m:val="̂"/>
                          <m:ctrlPr>
                            <a:rPr lang="en-US" altLang="zh-CN" i="1">
                              <a:latin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cs typeface="Times New Roman" panose="02020603050405020304" pitchFamily="18" charset="0"/>
                            </a:rPr>
                            <m:t>𝑤</m:t>
                          </m:r>
                        </m:e>
                      </m:acc>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𝑌</m:t>
                      </m:r>
                    </m:oMath>
                  </m:oMathPara>
                </a14:m>
                <a:endParaRPr lang="zh-CN" altLang="en-US" b="1" dirty="0"/>
              </a:p>
            </p:txBody>
          </p:sp>
        </mc:Choice>
        <mc:Fallback xmlns="">
          <p:sp>
            <p:nvSpPr>
              <p:cNvPr id="27" name="文本框 26">
                <a:extLst>
                  <a:ext uri="{FF2B5EF4-FFF2-40B4-BE49-F238E27FC236}">
                    <a16:creationId xmlns:a16="http://schemas.microsoft.com/office/drawing/2014/main" id="{B26B75F7-A9AF-1A34-741B-58042633EA74}"/>
                  </a:ext>
                </a:extLst>
              </p:cNvPr>
              <p:cNvSpPr txBox="1">
                <a:spLocks noRot="1" noChangeAspect="1" noMove="1" noResize="1" noEditPoints="1" noAdjustHandles="1" noChangeArrowheads="1" noChangeShapeType="1" noTextEdit="1"/>
              </p:cNvSpPr>
              <p:nvPr/>
            </p:nvSpPr>
            <p:spPr>
              <a:xfrm>
                <a:off x="5973147" y="5497362"/>
                <a:ext cx="6096000" cy="1321452"/>
              </a:xfrm>
              <a:prstGeom prst="rect">
                <a:avLst/>
              </a:prstGeom>
              <a:blipFill>
                <a:blip r:embed="rId9"/>
                <a:stretch>
                  <a:fillRect/>
                </a:stretch>
              </a:blipFill>
            </p:spPr>
            <p:txBody>
              <a:bodyPr/>
              <a:lstStyle/>
              <a:p>
                <a:r>
                  <a:rPr lang="zh-CN" altLang="en-US">
                    <a:noFill/>
                  </a:rPr>
                  <a:t> </a:t>
                </a:r>
              </a:p>
            </p:txBody>
          </p:sp>
        </mc:Fallback>
      </mc:AlternateContent>
      <p:sp>
        <p:nvSpPr>
          <p:cNvPr id="28" name="箭头: 右 27">
            <a:extLst>
              <a:ext uri="{FF2B5EF4-FFF2-40B4-BE49-F238E27FC236}">
                <a16:creationId xmlns:a16="http://schemas.microsoft.com/office/drawing/2014/main" id="{F868DFD3-0EDB-DD09-D3A9-98ACB0E6D723}"/>
              </a:ext>
            </a:extLst>
          </p:cNvPr>
          <p:cNvSpPr/>
          <p:nvPr/>
        </p:nvSpPr>
        <p:spPr>
          <a:xfrm rot="5400000">
            <a:off x="8204709" y="5191419"/>
            <a:ext cx="399958" cy="342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BDD5D8E9-578F-5B2E-56C3-79B5B4C8BC31}"/>
                  </a:ext>
                </a:extLst>
              </p:cNvPr>
              <p:cNvSpPr txBox="1"/>
              <p:nvPr/>
            </p:nvSpPr>
            <p:spPr>
              <a:xfrm>
                <a:off x="877389" y="5562675"/>
                <a:ext cx="5218611" cy="613886"/>
              </a:xfrm>
              <a:prstGeom prst="rect">
                <a:avLst/>
              </a:prstGeom>
              <a:noFill/>
            </p:spPr>
            <p:txBody>
              <a:bodyPr wrap="square">
                <a:spAutoFit/>
              </a:bodyPr>
              <a:lstStyle/>
              <a:p>
                <a14:m>
                  <m:oMath xmlns:m="http://schemas.openxmlformats.org/officeDocument/2006/math">
                    <m:r>
                      <a:rPr lang="en-US" altLang="zh-CN" sz="2400" i="1" smtClean="0">
                        <a:latin typeface="Cambria Math" panose="02040503050406030204" pitchFamily="18" charset="0"/>
                        <a:ea typeface="+mj-ea"/>
                      </a:rPr>
                      <m:t>𝐽</m:t>
                    </m:r>
                    <m:d>
                      <m:dPr>
                        <m:ctrlPr>
                          <a:rPr lang="en-US" altLang="zh-CN" sz="2400" i="1" smtClean="0">
                            <a:latin typeface="Cambria Math" panose="02040503050406030204" pitchFamily="18" charset="0"/>
                            <a:ea typeface="+mj-ea"/>
                          </a:rPr>
                        </m:ctrlPr>
                      </m:dPr>
                      <m:e>
                        <m:r>
                          <a:rPr lang="en-US" altLang="zh-CN" sz="2400" i="1">
                            <a:latin typeface="Cambria Math" panose="02040503050406030204" pitchFamily="18" charset="0"/>
                            <a:ea typeface="+mj-ea"/>
                          </a:rPr>
                          <m:t>𝑤</m:t>
                        </m:r>
                      </m:e>
                    </m:d>
                    <m:r>
                      <a:rPr lang="en-US" altLang="zh-CN" sz="2400" i="1">
                        <a:latin typeface="Cambria Math" panose="02040503050406030204" pitchFamily="18" charset="0"/>
                        <a:ea typeface="+mj-ea"/>
                      </a:rPr>
                      <m:t>=</m:t>
                    </m:r>
                  </m:oMath>
                </a14:m>
                <a:r>
                  <a:rPr lang="zh-CN" altLang="zh-CN" sz="2400" dirty="0"/>
                  <a:t> </a:t>
                </a:r>
                <a14:m>
                  <m:oMath xmlns:m="http://schemas.openxmlformats.org/officeDocument/2006/math">
                    <m:f>
                      <m:fPr>
                        <m:ctrlPr>
                          <a:rPr lang="zh-CN" altLang="zh-CN" sz="2400" i="1">
                            <a:latin typeface="Cambria Math" panose="02040503050406030204" pitchFamily="18" charset="0"/>
                          </a:rPr>
                        </m:ctrlPr>
                      </m:fPr>
                      <m:num>
                        <m:r>
                          <a:rPr lang="en-US" altLang="zh-CN" sz="2400" i="1">
                            <a:latin typeface="Cambria Math" panose="02040503050406030204" pitchFamily="18" charset="0"/>
                            <a:cs typeface="Times New Roman" panose="02020603050405020304" pitchFamily="18" charset="0"/>
                          </a:rPr>
                          <m:t>1</m:t>
                        </m:r>
                      </m:num>
                      <m:den>
                        <m:r>
                          <a:rPr lang="en-US" altLang="zh-CN" sz="2400" i="1">
                            <a:latin typeface="Cambria Math" panose="02040503050406030204" pitchFamily="18" charset="0"/>
                            <a:cs typeface="Times New Roman" panose="02020603050405020304" pitchFamily="18" charset="0"/>
                          </a:rPr>
                          <m:t>2</m:t>
                        </m:r>
                      </m:den>
                    </m:f>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𝑋</m:t>
                            </m:r>
                            <m:acc>
                              <m:accPr>
                                <m:chr m:val="̂"/>
                                <m:ctrlPr>
                                  <a:rPr lang="en-US" altLang="zh-CN" sz="2400" i="1">
                                    <a:latin typeface="Cambria Math" panose="02040503050406030204" pitchFamily="18" charset="0"/>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𝑤</m:t>
                                </m:r>
                              </m:e>
                            </m:acc>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𝑌</m:t>
                            </m:r>
                          </m:e>
                        </m:d>
                      </m:e>
                      <m:sup>
                        <m:r>
                          <a:rPr lang="en-US" altLang="zh-CN" sz="2400" i="1">
                            <a:latin typeface="Cambria Math" panose="02040503050406030204" pitchFamily="18" charset="0"/>
                            <a:cs typeface="Times New Roman" panose="02020603050405020304" pitchFamily="18" charset="0"/>
                          </a:rPr>
                          <m:t>𝑇</m:t>
                        </m:r>
                      </m:sup>
                    </m:sSup>
                    <m:d>
                      <m:dPr>
                        <m:ctrlPr>
                          <a:rPr lang="zh-CN" altLang="zh-CN" sz="2400" i="1">
                            <a:latin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𝑋</m:t>
                        </m:r>
                        <m:acc>
                          <m:accPr>
                            <m:chr m:val="̂"/>
                            <m:ctrlPr>
                              <a:rPr lang="en-US" altLang="zh-CN" sz="2400" i="1">
                                <a:latin typeface="Cambria Math" panose="02040503050406030204" pitchFamily="18" charset="0"/>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𝑤</m:t>
                            </m:r>
                          </m:e>
                        </m:acc>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𝑌</m:t>
                        </m:r>
                      </m:e>
                    </m:d>
                  </m:oMath>
                </a14:m>
                <a:endParaRPr lang="zh-CN" altLang="en-US" sz="2400" dirty="0"/>
              </a:p>
            </p:txBody>
          </p:sp>
        </mc:Choice>
        <mc:Fallback xmlns="">
          <p:sp>
            <p:nvSpPr>
              <p:cNvPr id="30" name="文本框 29">
                <a:extLst>
                  <a:ext uri="{FF2B5EF4-FFF2-40B4-BE49-F238E27FC236}">
                    <a16:creationId xmlns:a16="http://schemas.microsoft.com/office/drawing/2014/main" id="{BDD5D8E9-578F-5B2E-56C3-79B5B4C8BC31}"/>
                  </a:ext>
                </a:extLst>
              </p:cNvPr>
              <p:cNvSpPr txBox="1">
                <a:spLocks noRot="1" noChangeAspect="1" noMove="1" noResize="1" noEditPoints="1" noAdjustHandles="1" noChangeArrowheads="1" noChangeShapeType="1" noTextEdit="1"/>
              </p:cNvSpPr>
              <p:nvPr/>
            </p:nvSpPr>
            <p:spPr>
              <a:xfrm>
                <a:off x="877389" y="5562675"/>
                <a:ext cx="5218611" cy="61388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CCEF743D-68D7-A0A1-52FB-96FCE1939040}"/>
                  </a:ext>
                </a:extLst>
              </p:cNvPr>
              <p:cNvSpPr txBox="1"/>
              <p:nvPr/>
            </p:nvSpPr>
            <p:spPr>
              <a:xfrm>
                <a:off x="-148737" y="1170690"/>
                <a:ext cx="6094324"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cs typeface="Times New Roman" panose="02020603050405020304" pitchFamily="18" charset="0"/>
                        </a:rPr>
                        <m:t>𝐽</m:t>
                      </m:r>
                      <m:r>
                        <a:rPr lang="en-US" altLang="zh-CN" sz="2400" i="1" smtClean="0">
                          <a:latin typeface="Cambria Math" panose="02040503050406030204" pitchFamily="18" charset="0"/>
                          <a:cs typeface="Times New Roman" panose="02020603050405020304" pitchFamily="18" charset="0"/>
                        </a:rPr>
                        <m:t>(</m:t>
                      </m:r>
                      <m:r>
                        <a:rPr lang="en-US" altLang="zh-CN" sz="2400" i="1" smtClean="0">
                          <a:latin typeface="Cambria Math" panose="02040503050406030204" pitchFamily="18" charset="0"/>
                          <a:cs typeface="Times New Roman" panose="02020603050405020304" pitchFamily="18" charset="0"/>
                        </a:rPr>
                        <m:t>𝑤</m:t>
                      </m:r>
                      <m:r>
                        <a:rPr lang="en-US" altLang="zh-CN" sz="2400" i="1" smtClean="0">
                          <a:latin typeface="Cambria Math" panose="02040503050406030204" pitchFamily="18" charset="0"/>
                          <a:cs typeface="Times New Roman" panose="02020603050405020304" pitchFamily="18" charset="0"/>
                        </a:rPr>
                        <m:t>)= </m:t>
                      </m:r>
                      <m:f>
                        <m:fPr>
                          <m:ctrlPr>
                            <a:rPr lang="zh-CN" altLang="en-US" sz="2400" i="1" smtClean="0">
                              <a:latin typeface="Cambria Math" panose="02040503050406030204" pitchFamily="18" charset="0"/>
                              <a:ea typeface="+mj-ea"/>
                            </a:rPr>
                          </m:ctrlPr>
                        </m:fPr>
                        <m:num>
                          <m:r>
                            <a:rPr lang="zh-CN" altLang="en-US" sz="2400">
                              <a:latin typeface="Cambria Math" panose="02040503050406030204" pitchFamily="18" charset="0"/>
                              <a:ea typeface="+mj-ea"/>
                            </a:rPr>
                            <m:t>1</m:t>
                          </m:r>
                        </m:num>
                        <m:den>
                          <m:r>
                            <a:rPr lang="zh-CN" altLang="en-US" sz="2400">
                              <a:latin typeface="Cambria Math" panose="02040503050406030204" pitchFamily="18" charset="0"/>
                              <a:ea typeface="+mj-ea"/>
                            </a:rPr>
                            <m:t>2</m:t>
                          </m:r>
                        </m:den>
                      </m:f>
                      <m:nary>
                        <m:naryPr>
                          <m:chr m:val="∑"/>
                          <m:limLoc m:val="undOvr"/>
                          <m:ctrlPr>
                            <a:rPr lang="zh-CN" altLang="zh-CN" sz="2400" i="1">
                              <a:latin typeface="Cambria Math" panose="02040503050406030204" pitchFamily="18" charset="0"/>
                            </a:rPr>
                          </m:ctrlPr>
                        </m:naryPr>
                        <m:sub>
                          <m:r>
                            <a:rPr lang="en-US" altLang="zh-CN" sz="2400">
                              <a:latin typeface="Cambria Math" panose="02040503050406030204" pitchFamily="18" charset="0"/>
                            </a:rPr>
                            <m:t>𝑖</m:t>
                          </m:r>
                          <m:r>
                            <a:rPr lang="en-US" altLang="zh-CN" sz="2400">
                              <a:latin typeface="Cambria Math" panose="02040503050406030204" pitchFamily="18" charset="0"/>
                            </a:rPr>
                            <m:t>=1</m:t>
                          </m:r>
                        </m:sub>
                        <m:sup>
                          <m:r>
                            <a:rPr lang="en-US" altLang="zh-CN" sz="2400">
                              <a:latin typeface="Cambria Math" panose="02040503050406030204" pitchFamily="18" charset="0"/>
                            </a:rPr>
                            <m:t>𝑚</m:t>
                          </m:r>
                        </m:sup>
                        <m:e>
                          <m:r>
                            <a:rPr lang="en-US" altLang="zh-CN" sz="2400">
                              <a:latin typeface="Cambria Math" panose="02040503050406030204" pitchFamily="18" charset="0"/>
                            </a:rPr>
                            <m:t>(</m:t>
                          </m:r>
                        </m:e>
                      </m:nary>
                      <m:r>
                        <a:rPr lang="en-US" altLang="zh-CN" sz="2400">
                          <a:latin typeface="Cambria Math" panose="02040503050406030204" pitchFamily="18" charset="0"/>
                        </a:rPr>
                        <m:t>h</m:t>
                      </m:r>
                      <m:r>
                        <a:rPr lang="en-US" altLang="zh-CN"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b="1" i="1">
                              <a:latin typeface="Cambria Math" panose="02040503050406030204" pitchFamily="18" charset="0"/>
                            </a:rPr>
                            <m:t>𝒙</m:t>
                          </m:r>
                        </m:e>
                        <m:sup>
                          <m:d>
                            <m:dPr>
                              <m:ctrlPr>
                                <a:rPr lang="zh-CN" altLang="en-US" sz="2400" i="1">
                                  <a:latin typeface="Cambria Math" panose="02040503050406030204" pitchFamily="18" charset="0"/>
                                </a:rPr>
                              </m:ctrlPr>
                            </m:dPr>
                            <m:e>
                              <m:r>
                                <a:rPr lang="zh-CN" altLang="en-US" sz="2400">
                                  <a:latin typeface="Cambria Math" panose="02040503050406030204" pitchFamily="18" charset="0"/>
                                </a:rPr>
                                <m:t>𝑖</m:t>
                              </m:r>
                            </m:e>
                          </m:d>
                        </m:sup>
                      </m:sSup>
                      <m:r>
                        <a:rPr lang="en-US" altLang="zh-CN"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b="1" i="1" smtClean="0">
                              <a:latin typeface="Cambria Math" panose="02040503050406030204" pitchFamily="18" charset="0"/>
                            </a:rPr>
                            <m:t>𝒚</m:t>
                          </m:r>
                        </m:e>
                        <m:sup>
                          <m:d>
                            <m:dPr>
                              <m:ctrlPr>
                                <a:rPr lang="zh-CN" altLang="en-US" sz="2400" i="1">
                                  <a:latin typeface="Cambria Math" panose="02040503050406030204" pitchFamily="18" charset="0"/>
                                </a:rPr>
                              </m:ctrlPr>
                            </m:dPr>
                            <m:e>
                              <m:r>
                                <a:rPr lang="zh-CN" altLang="en-US" sz="2400">
                                  <a:latin typeface="Cambria Math" panose="02040503050406030204" pitchFamily="18" charset="0"/>
                                </a:rPr>
                                <m:t>𝑖</m:t>
                              </m:r>
                            </m:e>
                          </m:d>
                        </m:sup>
                      </m:sSup>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2</m:t>
                          </m:r>
                        </m:sup>
                      </m:sSup>
                    </m:oMath>
                  </m:oMathPara>
                </a14:m>
                <a:endParaRPr lang="zh-CN" altLang="en-US" sz="2400" dirty="0"/>
              </a:p>
            </p:txBody>
          </p:sp>
        </mc:Choice>
        <mc:Fallback xmlns="">
          <p:sp>
            <p:nvSpPr>
              <p:cNvPr id="32" name="文本框 31">
                <a:extLst>
                  <a:ext uri="{FF2B5EF4-FFF2-40B4-BE49-F238E27FC236}">
                    <a16:creationId xmlns:a16="http://schemas.microsoft.com/office/drawing/2014/main" id="{CCEF743D-68D7-A0A1-52FB-96FCE1939040}"/>
                  </a:ext>
                </a:extLst>
              </p:cNvPr>
              <p:cNvSpPr txBox="1">
                <a:spLocks noRot="1" noChangeAspect="1" noMove="1" noResize="1" noEditPoints="1" noAdjustHandles="1" noChangeArrowheads="1" noChangeShapeType="1" noTextEdit="1"/>
              </p:cNvSpPr>
              <p:nvPr/>
            </p:nvSpPr>
            <p:spPr>
              <a:xfrm>
                <a:off x="-148737" y="1170690"/>
                <a:ext cx="6094324" cy="1100558"/>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077676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25"/>
          <p:cNvSpPr/>
          <p:nvPr/>
        </p:nvSpPr>
        <p:spPr>
          <a:xfrm>
            <a:off x="4619236" y="4542635"/>
            <a:ext cx="7106202" cy="2147645"/>
          </a:xfrm>
          <a:prstGeom prst="roundRect">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最小二乘法</a:t>
            </a:r>
            <a:r>
              <a:rPr lang="en-US" altLang="zh-CN" dirty="0">
                <a:solidFill>
                  <a:schemeClr val="tx1"/>
                </a:solidFill>
              </a:rPr>
              <a:t>(LSM)</a:t>
            </a:r>
            <a:endParaRPr lang="zh-CN" altLang="en-US" dirty="0">
              <a:solidFill>
                <a:schemeClr val="tx1"/>
              </a:solidFill>
            </a:endParaRPr>
          </a:p>
        </p:txBody>
      </p:sp>
      <p:sp>
        <p:nvSpPr>
          <p:cNvPr id="6" name="矩形 5"/>
          <p:cNvSpPr/>
          <p:nvPr/>
        </p:nvSpPr>
        <p:spPr>
          <a:xfrm>
            <a:off x="6057874" y="4593579"/>
            <a:ext cx="4862228" cy="461665"/>
          </a:xfrm>
          <a:prstGeom prst="rect">
            <a:avLst/>
          </a:prstGeom>
        </p:spPr>
        <p:txBody>
          <a:bodyPr wrap="none">
            <a:spAutoFit/>
          </a:bodyPr>
          <a:lstStyle/>
          <a:p>
            <a:r>
              <a:rPr lang="zh-CN" altLang="zh-CN" sz="2400" dirty="0">
                <a:latin typeface="+mj-ea"/>
                <a:ea typeface="+mj-ea"/>
                <a:cs typeface="Times New Roman" panose="02020603050405020304" pitchFamily="18" charset="0"/>
              </a:rPr>
              <a:t>需要用到以下几个矩阵的求导法则</a:t>
            </a:r>
            <a:r>
              <a:rPr lang="en-US" altLang="zh-CN" sz="2400" dirty="0">
                <a:latin typeface="+mj-ea"/>
                <a:ea typeface="+mj-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18" name="矩形 17"/>
              <p:cNvSpPr/>
              <p:nvPr/>
            </p:nvSpPr>
            <p:spPr>
              <a:xfrm>
                <a:off x="614505" y="2083766"/>
                <a:ext cx="4789516" cy="809068"/>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400" i="1" smtClean="0">
                              <a:latin typeface="Cambria Math" panose="02040503050406030204" pitchFamily="18" charset="0"/>
                            </a:rPr>
                          </m:ctrlPr>
                        </m:dPr>
                        <m:e>
                          <m:m>
                            <m:mPr>
                              <m:mcs>
                                <m:mc>
                                  <m:mcPr>
                                    <m:count m:val="1"/>
                                    <m:mcJc m:val="center"/>
                                  </m:mcPr>
                                </m:mc>
                              </m:mcs>
                              <m:ctrlPr>
                                <a:rPr lang="zh-CN" altLang="en-US" sz="2400" i="1">
                                  <a:latin typeface="Cambria Math" panose="02040503050406030204" pitchFamily="18" charset="0"/>
                                </a:rPr>
                              </m:ctrlPr>
                            </m:mPr>
                            <m:mr>
                              <m:e>
                                <m:d>
                                  <m:dPr>
                                    <m:begChr m:val=""/>
                                    <m:endChr m:val=""/>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d>
                                          <m:dPr>
                                            <m:begChr m:val=""/>
                                            <m:ctrlPr>
                                              <a:rPr lang="zh-CN" altLang="en-US" sz="2400" i="1">
                                                <a:latin typeface="Cambria Math" panose="02040503050406030204" pitchFamily="18" charset="0"/>
                                              </a:rPr>
                                            </m:ctrlPr>
                                          </m:dPr>
                                          <m:e>
                                            <m:r>
                                              <a:rPr lang="zh-CN" altLang="en-US" sz="2400">
                                                <a:latin typeface="Cambria Math" panose="02040503050406030204" pitchFamily="18" charset="0"/>
                                              </a:rPr>
                                              <m:t>𝜕</m:t>
                                            </m:r>
                                            <m:r>
                                              <a:rPr lang="zh-CN" altLang="en-US" sz="2400" i="1">
                                                <a:latin typeface="Cambria Math" panose="02040503050406030204" pitchFamily="18" charset="0"/>
                                              </a:rPr>
                                              <m:t>𝐽</m:t>
                                            </m:r>
                                            <m:r>
                                              <a:rPr lang="zh-CN" altLang="en-US" sz="2400" i="0">
                                                <a:latin typeface="Cambria Math" panose="02040503050406030204" pitchFamily="18" charset="0"/>
                                              </a:rPr>
                                              <m:t>(</m:t>
                                            </m:r>
                                            <m:r>
                                              <a:rPr lang="zh-CN" altLang="en-US" sz="2400" i="1">
                                                <a:latin typeface="Cambria Math" panose="02040503050406030204" pitchFamily="18" charset="0"/>
                                              </a:rPr>
                                              <m:t>𝑤</m:t>
                                            </m:r>
                                          </m:e>
                                        </m:d>
                                      </m:num>
                                      <m:den>
                                        <m:r>
                                          <a:rPr lang="zh-CN" altLang="en-US" sz="2400" i="0">
                                            <a:latin typeface="Cambria Math" panose="02040503050406030204" pitchFamily="18" charset="0"/>
                                          </a:rPr>
                                          <m:t>𝜕</m:t>
                                        </m:r>
                                        <m:r>
                                          <a:rPr lang="zh-CN" altLang="en-US" sz="2400" i="1">
                                            <a:latin typeface="Cambria Math" panose="02040503050406030204" pitchFamily="18" charset="0"/>
                                          </a:rPr>
                                          <m:t>𝑤</m:t>
                                        </m:r>
                                      </m:den>
                                    </m:f>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1</m:t>
                                        </m:r>
                                      </m:num>
                                      <m:den>
                                        <m:r>
                                          <a:rPr lang="zh-CN" altLang="en-US" sz="2400" i="0">
                                            <a:latin typeface="Cambria Math" panose="02040503050406030204" pitchFamily="18" charset="0"/>
                                          </a:rPr>
                                          <m:t>2</m:t>
                                        </m:r>
                                      </m:den>
                                    </m:f>
                                    <m:f>
                                      <m:fPr>
                                        <m:ctrlPr>
                                          <a:rPr lang="zh-CN" altLang="en-US" sz="2400" i="1">
                                            <a:latin typeface="Cambria Math" panose="02040503050406030204" pitchFamily="18" charset="0"/>
                                          </a:rPr>
                                        </m:ctrlPr>
                                      </m:fPr>
                                      <m:num>
                                        <m:r>
                                          <a:rPr lang="zh-CN" altLang="en-US" sz="2400" i="0">
                                            <a:latin typeface="Cambria Math" panose="02040503050406030204" pitchFamily="18" charset="0"/>
                                          </a:rPr>
                                          <m:t>𝜕</m:t>
                                        </m:r>
                                      </m:num>
                                      <m:den>
                                        <m:r>
                                          <a:rPr lang="zh-CN" altLang="en-US" sz="2400" i="0">
                                            <a:latin typeface="Cambria Math" panose="02040503050406030204" pitchFamily="18" charset="0"/>
                                          </a:rPr>
                                          <m:t>𝜕</m:t>
                                        </m:r>
                                        <m:r>
                                          <a:rPr lang="zh-CN" altLang="en-US" sz="2400" i="1">
                                            <a:latin typeface="Cambria Math" panose="02040503050406030204" pitchFamily="18" charset="0"/>
                                          </a:rPr>
                                          <m:t>𝑤</m:t>
                                        </m:r>
                                      </m:den>
                                    </m:f>
                                  </m:e>
                                </m:d>
                                <m:sSup>
                                  <m:sSupPr>
                                    <m:ctrlPr>
                                      <a:rPr lang="zh-CN" altLang="zh-CN" sz="2400" i="1">
                                        <a:latin typeface="Cambria Math" panose="02040503050406030204" pitchFamily="18" charset="0"/>
                                        <a:ea typeface="Cambria Math" panose="02040503050406030204" pitchFamily="18" charset="0"/>
                                      </a:rPr>
                                    </m:ctrlPr>
                                  </m:sSupPr>
                                  <m:e>
                                    <m:d>
                                      <m:dPr>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𝑋𝑤</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𝑌</m:t>
                                        </m:r>
                                      </m:e>
                                    </m:d>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𝑇</m:t>
                                    </m:r>
                                  </m:sup>
                                </m:sSup>
                                <m:d>
                                  <m:dPr>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𝑋𝑤</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𝑌</m:t>
                                    </m:r>
                                  </m:e>
                                </m:d>
                              </m:e>
                            </m:mr>
                          </m:m>
                        </m:e>
                      </m:d>
                    </m:oMath>
                  </m:oMathPara>
                </a14:m>
                <a:endParaRPr lang="en-US" altLang="zh-CN" sz="2400" i="1" dirty="0">
                  <a:latin typeface="Cambria Math" panose="02040503050406030204" pitchFamily="18" charset="0"/>
                  <a:ea typeface="宋体" panose="02010600030101010101" pitchFamily="2" charset="-122"/>
                  <a:cs typeface="Times New Roman" panose="02020603050405020304" pitchFamily="18" charset="0"/>
                </a:endParaRPr>
              </a:p>
            </p:txBody>
          </p:sp>
        </mc:Choice>
        <mc:Fallback xmlns="">
          <p:sp>
            <p:nvSpPr>
              <p:cNvPr id="18" name="矩形 17"/>
              <p:cNvSpPr>
                <a:spLocks noRot="1" noChangeAspect="1" noMove="1" noResize="1" noEditPoints="1" noAdjustHandles="1" noChangeArrowheads="1" noChangeShapeType="1" noTextEdit="1"/>
              </p:cNvSpPr>
              <p:nvPr/>
            </p:nvSpPr>
            <p:spPr>
              <a:xfrm>
                <a:off x="614505" y="2083766"/>
                <a:ext cx="4789516" cy="80906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14505" y="1391807"/>
                <a:ext cx="4494179" cy="461665"/>
              </a:xfrm>
              <a:prstGeom prst="rect">
                <a:avLst/>
              </a:prstGeom>
            </p:spPr>
            <p:txBody>
              <a:bodyPr wrap="none">
                <a:spAutoFit/>
              </a:bodyPr>
              <a:lstStyle/>
              <a:p>
                <a:r>
                  <a:rPr lang="zh-CN" altLang="en-US" sz="2400" dirty="0">
                    <a:latin typeface="+mj-ea"/>
                    <a:ea typeface="+mj-ea"/>
                    <a:cs typeface="Times New Roman" panose="02020603050405020304" pitchFamily="18" charset="0"/>
                  </a:rPr>
                  <a:t>为最小化，</a:t>
                </a:r>
                <a:r>
                  <a:rPr lang="zh-CN" altLang="zh-CN" sz="2400" dirty="0">
                    <a:latin typeface="+mj-ea"/>
                    <a:ea typeface="+mj-ea"/>
                    <a:cs typeface="Times New Roman" panose="02020603050405020304" pitchFamily="18" charset="0"/>
                  </a:rPr>
                  <a:t>接下来对</a:t>
                </a:r>
                <a14:m>
                  <m:oMath xmlns:m="http://schemas.openxmlformats.org/officeDocument/2006/math">
                    <m:r>
                      <a:rPr lang="en-US" altLang="zh-CN" sz="2400">
                        <a:latin typeface="Cambria Math" panose="02040503050406030204" pitchFamily="18" charset="0"/>
                        <a:ea typeface="+mj-ea"/>
                        <a:cs typeface="Times New Roman" panose="02020603050405020304" pitchFamily="18" charset="0"/>
                      </a:rPr>
                      <m:t>𝐽</m:t>
                    </m:r>
                    <m:r>
                      <a:rPr lang="en-US" altLang="zh-CN" sz="2400">
                        <a:latin typeface="Cambria Math" panose="02040503050406030204" pitchFamily="18" charset="0"/>
                        <a:ea typeface="+mj-ea"/>
                        <a:cs typeface="Times New Roman" panose="02020603050405020304" pitchFamily="18" charset="0"/>
                      </a:rPr>
                      <m:t>(</m:t>
                    </m:r>
                    <m:r>
                      <a:rPr lang="en-US" altLang="zh-CN" sz="2400">
                        <a:latin typeface="Cambria Math" panose="02040503050406030204" pitchFamily="18" charset="0"/>
                        <a:ea typeface="+mj-ea"/>
                        <a:cs typeface="Times New Roman" panose="02020603050405020304" pitchFamily="18" charset="0"/>
                      </a:rPr>
                      <m:t>𝑤</m:t>
                    </m:r>
                    <m:r>
                      <a:rPr lang="en-US" altLang="zh-CN" sz="2400">
                        <a:latin typeface="Cambria Math" panose="02040503050406030204" pitchFamily="18" charset="0"/>
                        <a:ea typeface="+mj-ea"/>
                        <a:cs typeface="Times New Roman" panose="02020603050405020304" pitchFamily="18" charset="0"/>
                      </a:rPr>
                      <m:t>)</m:t>
                    </m:r>
                  </m:oMath>
                </a14:m>
                <a:r>
                  <a:rPr lang="zh-CN" altLang="zh-CN" sz="2400" dirty="0">
                    <a:latin typeface="+mj-ea"/>
                    <a:ea typeface="+mj-ea"/>
                    <a:cs typeface="Times New Roman" panose="02020603050405020304" pitchFamily="18" charset="0"/>
                  </a:rPr>
                  <a:t>偏导，</a:t>
                </a:r>
              </a:p>
            </p:txBody>
          </p:sp>
        </mc:Choice>
        <mc:Fallback xmlns="">
          <p:sp>
            <p:nvSpPr>
              <p:cNvPr id="19" name="矩形 18"/>
              <p:cNvSpPr>
                <a:spLocks noRot="1" noChangeAspect="1" noMove="1" noResize="1" noEditPoints="1" noAdjustHandles="1" noChangeArrowheads="1" noChangeShapeType="1" noTextEdit="1"/>
              </p:cNvSpPr>
              <p:nvPr/>
            </p:nvSpPr>
            <p:spPr>
              <a:xfrm>
                <a:off x="614505" y="1391807"/>
                <a:ext cx="4494179" cy="461665"/>
              </a:xfrm>
              <a:prstGeom prst="rect">
                <a:avLst/>
              </a:prstGeom>
              <a:blipFill>
                <a:blip r:embed="rId4"/>
                <a:stretch>
                  <a:fillRect l="-2171" t="-10526" r="-1085" b="-28947"/>
                </a:stretch>
              </a:blipFill>
            </p:spPr>
            <p:txBody>
              <a:bodyPr/>
              <a:lstStyle/>
              <a:p>
                <a:r>
                  <a:rPr lang="zh-CN" altLang="en-US">
                    <a:noFill/>
                  </a:rPr>
                  <a:t> </a:t>
                </a:r>
              </a:p>
            </p:txBody>
          </p:sp>
        </mc:Fallback>
      </mc:AlternateContent>
      <p:sp>
        <p:nvSpPr>
          <p:cNvPr id="20" name="矩形 19"/>
          <p:cNvSpPr/>
          <p:nvPr/>
        </p:nvSpPr>
        <p:spPr>
          <a:xfrm>
            <a:off x="614505" y="3019190"/>
            <a:ext cx="3416320" cy="461665"/>
          </a:xfrm>
          <a:prstGeom prst="rect">
            <a:avLst/>
          </a:prstGeom>
        </p:spPr>
        <p:txBody>
          <a:bodyPr wrap="none">
            <a:spAutoFit/>
          </a:bodyPr>
          <a:lstStyle/>
          <a:p>
            <a:r>
              <a:rPr lang="zh-CN" altLang="en-US" sz="2400" dirty="0">
                <a:latin typeface="+mj-ea"/>
                <a:ea typeface="+mj-ea"/>
                <a:cs typeface="Times New Roman" panose="02020603050405020304" pitchFamily="18" charset="0"/>
              </a:rPr>
              <a:t>由于中间两项互为转置</a:t>
            </a:r>
            <a:r>
              <a:rPr lang="en-US" altLang="zh-CN" sz="2400" dirty="0">
                <a:latin typeface="+mj-ea"/>
                <a:ea typeface="+mj-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1" name="矩形 20"/>
              <p:cNvSpPr/>
              <p:nvPr/>
            </p:nvSpPr>
            <p:spPr>
              <a:xfrm>
                <a:off x="614505" y="3607211"/>
                <a:ext cx="6096000" cy="809068"/>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f>
                        <m:fPr>
                          <m:ctrlPr>
                            <a:rPr lang="zh-CN" altLang="en-US" sz="2400" i="1">
                              <a:latin typeface="Cambria Math" panose="02040503050406030204" pitchFamily="18" charset="0"/>
                            </a:rPr>
                          </m:ctrlPr>
                        </m:fPr>
                        <m:num>
                          <m:d>
                            <m:dPr>
                              <m:begChr m:val=""/>
                              <m:ctrlPr>
                                <a:rPr lang="zh-CN" altLang="en-US" sz="2400" i="1">
                                  <a:latin typeface="Cambria Math" panose="02040503050406030204" pitchFamily="18" charset="0"/>
                                </a:rPr>
                              </m:ctrlPr>
                            </m:dPr>
                            <m:e>
                              <m:r>
                                <a:rPr lang="zh-CN" altLang="en-US" sz="2400">
                                  <a:latin typeface="Cambria Math" panose="02040503050406030204" pitchFamily="18" charset="0"/>
                                </a:rPr>
                                <m:t>𝜕</m:t>
                              </m:r>
                              <m:r>
                                <a:rPr lang="zh-CN" altLang="en-US" sz="2400" i="1">
                                  <a:latin typeface="Cambria Math" panose="02040503050406030204" pitchFamily="18" charset="0"/>
                                </a:rPr>
                                <m:t>𝐽</m:t>
                              </m:r>
                              <m:r>
                                <a:rPr lang="zh-CN" altLang="en-US" sz="2400">
                                  <a:latin typeface="Cambria Math" panose="02040503050406030204" pitchFamily="18" charset="0"/>
                                </a:rPr>
                                <m:t>(</m:t>
                              </m:r>
                              <m:r>
                                <a:rPr lang="zh-CN" altLang="en-US" sz="2400" i="1">
                                  <a:latin typeface="Cambria Math" panose="02040503050406030204" pitchFamily="18" charset="0"/>
                                </a:rPr>
                                <m:t>𝑤</m:t>
                              </m:r>
                            </m:e>
                          </m:d>
                        </m:num>
                        <m:den>
                          <m:r>
                            <a:rPr lang="zh-CN" altLang="en-US" sz="2400">
                              <a:latin typeface="Cambria Math" panose="02040503050406030204" pitchFamily="18" charset="0"/>
                            </a:rPr>
                            <m:t>𝜕</m:t>
                          </m:r>
                          <m:r>
                            <a:rPr lang="zh-CN" altLang="en-US" sz="2400" i="1">
                              <a:latin typeface="Cambria Math" panose="02040503050406030204" pitchFamily="18" charset="0"/>
                            </a:rPr>
                            <m:t>𝑤</m:t>
                          </m:r>
                        </m:den>
                      </m:f>
                      <m:r>
                        <a:rPr lang="zh-CN" altLang="en-US" sz="2400" smtClean="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a:latin typeface="Cambria Math" panose="02040503050406030204" pitchFamily="18" charset="0"/>
                            </a:rPr>
                            <m:t>2</m:t>
                          </m:r>
                        </m:den>
                      </m:f>
                      <m:f>
                        <m:fPr>
                          <m:ctrlPr>
                            <a:rPr lang="zh-CN" altLang="en-US" sz="2400" i="1">
                              <a:latin typeface="Cambria Math" panose="02040503050406030204" pitchFamily="18" charset="0"/>
                            </a:rPr>
                          </m:ctrlPr>
                        </m:fPr>
                        <m:num>
                          <m:r>
                            <a:rPr lang="zh-CN" altLang="en-US" sz="2400">
                              <a:latin typeface="Cambria Math" panose="02040503050406030204" pitchFamily="18" charset="0"/>
                            </a:rPr>
                            <m:t>𝜕</m:t>
                          </m:r>
                        </m:num>
                        <m:den>
                          <m:r>
                            <a:rPr lang="zh-CN" altLang="en-US" sz="2400">
                              <a:latin typeface="Cambria Math" panose="02040503050406030204" pitchFamily="18" charset="0"/>
                            </a:rPr>
                            <m:t>𝜕</m:t>
                          </m:r>
                          <m:r>
                            <a:rPr lang="zh-CN" altLang="en-US" sz="2400" i="1">
                              <a:latin typeface="Cambria Math" panose="02040503050406030204" pitchFamily="18" charset="0"/>
                            </a:rPr>
                            <m:t>𝑤</m:t>
                          </m:r>
                        </m:den>
                      </m:f>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𝑤</m:t>
                          </m:r>
                        </m:e>
                        <m:sup>
                          <m:r>
                            <a:rPr lang="zh-CN" altLang="en-US" sz="2400" i="1">
                              <a:latin typeface="Cambria Math" panose="02040503050406030204" pitchFamily="18" charset="0"/>
                            </a:rPr>
                            <m:t>𝑇</m:t>
                          </m:r>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𝑋</m:t>
                          </m:r>
                        </m:e>
                        <m:sup>
                          <m:r>
                            <a:rPr lang="zh-CN" altLang="en-US" sz="2400" i="1">
                              <a:latin typeface="Cambria Math" panose="02040503050406030204" pitchFamily="18" charset="0"/>
                            </a:rPr>
                            <m:t>𝑇</m:t>
                          </m:r>
                        </m:sup>
                      </m:sSup>
                      <m:r>
                        <a:rPr lang="zh-CN" altLang="en-US" sz="2400" i="1">
                          <a:latin typeface="Cambria Math" panose="02040503050406030204" pitchFamily="18" charset="0"/>
                        </a:rPr>
                        <m:t>𝑋𝑤</m:t>
                      </m:r>
                      <m:r>
                        <a:rPr lang="zh-CN" altLang="en-US" sz="2400">
                          <a:latin typeface="Cambria Math" panose="02040503050406030204" pitchFamily="18" charset="0"/>
                        </a:rPr>
                        <m:t>−</m:t>
                      </m:r>
                      <m:r>
                        <a:rPr lang="en-US" altLang="zh-CN" sz="2400" b="0" i="1" smtClean="0">
                          <a:latin typeface="Cambria Math" panose="02040503050406030204" pitchFamily="18" charset="0"/>
                        </a:rPr>
                        <m:t>2</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𝑤</m:t>
                          </m:r>
                        </m:e>
                        <m:sup>
                          <m:r>
                            <a:rPr lang="zh-CN" altLang="en-US" sz="2400" i="1">
                              <a:latin typeface="Cambria Math" panose="02040503050406030204" pitchFamily="18" charset="0"/>
                            </a:rPr>
                            <m:t>𝑇</m:t>
                          </m:r>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𝑋</m:t>
                          </m:r>
                        </m:e>
                        <m:sup>
                          <m:r>
                            <a:rPr lang="zh-CN" altLang="en-US" sz="2400" i="1">
                              <a:latin typeface="Cambria Math" panose="02040503050406030204" pitchFamily="18" charset="0"/>
                            </a:rPr>
                            <m:t>𝑇</m:t>
                          </m:r>
                        </m:sup>
                      </m:sSup>
                      <m:r>
                        <a:rPr lang="zh-CN" altLang="en-US" sz="2400" i="1">
                          <a:latin typeface="Cambria Math" panose="02040503050406030204" pitchFamily="18" charset="0"/>
                        </a:rPr>
                        <m:t>𝑌</m:t>
                      </m:r>
                      <m:r>
                        <a:rPr lang="en-US" altLang="zh-CN" sz="2400" i="1">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𝑌</m:t>
                          </m:r>
                        </m:e>
                        <m:sup>
                          <m:r>
                            <a:rPr lang="zh-CN" altLang="en-US" sz="2400" i="1">
                              <a:latin typeface="Cambria Math" panose="02040503050406030204" pitchFamily="18" charset="0"/>
                            </a:rPr>
                            <m:t>𝑇</m:t>
                          </m:r>
                        </m:sup>
                      </m:sSup>
                      <m:r>
                        <a:rPr lang="zh-CN" altLang="en-US" sz="2400" i="1">
                          <a:latin typeface="Cambria Math" panose="02040503050406030204" pitchFamily="18" charset="0"/>
                        </a:rPr>
                        <m:t>𝑌</m:t>
                      </m:r>
                      <m:r>
                        <a:rPr lang="zh-CN" altLang="en-US" sz="2400" i="1">
                          <a:latin typeface="Cambria Math" panose="02040503050406030204" pitchFamily="18" charset="0"/>
                          <a:ea typeface="MS Mincho" panose="02020609040205080304" charset="-128"/>
                          <a:cs typeface="Cambria Math" panose="02040503050406030204" pitchFamily="18" charset="0"/>
                        </a:rPr>
                        <m:t>）</m:t>
                      </m:r>
                    </m:oMath>
                  </m:oMathPara>
                </a14:m>
                <a:endParaRPr lang="zh-CN" altLang="en-US" sz="2400" i="1" dirty="0">
                  <a:latin typeface="Cambria Math" panose="02040503050406030204" pitchFamily="18" charset="0"/>
                </a:endParaRPr>
              </a:p>
            </p:txBody>
          </p:sp>
        </mc:Choice>
        <mc:Fallback xmlns="">
          <p:sp>
            <p:nvSpPr>
              <p:cNvPr id="21" name="矩形 20"/>
              <p:cNvSpPr>
                <a:spLocks noRot="1" noChangeAspect="1" noMove="1" noResize="1" noEditPoints="1" noAdjustHandles="1" noChangeArrowheads="1" noChangeShapeType="1" noTextEdit="1"/>
              </p:cNvSpPr>
              <p:nvPr/>
            </p:nvSpPr>
            <p:spPr>
              <a:xfrm>
                <a:off x="614505" y="3607211"/>
                <a:ext cx="6096000" cy="80906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614505" y="4593579"/>
                <a:ext cx="3699439" cy="1979260"/>
              </a:xfrm>
              <a:prstGeom prst="rect">
                <a:avLst/>
              </a:prstGeom>
            </p:spPr>
            <p:txBody>
              <a:bodyPr wrap="square">
                <a:spAutoFit/>
              </a:bodyPr>
              <a:lstStyle/>
              <a:p>
                <a:pPr>
                  <a:spcBef>
                    <a:spcPts val="900"/>
                  </a:spcBef>
                  <a:spcAft>
                    <a:spcPts val="900"/>
                  </a:spcAft>
                </a:pPr>
                <a:r>
                  <a:rPr lang="en-US" altLang="zh-CN" sz="2400" dirty="0">
                    <a:latin typeface="+mj-ea"/>
                    <a:ea typeface="+mj-ea"/>
                    <a:cs typeface="Times New Roman" panose="02020603050405020304" pitchFamily="18" charset="0"/>
                  </a:rPr>
                  <a:t> </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𝑋</m:t>
                        </m:r>
                      </m:e>
                      <m:sup>
                        <m:r>
                          <a:rPr lang="en-US" altLang="zh-CN" sz="2400" i="1">
                            <a:latin typeface="Cambria Math" panose="02040503050406030204" pitchFamily="18" charset="0"/>
                            <a:ea typeface="+mj-ea"/>
                            <a:cs typeface="Times New Roman" panose="02020603050405020304" pitchFamily="18" charset="0"/>
                          </a:rPr>
                          <m:t>𝑇</m:t>
                        </m:r>
                      </m:sup>
                    </m:sSup>
                    <m:r>
                      <a:rPr lang="en-US" altLang="zh-CN" sz="2400" i="1">
                        <a:latin typeface="Cambria Math" panose="02040503050406030204" pitchFamily="18" charset="0"/>
                        <a:ea typeface="+mj-ea"/>
                        <a:cs typeface="Times New Roman" panose="02020603050405020304" pitchFamily="18" charset="0"/>
                      </a:rPr>
                      <m:t>𝑋𝑤</m:t>
                    </m:r>
                    <m:r>
                      <a:rPr lang="en-US" altLang="zh-CN" sz="2400" i="1">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𝑋</m:t>
                        </m:r>
                      </m:e>
                      <m:sup>
                        <m:r>
                          <a:rPr lang="en-US" altLang="zh-CN" sz="2400" i="1">
                            <a:latin typeface="Cambria Math" panose="02040503050406030204" pitchFamily="18" charset="0"/>
                            <a:ea typeface="+mj-ea"/>
                            <a:cs typeface="Times New Roman" panose="02020603050405020304" pitchFamily="18" charset="0"/>
                          </a:rPr>
                          <m:t>𝑇</m:t>
                        </m:r>
                      </m:sup>
                    </m:sSup>
                    <m:r>
                      <a:rPr lang="zh-CN" altLang="en-US" sz="2400" i="1">
                        <a:latin typeface="Cambria Math" panose="02040503050406030204" pitchFamily="18" charset="0"/>
                        <a:ea typeface="+mj-ea"/>
                      </a:rPr>
                      <m:t>𝑌</m:t>
                    </m:r>
                  </m:oMath>
                </a14:m>
                <a:endParaRPr lang="zh-CN" altLang="zh-CN" sz="2400" dirty="0">
                  <a:latin typeface="+mj-ea"/>
                  <a:ea typeface="+mj-ea"/>
                  <a:cs typeface="Times New Roman" panose="02020603050405020304" pitchFamily="18" charset="0"/>
                </a:endParaRPr>
              </a:p>
              <a:p>
                <a:pPr>
                  <a:spcBef>
                    <a:spcPts val="900"/>
                  </a:spcBef>
                  <a:spcAft>
                    <a:spcPts val="900"/>
                  </a:spcAft>
                </a:pPr>
                <a:r>
                  <a:rPr lang="en-US" altLang="zh-CN" sz="2400" dirty="0">
                    <a:latin typeface="+mj-ea"/>
                    <a:ea typeface="+mj-ea"/>
                    <a:cs typeface="Times New Roman" panose="02020603050405020304" pitchFamily="18" charset="0"/>
                  </a:rPr>
                  <a:t>令</a:t>
                </a:r>
                <a14:m>
                  <m:oMath xmlns:m="http://schemas.openxmlformats.org/officeDocument/2006/math">
                    <m:f>
                      <m:fPr>
                        <m:ctrlPr>
                          <a:rPr lang="zh-CN" altLang="zh-CN" sz="2400" i="1">
                            <a:latin typeface="Cambria Math" panose="02040503050406030204" pitchFamily="18" charset="0"/>
                            <a:ea typeface="+mj-ea"/>
                            <a:cs typeface="Times New Roman" panose="02020603050405020304" pitchFamily="18" charset="0"/>
                          </a:rPr>
                        </m:ctrlPr>
                      </m:fPr>
                      <m:num>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𝐽</m:t>
                        </m:r>
                        <m:d>
                          <m:dPr>
                            <m:ctrlPr>
                              <a:rPr lang="zh-CN" altLang="zh-CN" sz="2400" i="1">
                                <a:latin typeface="Cambria Math" panose="02040503050406030204" pitchFamily="18" charset="0"/>
                                <a:ea typeface="+mj-ea"/>
                                <a:cs typeface="Times New Roman" panose="02020603050405020304" pitchFamily="18" charset="0"/>
                              </a:rPr>
                            </m:ctrlPr>
                          </m:dPr>
                          <m:e>
                            <m:r>
                              <a:rPr lang="en-US" altLang="zh-CN" sz="2400" i="1">
                                <a:latin typeface="Cambria Math" panose="02040503050406030204" pitchFamily="18" charset="0"/>
                                <a:ea typeface="+mj-ea"/>
                                <a:cs typeface="Times New Roman" panose="02020603050405020304" pitchFamily="18" charset="0"/>
                              </a:rPr>
                              <m:t>𝑤</m:t>
                            </m:r>
                          </m:e>
                        </m:d>
                      </m:num>
                      <m:den>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𝑤</m:t>
                        </m:r>
                      </m:den>
                    </m:f>
                    <m:r>
                      <a:rPr lang="en-US" altLang="zh-CN" sz="2400" i="1">
                        <a:latin typeface="Cambria Math" panose="02040503050406030204" pitchFamily="18" charset="0"/>
                        <a:ea typeface="+mj-ea"/>
                        <a:cs typeface="Times New Roman" panose="02020603050405020304" pitchFamily="18" charset="0"/>
                      </a:rPr>
                      <m:t>=0</m:t>
                    </m:r>
                  </m:oMath>
                </a14:m>
                <a:r>
                  <a:rPr lang="en-US" altLang="zh-CN" sz="2400" dirty="0">
                    <a:latin typeface="+mj-ea"/>
                    <a:ea typeface="+mj-ea"/>
                    <a:cs typeface="Times New Roman" panose="02020603050405020304" pitchFamily="18" charset="0"/>
                  </a:rPr>
                  <a:t>,</a:t>
                </a:r>
                <a:endParaRPr lang="zh-CN" altLang="zh-CN" sz="2400" dirty="0">
                  <a:latin typeface="+mj-ea"/>
                  <a:ea typeface="+mj-ea"/>
                  <a:cs typeface="Times New Roman" panose="02020603050405020304" pitchFamily="18" charset="0"/>
                </a:endParaRPr>
              </a:p>
              <a:p>
                <a:pPr>
                  <a:spcBef>
                    <a:spcPts val="900"/>
                  </a:spcBef>
                  <a:spcAft>
                    <a:spcPts val="900"/>
                  </a:spcAft>
                </a:pPr>
                <a:r>
                  <a:rPr lang="zh-CN" altLang="zh-CN" sz="2400" dirty="0">
                    <a:latin typeface="+mj-ea"/>
                    <a:ea typeface="+mj-ea"/>
                    <a:cs typeface="Times New Roman" panose="02020603050405020304" pitchFamily="18" charset="0"/>
                  </a:rPr>
                  <a:t>则有</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𝑤</m:t>
                    </m:r>
                    <m:r>
                      <a:rPr lang="en-US" altLang="zh-CN" sz="2400" i="1">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cs typeface="Times New Roman" panose="02020603050405020304" pitchFamily="18" charset="0"/>
                          </a:rPr>
                        </m:ctrlPr>
                      </m:sSupPr>
                      <m:e>
                        <m:d>
                          <m:dPr>
                            <m:ctrlPr>
                              <a:rPr lang="zh-CN" altLang="zh-CN" sz="2400" i="1">
                                <a:latin typeface="Cambria Math" panose="02040503050406030204" pitchFamily="18" charset="0"/>
                                <a:ea typeface="+mj-ea"/>
                                <a:cs typeface="Times New Roman" panose="02020603050405020304" pitchFamily="18" charset="0"/>
                              </a:rPr>
                            </m:ctrlPr>
                          </m:dPr>
                          <m:e>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𝑋</m:t>
                                </m:r>
                              </m:e>
                              <m:sup>
                                <m:r>
                                  <a:rPr lang="en-US" altLang="zh-CN" sz="2400" i="1">
                                    <a:latin typeface="Cambria Math" panose="02040503050406030204" pitchFamily="18" charset="0"/>
                                    <a:ea typeface="+mj-ea"/>
                                    <a:cs typeface="Times New Roman" panose="02020603050405020304" pitchFamily="18" charset="0"/>
                                  </a:rPr>
                                  <m:t>𝑇</m:t>
                                </m:r>
                              </m:sup>
                            </m:sSup>
                            <m:r>
                              <a:rPr lang="en-US" altLang="zh-CN" sz="2400" i="1">
                                <a:latin typeface="Cambria Math" panose="02040503050406030204" pitchFamily="18" charset="0"/>
                                <a:ea typeface="+mj-ea"/>
                                <a:cs typeface="Times New Roman" panose="02020603050405020304" pitchFamily="18" charset="0"/>
                              </a:rPr>
                              <m:t>𝑋</m:t>
                            </m:r>
                          </m:e>
                        </m:d>
                      </m:e>
                      <m:sup>
                        <m:r>
                          <a:rPr lang="en-US" altLang="zh-CN" sz="2400" i="1">
                            <a:latin typeface="Cambria Math" panose="02040503050406030204" pitchFamily="18" charset="0"/>
                            <a:ea typeface="+mj-ea"/>
                            <a:cs typeface="Times New Roman" panose="02020603050405020304" pitchFamily="18" charset="0"/>
                          </a:rPr>
                          <m:t>−1</m:t>
                        </m:r>
                      </m:sup>
                    </m:sSup>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𝑋</m:t>
                        </m:r>
                      </m:e>
                      <m:sup>
                        <m:r>
                          <a:rPr lang="en-US" altLang="zh-CN" sz="2400" i="1">
                            <a:latin typeface="Cambria Math" panose="02040503050406030204" pitchFamily="18" charset="0"/>
                            <a:ea typeface="+mj-ea"/>
                            <a:cs typeface="Times New Roman" panose="02020603050405020304" pitchFamily="18" charset="0"/>
                          </a:rPr>
                          <m:t>𝑇</m:t>
                        </m:r>
                      </m:sup>
                    </m:sSup>
                    <m:r>
                      <a:rPr lang="zh-CN" altLang="en-US" sz="2400" i="1">
                        <a:latin typeface="Cambria Math" panose="02040503050406030204" pitchFamily="18" charset="0"/>
                        <a:ea typeface="+mj-ea"/>
                        <a:cs typeface="Cambria Math" panose="02040503050406030204" pitchFamily="18" charset="0"/>
                      </a:rPr>
                      <m:t>𝑌</m:t>
                    </m:r>
                  </m:oMath>
                </a14:m>
                <a:endParaRPr lang="zh-CN" altLang="en-US" sz="2400" i="1" dirty="0">
                  <a:latin typeface="+mj-ea"/>
                  <a:ea typeface="+mj-ea"/>
                  <a:cs typeface="Times New Roman" panose="02020603050405020304" pitchFamily="18" charset="0"/>
                </a:endParaRPr>
              </a:p>
            </p:txBody>
          </p:sp>
        </mc:Choice>
        <mc:Fallback xmlns="">
          <p:sp>
            <p:nvSpPr>
              <p:cNvPr id="22" name="矩形 21"/>
              <p:cNvSpPr>
                <a:spLocks noRot="1" noChangeAspect="1" noMove="1" noResize="1" noEditPoints="1" noAdjustHandles="1" noChangeArrowheads="1" noChangeShapeType="1" noTextEdit="1"/>
              </p:cNvSpPr>
              <p:nvPr/>
            </p:nvSpPr>
            <p:spPr>
              <a:xfrm>
                <a:off x="614505" y="4593579"/>
                <a:ext cx="3699439" cy="1979260"/>
              </a:xfrm>
              <a:prstGeom prst="rect">
                <a:avLst/>
              </a:prstGeom>
              <a:blipFill>
                <a:blip r:embed="rId6"/>
                <a:stretch>
                  <a:fillRect l="-2636" b="-43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6519282" y="3568709"/>
                <a:ext cx="3656963"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den>
                      </m:f>
                      <m:d>
                        <m:d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2400" i="1">
                              <a:latin typeface="Cambria Math" panose="02040503050406030204" pitchFamily="18" charset="0"/>
                              <a:ea typeface="宋体" panose="02010600030101010101" pitchFamily="2" charset="-122"/>
                              <a:cs typeface="Times New Roman" panose="02020603050405020304" pitchFamily="18" charset="0"/>
                            </a:rPr>
                            <m:t>𝑋𝑤</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2</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𝑇</m:t>
                              </m:r>
                            </m:sup>
                          </m:sSup>
                          <m:r>
                            <a:rPr lang="zh-CN" altLang="en-US" sz="2400" i="1">
                              <a:latin typeface="Cambria Math" panose="02040503050406030204" pitchFamily="18" charset="0"/>
                            </a:rPr>
                            <m:t>𝑌</m:t>
                          </m:r>
                          <m:r>
                            <a:rPr lang="en-US" altLang="zh-CN" sz="2400" i="1">
                              <a:latin typeface="Cambria Math" panose="02040503050406030204" pitchFamily="18" charset="0"/>
                              <a:ea typeface="宋体" panose="02010600030101010101" pitchFamily="2" charset="-122"/>
                              <a:cs typeface="Times New Roman" panose="02020603050405020304" pitchFamily="18" charset="0"/>
                            </a:rPr>
                            <m:t>+0</m:t>
                          </m:r>
                        </m:e>
                      </m:d>
                    </m:oMath>
                  </m:oMathPara>
                </a14:m>
                <a:endParaRPr lang="en-US" altLang="zh-CN" sz="2400" i="1" dirty="0">
                  <a:latin typeface="Cambria Math" panose="02040503050406030204" pitchFamily="18" charset="0"/>
                  <a:ea typeface="宋体" panose="02010600030101010101" pitchFamily="2" charset="-122"/>
                  <a:cs typeface="Times New Roman" panose="02020603050405020304" pitchFamily="18" charset="0"/>
                </a:endParaRPr>
              </a:p>
            </p:txBody>
          </p:sp>
        </mc:Choice>
        <mc:Fallback xmlns="">
          <p:sp>
            <p:nvSpPr>
              <p:cNvPr id="23" name="矩形 22"/>
              <p:cNvSpPr>
                <a:spLocks noRot="1" noChangeAspect="1" noMove="1" noResize="1" noEditPoints="1" noAdjustHandles="1" noChangeArrowheads="1" noChangeShapeType="1" noTextEdit="1"/>
              </p:cNvSpPr>
              <p:nvPr/>
            </p:nvSpPr>
            <p:spPr>
              <a:xfrm>
                <a:off x="6519282" y="3568709"/>
                <a:ext cx="3656963" cy="78380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4619236" y="2108979"/>
                <a:ext cx="7547113" cy="7945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a:latin typeface="Cambria Math" panose="02040503050406030204" pitchFamily="18" charset="0"/>
                            </a:rPr>
                            <m:t>2</m:t>
                          </m:r>
                        </m:den>
                      </m:f>
                      <m:f>
                        <m:fPr>
                          <m:ctrlPr>
                            <a:rPr lang="zh-CN" altLang="en-US" sz="2400" i="1">
                              <a:latin typeface="Cambria Math" panose="02040503050406030204" pitchFamily="18" charset="0"/>
                            </a:rPr>
                          </m:ctrlPr>
                        </m:fPr>
                        <m:num>
                          <m:r>
                            <a:rPr lang="zh-CN" altLang="en-US" sz="2400">
                              <a:latin typeface="Cambria Math" panose="02040503050406030204" pitchFamily="18" charset="0"/>
                            </a:rPr>
                            <m:t>𝜕</m:t>
                          </m:r>
                        </m:num>
                        <m:den>
                          <m:r>
                            <a:rPr lang="zh-CN" altLang="en-US" sz="2400">
                              <a:latin typeface="Cambria Math" panose="02040503050406030204" pitchFamily="18" charset="0"/>
                            </a:rPr>
                            <m:t>𝜕</m:t>
                          </m:r>
                          <m:r>
                            <a:rPr lang="zh-CN" altLang="en-US" sz="2400" i="1">
                              <a:latin typeface="Cambria Math" panose="02040503050406030204" pitchFamily="18" charset="0"/>
                            </a:rPr>
                            <m:t>𝑤</m:t>
                          </m:r>
                        </m:den>
                      </m:f>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𝑤</m:t>
                          </m:r>
                        </m:e>
                        <m:sup>
                          <m:r>
                            <a:rPr lang="zh-CN" altLang="en-US" sz="2400" i="1">
                              <a:latin typeface="Cambria Math" panose="02040503050406030204" pitchFamily="18" charset="0"/>
                            </a:rPr>
                            <m:t>𝑇</m:t>
                          </m:r>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𝑋</m:t>
                          </m:r>
                        </m:e>
                        <m:sup>
                          <m:r>
                            <a:rPr lang="zh-CN" altLang="en-US" sz="2400" i="1">
                              <a:latin typeface="Cambria Math" panose="02040503050406030204" pitchFamily="18" charset="0"/>
                            </a:rPr>
                            <m:t>𝑇</m:t>
                          </m:r>
                        </m:sup>
                      </m:sSup>
                      <m:r>
                        <a:rPr lang="zh-CN" altLang="en-US" sz="2400" i="1">
                          <a:latin typeface="Cambria Math" panose="02040503050406030204" pitchFamily="18" charset="0"/>
                        </a:rPr>
                        <m:t>𝑋𝑤</m:t>
                      </m:r>
                      <m:r>
                        <a:rPr lang="zh-CN" altLang="en-US" sz="2400">
                          <a:latin typeface="Cambria Math" panose="02040503050406030204" pitchFamily="18" charset="0"/>
                        </a:rPr>
                        <m:t>−</m:t>
                      </m:r>
                      <m:sSup>
                        <m:sSupPr>
                          <m:ctrlPr>
                            <a:rPr lang="zh-CN" altLang="en-US" sz="2400" i="1" smtClean="0">
                              <a:solidFill>
                                <a:srgbClr val="FF0000"/>
                              </a:solidFill>
                              <a:latin typeface="Cambria Math" panose="02040503050406030204" pitchFamily="18" charset="0"/>
                            </a:rPr>
                          </m:ctrlPr>
                        </m:sSupPr>
                        <m:e>
                          <m:r>
                            <a:rPr lang="zh-CN" altLang="en-US" sz="2400" i="1">
                              <a:solidFill>
                                <a:srgbClr val="FF0000"/>
                              </a:solidFill>
                              <a:latin typeface="Cambria Math" panose="02040503050406030204" pitchFamily="18" charset="0"/>
                            </a:rPr>
                            <m:t>𝑌</m:t>
                          </m:r>
                        </m:e>
                        <m:sup>
                          <m:r>
                            <a:rPr lang="zh-CN" altLang="en-US" sz="2400" i="1">
                              <a:solidFill>
                                <a:srgbClr val="FF0000"/>
                              </a:solidFill>
                              <a:latin typeface="Cambria Math" panose="02040503050406030204" pitchFamily="18" charset="0"/>
                            </a:rPr>
                            <m:t>𝑇</m:t>
                          </m:r>
                        </m:sup>
                      </m:sSup>
                      <m:r>
                        <a:rPr lang="zh-CN" altLang="en-US" sz="2400" i="1">
                          <a:solidFill>
                            <a:srgbClr val="FF0000"/>
                          </a:solidFill>
                          <a:latin typeface="Cambria Math" panose="02040503050406030204" pitchFamily="18" charset="0"/>
                        </a:rPr>
                        <m:t>𝑋𝑤</m:t>
                      </m:r>
                      <m:r>
                        <a:rPr lang="zh-CN" altLang="en-US" sz="2400">
                          <a:solidFill>
                            <a:srgbClr val="FF0000"/>
                          </a:solidFill>
                          <a:latin typeface="Cambria Math" panose="02040503050406030204" pitchFamily="18" charset="0"/>
                        </a:rPr>
                        <m:t>−</m:t>
                      </m:r>
                      <m:sSup>
                        <m:sSupPr>
                          <m:ctrlPr>
                            <a:rPr lang="zh-CN" altLang="en-US" sz="2400" i="1">
                              <a:solidFill>
                                <a:srgbClr val="FF0000"/>
                              </a:solidFill>
                              <a:latin typeface="Cambria Math" panose="02040503050406030204" pitchFamily="18" charset="0"/>
                            </a:rPr>
                          </m:ctrlPr>
                        </m:sSupPr>
                        <m:e>
                          <m:r>
                            <a:rPr lang="zh-CN" altLang="en-US" sz="2400" i="1">
                              <a:solidFill>
                                <a:srgbClr val="FF0000"/>
                              </a:solidFill>
                              <a:latin typeface="Cambria Math" panose="02040503050406030204" pitchFamily="18" charset="0"/>
                            </a:rPr>
                            <m:t>𝑤</m:t>
                          </m:r>
                        </m:e>
                        <m:sup>
                          <m:r>
                            <a:rPr lang="zh-CN" altLang="en-US" sz="2400" i="1">
                              <a:solidFill>
                                <a:srgbClr val="FF0000"/>
                              </a:solidFill>
                              <a:latin typeface="Cambria Math" panose="02040503050406030204" pitchFamily="18" charset="0"/>
                            </a:rPr>
                            <m:t>𝑇</m:t>
                          </m:r>
                        </m:sup>
                      </m:sSup>
                      <m:sSup>
                        <m:sSupPr>
                          <m:ctrlPr>
                            <a:rPr lang="zh-CN" altLang="en-US" sz="2400" i="1">
                              <a:solidFill>
                                <a:srgbClr val="FF0000"/>
                              </a:solidFill>
                              <a:latin typeface="Cambria Math" panose="02040503050406030204" pitchFamily="18" charset="0"/>
                            </a:rPr>
                          </m:ctrlPr>
                        </m:sSupPr>
                        <m:e>
                          <m:r>
                            <a:rPr lang="zh-CN" altLang="en-US" sz="2400" i="1">
                              <a:solidFill>
                                <a:srgbClr val="FF0000"/>
                              </a:solidFill>
                              <a:latin typeface="Cambria Math" panose="02040503050406030204" pitchFamily="18" charset="0"/>
                            </a:rPr>
                            <m:t>𝑋</m:t>
                          </m:r>
                        </m:e>
                        <m:sup>
                          <m:r>
                            <a:rPr lang="zh-CN" altLang="en-US" sz="2400" i="1">
                              <a:solidFill>
                                <a:srgbClr val="FF0000"/>
                              </a:solidFill>
                              <a:latin typeface="Cambria Math" panose="02040503050406030204" pitchFamily="18" charset="0"/>
                            </a:rPr>
                            <m:t>𝑇</m:t>
                          </m:r>
                        </m:sup>
                      </m:sSup>
                      <m:r>
                        <a:rPr lang="zh-CN" altLang="en-US" sz="2400" i="1">
                          <a:solidFill>
                            <a:srgbClr val="FF0000"/>
                          </a:solidFill>
                          <a:latin typeface="Cambria Math" panose="02040503050406030204" pitchFamily="18" charset="0"/>
                        </a:rPr>
                        <m:t>𝑌</m:t>
                      </m:r>
                      <m:r>
                        <a:rPr lang="en-US" altLang="zh-CN" sz="2400" i="1">
                          <a:solidFill>
                            <a:srgbClr val="FF0000"/>
                          </a:solidFill>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𝑌</m:t>
                          </m:r>
                        </m:e>
                        <m:sup>
                          <m:r>
                            <a:rPr lang="zh-CN" altLang="en-US" sz="2400" i="1">
                              <a:latin typeface="Cambria Math" panose="02040503050406030204" pitchFamily="18" charset="0"/>
                            </a:rPr>
                            <m:t>𝑇</m:t>
                          </m:r>
                        </m:sup>
                      </m:sSup>
                      <m:r>
                        <a:rPr lang="zh-CN" altLang="en-US" sz="2400" i="1">
                          <a:latin typeface="Cambria Math" panose="02040503050406030204" pitchFamily="18" charset="0"/>
                        </a:rPr>
                        <m:t>𝑌</m:t>
                      </m:r>
                      <m:r>
                        <a:rPr lang="zh-CN" altLang="en-US" sz="2400" i="1">
                          <a:latin typeface="Cambria Math" panose="02040503050406030204" pitchFamily="18" charset="0"/>
                          <a:ea typeface="MS Mincho" panose="02020609040205080304" charset="-128"/>
                          <a:cs typeface="Cambria Math" panose="02040503050406030204" pitchFamily="18" charset="0"/>
                        </a:rPr>
                        <m:t>）</m:t>
                      </m:r>
                    </m:oMath>
                  </m:oMathPara>
                </a14:m>
                <a:endParaRPr lang="zh-CN" altLang="en-US" sz="2400" i="1" dirty="0">
                  <a:latin typeface="Cambria Math" panose="02040503050406030204" pitchFamily="18" charset="0"/>
                </a:endParaRPr>
              </a:p>
            </p:txBody>
          </p:sp>
        </mc:Choice>
        <mc:Fallback xmlns="">
          <p:sp>
            <p:nvSpPr>
              <p:cNvPr id="24" name="矩形 23"/>
              <p:cNvSpPr>
                <a:spLocks noRot="1" noChangeAspect="1" noMove="1" noResize="1" noEditPoints="1" noAdjustHandles="1" noChangeArrowheads="1" noChangeShapeType="1" noTextEdit="1"/>
              </p:cNvSpPr>
              <p:nvPr/>
            </p:nvSpPr>
            <p:spPr>
              <a:xfrm>
                <a:off x="4619236" y="2108979"/>
                <a:ext cx="7547113" cy="79457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4883950" y="5055244"/>
                <a:ext cx="6846170" cy="1498231"/>
              </a:xfrm>
              <a:prstGeom prst="rect">
                <a:avLst/>
              </a:prstGeom>
            </p:spPr>
            <p:txBody>
              <a:bodyPr wrap="none">
                <a:spAutoFit/>
              </a:bodyPr>
              <a:lstStyle/>
              <a:p>
                <a:pPr>
                  <a:spcBef>
                    <a:spcPts val="900"/>
                  </a:spcBef>
                  <a:spcAft>
                    <a:spcPts val="900"/>
                  </a:spcAft>
                </a:pPr>
                <a14:m>
                  <m:oMath xmlns:m="http://schemas.openxmlformats.org/officeDocument/2006/math">
                    <m:f>
                      <m:fPr>
                        <m:ctrlPr>
                          <a:rPr lang="zh-CN" altLang="zh-CN" sz="2400" i="1" smtClean="0">
                            <a:latin typeface="Cambria Math" panose="02040503050406030204" pitchFamily="18" charset="0"/>
                            <a:ea typeface="+mj-ea"/>
                            <a:cs typeface="Times New Roman" panose="02020603050405020304" pitchFamily="18" charset="0"/>
                          </a:rPr>
                        </m:ctrlPr>
                      </m:fPr>
                      <m:num>
                        <m:r>
                          <a:rPr lang="en-US" altLang="zh-CN" sz="2400" i="1">
                            <a:effectLst/>
                            <a:latin typeface="Cambria Math" panose="02040503050406030204" pitchFamily="18" charset="0"/>
                            <a:ea typeface="+mj-ea"/>
                            <a:cs typeface="Times New Roman" panose="02020603050405020304" pitchFamily="18" charset="0"/>
                          </a:rPr>
                          <m:t>𝑑</m:t>
                        </m:r>
                        <m:sSup>
                          <m:sSupPr>
                            <m:ctrlPr>
                              <a:rPr lang="zh-CN" altLang="zh-CN" sz="2400" i="1">
                                <a:effectLst/>
                                <a:latin typeface="Cambria Math" panose="02040503050406030204" pitchFamily="18" charset="0"/>
                                <a:ea typeface="+mj-ea"/>
                                <a:cs typeface="Times New Roman" panose="02020603050405020304" pitchFamily="18" charset="0"/>
                              </a:rPr>
                            </m:ctrlPr>
                          </m:sSupPr>
                          <m:e>
                            <m:r>
                              <a:rPr lang="en-US" altLang="zh-CN" sz="2400" b="0" i="1" smtClean="0">
                                <a:effectLst/>
                                <a:latin typeface="Cambria Math" panose="02040503050406030204" pitchFamily="18" charset="0"/>
                                <a:ea typeface="+mj-ea"/>
                                <a:cs typeface="Times New Roman" panose="02020603050405020304" pitchFamily="18" charset="0"/>
                              </a:rPr>
                              <m:t>𝑋</m:t>
                            </m:r>
                          </m:e>
                          <m:sup>
                            <m:r>
                              <a:rPr lang="en-US" altLang="zh-CN" sz="2400" i="1">
                                <a:effectLst/>
                                <a:latin typeface="Cambria Math" panose="02040503050406030204" pitchFamily="18" charset="0"/>
                                <a:ea typeface="+mj-ea"/>
                                <a:cs typeface="Times New Roman" panose="02020603050405020304" pitchFamily="18" charset="0"/>
                              </a:rPr>
                              <m:t>𝑇</m:t>
                            </m:r>
                          </m:sup>
                        </m:sSup>
                        <m:r>
                          <a:rPr lang="en-US" altLang="zh-CN" sz="2400" b="0" i="1" smtClean="0">
                            <a:effectLst/>
                            <a:latin typeface="Cambria Math" panose="02040503050406030204" pitchFamily="18" charset="0"/>
                            <a:ea typeface="+mj-ea"/>
                            <a:cs typeface="Times New Roman" panose="02020603050405020304" pitchFamily="18" charset="0"/>
                          </a:rPr>
                          <m:t>𝑋</m:t>
                        </m:r>
                      </m:num>
                      <m:den>
                        <m:r>
                          <a:rPr lang="en-US" altLang="zh-CN" sz="2400" i="1">
                            <a:effectLst/>
                            <a:latin typeface="Cambria Math" panose="02040503050406030204" pitchFamily="18" charset="0"/>
                            <a:ea typeface="+mj-ea"/>
                            <a:cs typeface="Times New Roman" panose="02020603050405020304" pitchFamily="18" charset="0"/>
                          </a:rPr>
                          <m:t>𝑑</m:t>
                        </m:r>
                        <m:r>
                          <a:rPr lang="en-US" altLang="zh-CN" sz="2400" b="0" i="1" smtClean="0">
                            <a:effectLst/>
                            <a:latin typeface="Cambria Math" panose="02040503050406030204" pitchFamily="18" charset="0"/>
                            <a:ea typeface="+mj-ea"/>
                            <a:cs typeface="Times New Roman" panose="02020603050405020304" pitchFamily="18" charset="0"/>
                          </a:rPr>
                          <m:t>𝑋</m:t>
                        </m:r>
                      </m:den>
                    </m:f>
                    <m:r>
                      <a:rPr lang="en-US" altLang="zh-CN" sz="2400" i="1">
                        <a:effectLst/>
                        <a:latin typeface="Cambria Math" panose="02040503050406030204" pitchFamily="18" charset="0"/>
                        <a:ea typeface="+mj-ea"/>
                        <a:cs typeface="Times New Roman" panose="02020603050405020304" pitchFamily="18" charset="0"/>
                      </a:rPr>
                      <m:t>=2</m:t>
                    </m:r>
                    <m:r>
                      <a:rPr lang="en-US" altLang="zh-CN" sz="2400" b="0" i="1" smtClean="0">
                        <a:effectLst/>
                        <a:latin typeface="Cambria Math" panose="02040503050406030204" pitchFamily="18" charset="0"/>
                        <a:ea typeface="+mj-ea"/>
                        <a:cs typeface="Times New Roman" panose="02020603050405020304" pitchFamily="18" charset="0"/>
                      </a:rPr>
                      <m:t>𝑋</m:t>
                    </m:r>
                  </m:oMath>
                </a14:m>
                <a:r>
                  <a:rPr lang="en-US" altLang="zh-CN" sz="2400" dirty="0">
                    <a:effectLst/>
                    <a:latin typeface="+mj-ea"/>
                    <a:ea typeface="+mj-ea"/>
                    <a:cs typeface="Times New Roman" panose="02020603050405020304" pitchFamily="18" charset="0"/>
                  </a:rPr>
                  <a:t> </a:t>
                </a:r>
                <a14:m>
                  <m:oMath xmlns:m="http://schemas.openxmlformats.org/officeDocument/2006/math">
                    <m:r>
                      <a:rPr lang="en-US" altLang="zh-CN" sz="2400" b="0" i="0" smtClean="0">
                        <a:latin typeface="Cambria Math" panose="02040503050406030204" pitchFamily="18" charset="0"/>
                        <a:ea typeface="+mj-ea"/>
                        <a:cs typeface="Times New Roman" panose="02020603050405020304" pitchFamily="18" charset="0"/>
                      </a:rPr>
                      <m:t>   </m:t>
                    </m:r>
                    <m:f>
                      <m:fPr>
                        <m:ctrlPr>
                          <a:rPr lang="zh-CN" altLang="zh-CN" sz="2400" i="1">
                            <a:latin typeface="Cambria Math" panose="02040503050406030204" pitchFamily="18" charset="0"/>
                            <a:ea typeface="+mj-ea"/>
                            <a:cs typeface="Times New Roman" panose="02020603050405020304" pitchFamily="18" charset="0"/>
                          </a:rPr>
                        </m:ctrlPr>
                      </m:fPr>
                      <m:num>
                        <m:r>
                          <a:rPr lang="en-US" altLang="zh-CN" sz="2400" i="1">
                            <a:latin typeface="Cambria Math" panose="02040503050406030204" pitchFamily="18" charset="0"/>
                            <a:ea typeface="+mj-ea"/>
                            <a:cs typeface="Times New Roman" panose="02020603050405020304" pitchFamily="18" charset="0"/>
                          </a:rPr>
                          <m:t>𝑑</m:t>
                        </m:r>
                        <m:r>
                          <a:rPr lang="en-US" altLang="zh-CN" sz="2400" b="0" i="1" smtClean="0">
                            <a:latin typeface="Cambria Math" panose="02040503050406030204" pitchFamily="18" charset="0"/>
                            <a:ea typeface="+mj-ea"/>
                            <a:cs typeface="Times New Roman" panose="02020603050405020304" pitchFamily="18" charset="0"/>
                          </a:rPr>
                          <m:t>𝐴</m:t>
                        </m:r>
                        <m:r>
                          <a:rPr lang="en-US" altLang="zh-CN" sz="2400" i="1">
                            <a:latin typeface="Cambria Math" panose="02040503050406030204" pitchFamily="18" charset="0"/>
                            <a:ea typeface="+mj-ea"/>
                            <a:cs typeface="Times New Roman" panose="02020603050405020304" pitchFamily="18" charset="0"/>
                          </a:rPr>
                          <m:t>𝑋</m:t>
                        </m:r>
                      </m:num>
                      <m:den>
                        <m:r>
                          <a:rPr lang="en-US" altLang="zh-CN" sz="2400" i="1">
                            <a:latin typeface="Cambria Math" panose="02040503050406030204" pitchFamily="18" charset="0"/>
                            <a:ea typeface="+mj-ea"/>
                            <a:cs typeface="Times New Roman" panose="02020603050405020304" pitchFamily="18" charset="0"/>
                          </a:rPr>
                          <m:t>𝑑𝑋</m:t>
                        </m:r>
                      </m:den>
                    </m:f>
                    <m:r>
                      <a:rPr lang="en-US" altLang="zh-CN" sz="2400" b="0" i="1" smtClean="0">
                        <a:latin typeface="Cambria Math" panose="02040503050406030204" pitchFamily="18" charset="0"/>
                        <a:ea typeface="+mj-ea"/>
                        <a:cs typeface="Times New Roman" panose="02020603050405020304" pitchFamily="18" charset="0"/>
                      </a:rPr>
                      <m:t>=</m:t>
                    </m:r>
                    <m:f>
                      <m:fPr>
                        <m:ctrlPr>
                          <a:rPr lang="zh-CN" altLang="zh-CN" sz="2400" i="1">
                            <a:latin typeface="Cambria Math" panose="02040503050406030204" pitchFamily="18" charset="0"/>
                            <a:cs typeface="Times New Roman" panose="02020603050405020304" pitchFamily="18" charset="0"/>
                          </a:rPr>
                        </m:ctrlPr>
                      </m:fPr>
                      <m:num>
                        <m:r>
                          <a:rPr lang="en-US" altLang="zh-CN" sz="2400" i="1">
                            <a:latin typeface="Cambria Math" panose="02040503050406030204" pitchFamily="18" charset="0"/>
                            <a:cs typeface="Times New Roman" panose="02020603050405020304" pitchFamily="18" charset="0"/>
                          </a:rPr>
                          <m:t>𝑑</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𝑇</m:t>
                            </m:r>
                          </m:sup>
                        </m:sSup>
                        <m:sSup>
                          <m:sSupPr>
                            <m:ctrlPr>
                              <a:rPr lang="zh-CN"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𝐴</m:t>
                            </m:r>
                          </m:e>
                          <m:sup>
                            <m:r>
                              <a:rPr lang="en-US" altLang="zh-CN" sz="2400" i="1">
                                <a:latin typeface="Cambria Math" panose="02040503050406030204" pitchFamily="18" charset="0"/>
                                <a:cs typeface="Times New Roman" panose="02020603050405020304" pitchFamily="18" charset="0"/>
                              </a:rPr>
                              <m:t>𝑇</m:t>
                            </m:r>
                          </m:sup>
                        </m:sSup>
                      </m:num>
                      <m:den>
                        <m:r>
                          <a:rPr lang="en-US" altLang="zh-CN" sz="2400" i="1">
                            <a:latin typeface="Cambria Math" panose="02040503050406030204" pitchFamily="18" charset="0"/>
                            <a:cs typeface="Times New Roman" panose="02020603050405020304" pitchFamily="18" charset="0"/>
                          </a:rPr>
                          <m:t>𝑑𝑋</m:t>
                        </m:r>
                      </m:den>
                    </m:f>
                    <m:r>
                      <a:rPr lang="en-US" altLang="zh-CN" sz="2400" i="1">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b="0" i="1" smtClean="0">
                            <a:latin typeface="Cambria Math" panose="02040503050406030204" pitchFamily="18" charset="0"/>
                            <a:ea typeface="+mj-ea"/>
                            <a:cs typeface="Times New Roman" panose="02020603050405020304" pitchFamily="18" charset="0"/>
                          </a:rPr>
                          <m:t>𝐴</m:t>
                        </m:r>
                      </m:e>
                      <m:sup>
                        <m:r>
                          <a:rPr lang="en-US" altLang="zh-CN" sz="2400" i="1">
                            <a:latin typeface="Cambria Math" panose="02040503050406030204" pitchFamily="18" charset="0"/>
                            <a:ea typeface="+mj-ea"/>
                            <a:cs typeface="Times New Roman" panose="02020603050405020304" pitchFamily="18" charset="0"/>
                          </a:rPr>
                          <m:t>𝑇</m:t>
                        </m:r>
                      </m:sup>
                    </m:sSup>
                    <m:r>
                      <a:rPr lang="en-US" altLang="zh-CN" sz="2400" b="0" i="1" smtClean="0">
                        <a:latin typeface="Cambria Math" panose="02040503050406030204" pitchFamily="18" charset="0"/>
                        <a:ea typeface="+mj-ea"/>
                        <a:cs typeface="Times New Roman" panose="02020603050405020304" pitchFamily="18" charset="0"/>
                      </a:rPr>
                      <m:t>      </m:t>
                    </m:r>
                  </m:oMath>
                </a14:m>
                <a:endParaRPr lang="en-US" altLang="zh-CN" sz="2400" b="0" i="1" dirty="0">
                  <a:latin typeface="+mj-ea"/>
                  <a:ea typeface="+mj-ea"/>
                  <a:cs typeface="Times New Roman" panose="02020603050405020304" pitchFamily="18" charset="0"/>
                </a:endParaRPr>
              </a:p>
              <a:p>
                <a:pPr>
                  <a:spcBef>
                    <a:spcPts val="900"/>
                  </a:spcBef>
                  <a:spcAft>
                    <a:spcPts val="900"/>
                  </a:spcAft>
                </a:pPr>
                <a14:m>
                  <m:oMath xmlns:m="http://schemas.openxmlformats.org/officeDocument/2006/math">
                    <m:r>
                      <a:rPr lang="en-US" altLang="zh-CN" sz="2400" b="0" i="1" smtClean="0">
                        <a:latin typeface="Cambria Math" panose="02040503050406030204" pitchFamily="18" charset="0"/>
                        <a:ea typeface="+mj-ea"/>
                        <a:cs typeface="Times New Roman" panose="02020603050405020304" pitchFamily="18" charset="0"/>
                      </a:rPr>
                      <m:t> </m:t>
                    </m:r>
                    <m:f>
                      <m:fPr>
                        <m:ctrlPr>
                          <a:rPr lang="zh-CN" altLang="zh-CN" sz="2400" i="1">
                            <a:effectLst/>
                            <a:latin typeface="Cambria Math" panose="02040503050406030204" pitchFamily="18" charset="0"/>
                            <a:ea typeface="+mj-ea"/>
                            <a:cs typeface="Times New Roman" panose="02020603050405020304" pitchFamily="18" charset="0"/>
                          </a:rPr>
                        </m:ctrlPr>
                      </m:fPr>
                      <m:num>
                        <m:r>
                          <a:rPr lang="zh-CN" altLang="en-US" sz="2400">
                            <a:latin typeface="Cambria Math" panose="02040503050406030204" pitchFamily="18" charset="0"/>
                            <a:ea typeface="+mj-ea"/>
                          </a:rPr>
                          <m:t>𝜕</m:t>
                        </m:r>
                        <m:sSup>
                          <m:sSupPr>
                            <m:ctrlPr>
                              <a:rPr lang="zh-CN" altLang="zh-CN" sz="2400" i="1">
                                <a:effectLst/>
                                <a:latin typeface="Cambria Math" panose="02040503050406030204" pitchFamily="18" charset="0"/>
                                <a:ea typeface="+mj-ea"/>
                                <a:cs typeface="Times New Roman" panose="02020603050405020304" pitchFamily="18" charset="0"/>
                              </a:rPr>
                            </m:ctrlPr>
                          </m:sSupPr>
                          <m:e>
                            <m:r>
                              <a:rPr lang="en-US" altLang="zh-CN" sz="2400" b="0" i="1" smtClean="0">
                                <a:effectLst/>
                                <a:latin typeface="Cambria Math" panose="02040503050406030204" pitchFamily="18" charset="0"/>
                                <a:ea typeface="+mj-ea"/>
                                <a:cs typeface="Times New Roman" panose="02020603050405020304" pitchFamily="18" charset="0"/>
                              </a:rPr>
                              <m:t>𝑋</m:t>
                            </m:r>
                          </m:e>
                          <m:sup>
                            <m:r>
                              <a:rPr lang="en-US" altLang="zh-CN" sz="2400" i="1">
                                <a:effectLst/>
                                <a:latin typeface="Cambria Math" panose="02040503050406030204" pitchFamily="18" charset="0"/>
                                <a:ea typeface="+mj-ea"/>
                                <a:cs typeface="Times New Roman" panose="02020603050405020304" pitchFamily="18" charset="0"/>
                              </a:rPr>
                              <m:t>𝑇</m:t>
                            </m:r>
                          </m:sup>
                        </m:sSup>
                        <m:r>
                          <a:rPr lang="en-US" altLang="zh-CN" sz="2400" i="1">
                            <a:effectLst/>
                            <a:latin typeface="Cambria Math" panose="02040503050406030204" pitchFamily="18" charset="0"/>
                            <a:ea typeface="+mj-ea"/>
                            <a:cs typeface="Times New Roman" panose="02020603050405020304" pitchFamily="18" charset="0"/>
                          </a:rPr>
                          <m:t>𝐴</m:t>
                        </m:r>
                        <m:r>
                          <a:rPr lang="en-US" altLang="zh-CN" sz="2400" b="0" i="1" smtClean="0">
                            <a:effectLst/>
                            <a:latin typeface="Cambria Math" panose="02040503050406030204" pitchFamily="18" charset="0"/>
                            <a:ea typeface="+mj-ea"/>
                            <a:cs typeface="Times New Roman" panose="02020603050405020304" pitchFamily="18" charset="0"/>
                          </a:rPr>
                          <m:t>𝑋</m:t>
                        </m:r>
                      </m:num>
                      <m:den>
                        <m:r>
                          <a:rPr lang="zh-CN" altLang="en-US" sz="2400">
                            <a:latin typeface="Cambria Math" panose="02040503050406030204" pitchFamily="18" charset="0"/>
                            <a:ea typeface="+mj-ea"/>
                          </a:rPr>
                          <m:t>𝜕</m:t>
                        </m:r>
                        <m:r>
                          <a:rPr lang="en-US" altLang="zh-CN" sz="2400" b="0" i="1" smtClean="0">
                            <a:effectLst/>
                            <a:latin typeface="Cambria Math" panose="02040503050406030204" pitchFamily="18" charset="0"/>
                            <a:ea typeface="+mj-ea"/>
                            <a:cs typeface="Times New Roman" panose="02020603050405020304" pitchFamily="18" charset="0"/>
                          </a:rPr>
                          <m:t>𝑋</m:t>
                        </m:r>
                      </m:den>
                    </m:f>
                    <m:r>
                      <a:rPr lang="en-US" altLang="zh-CN" sz="2400" i="1">
                        <a:effectLst/>
                        <a:latin typeface="Cambria Math" panose="02040503050406030204" pitchFamily="18" charset="0"/>
                        <a:ea typeface="+mj-ea"/>
                        <a:cs typeface="Times New Roman" panose="02020603050405020304" pitchFamily="18" charset="0"/>
                      </a:rPr>
                      <m:t>=</m:t>
                    </m:r>
                    <m:d>
                      <m:dPr>
                        <m:ctrlPr>
                          <a:rPr lang="zh-CN" altLang="zh-CN" sz="2400" i="1">
                            <a:effectLst/>
                            <a:latin typeface="Cambria Math" panose="02040503050406030204" pitchFamily="18" charset="0"/>
                            <a:ea typeface="+mj-ea"/>
                            <a:cs typeface="Times New Roman" panose="02020603050405020304" pitchFamily="18" charset="0"/>
                          </a:rPr>
                        </m:ctrlPr>
                      </m:dPr>
                      <m:e>
                        <m:r>
                          <a:rPr lang="en-US" altLang="zh-CN" sz="2400" i="1">
                            <a:effectLst/>
                            <a:latin typeface="Cambria Math" panose="02040503050406030204" pitchFamily="18" charset="0"/>
                            <a:ea typeface="+mj-ea"/>
                            <a:cs typeface="Times New Roman" panose="02020603050405020304" pitchFamily="18" charset="0"/>
                          </a:rPr>
                          <m:t>𝐴</m:t>
                        </m:r>
                        <m:r>
                          <a:rPr lang="en-US" altLang="zh-CN" sz="2400" i="1">
                            <a:effectLst/>
                            <a:latin typeface="Cambria Math" panose="02040503050406030204" pitchFamily="18" charset="0"/>
                            <a:ea typeface="+mj-ea"/>
                            <a:cs typeface="Times New Roman" panose="02020603050405020304" pitchFamily="18" charset="0"/>
                          </a:rPr>
                          <m:t>+</m:t>
                        </m:r>
                        <m:sSup>
                          <m:sSupPr>
                            <m:ctrlPr>
                              <a:rPr lang="zh-CN" altLang="zh-CN" sz="2400" i="1">
                                <a:effectLst/>
                                <a:latin typeface="Cambria Math" panose="02040503050406030204" pitchFamily="18" charset="0"/>
                                <a:ea typeface="+mj-ea"/>
                                <a:cs typeface="Times New Roman" panose="02020603050405020304" pitchFamily="18" charset="0"/>
                              </a:rPr>
                            </m:ctrlPr>
                          </m:sSupPr>
                          <m:e>
                            <m:r>
                              <a:rPr lang="en-US" altLang="zh-CN" sz="2400" i="1">
                                <a:effectLst/>
                                <a:latin typeface="Cambria Math" panose="02040503050406030204" pitchFamily="18" charset="0"/>
                                <a:ea typeface="+mj-ea"/>
                                <a:cs typeface="Times New Roman" panose="02020603050405020304" pitchFamily="18" charset="0"/>
                              </a:rPr>
                              <m:t>𝐴</m:t>
                            </m:r>
                          </m:e>
                          <m:sup>
                            <m:r>
                              <a:rPr lang="en-US" altLang="zh-CN" sz="2400" i="1">
                                <a:effectLst/>
                                <a:latin typeface="Cambria Math" panose="02040503050406030204" pitchFamily="18" charset="0"/>
                                <a:ea typeface="+mj-ea"/>
                                <a:cs typeface="Times New Roman" panose="02020603050405020304" pitchFamily="18" charset="0"/>
                              </a:rPr>
                              <m:t>𝑇</m:t>
                            </m:r>
                          </m:sup>
                        </m:sSup>
                      </m:e>
                    </m:d>
                    <m:r>
                      <a:rPr lang="en-US" altLang="zh-CN" sz="2400" b="0" i="1" smtClean="0">
                        <a:effectLst/>
                        <a:latin typeface="Cambria Math" panose="02040503050406030204" pitchFamily="18" charset="0"/>
                        <a:ea typeface="+mj-ea"/>
                        <a:cs typeface="Times New Roman" panose="02020603050405020304" pitchFamily="18" charset="0"/>
                      </a:rPr>
                      <m:t>𝑋</m:t>
                    </m:r>
                  </m:oMath>
                </a14:m>
                <a:r>
                  <a:rPr lang="en-US" altLang="zh-CN" sz="2400" dirty="0">
                    <a:effectLst/>
                    <a:latin typeface="+mj-ea"/>
                    <a:ea typeface="+mj-ea"/>
                    <a:cs typeface="Times New Roman" panose="02020603050405020304" pitchFamily="18" charset="0"/>
                  </a:rPr>
                  <a:t>  ,</a:t>
                </a:r>
                <a:r>
                  <a:rPr lang="zh-CN" altLang="en-US" sz="2400" dirty="0">
                    <a:effectLst/>
                    <a:latin typeface="+mj-ea"/>
                    <a:ea typeface="+mj-ea"/>
                    <a:cs typeface="Times New Roman" panose="02020603050405020304" pitchFamily="18" charset="0"/>
                  </a:rPr>
                  <a:t>若</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𝐴</m:t>
                    </m:r>
                    <m:r>
                      <a:rPr lang="zh-CN" altLang="en-US" sz="2400" i="1" smtClean="0">
                        <a:latin typeface="Cambria Math" panose="02040503050406030204" pitchFamily="18" charset="0"/>
                        <a:ea typeface="+mj-ea"/>
                        <a:cs typeface="Times New Roman" panose="02020603050405020304" pitchFamily="18" charset="0"/>
                      </a:rPr>
                      <m:t>为</m:t>
                    </m:r>
                  </m:oMath>
                </a14:m>
                <a:r>
                  <a:rPr lang="zh-CN" altLang="en-US" sz="2400" dirty="0">
                    <a:effectLst/>
                    <a:latin typeface="+mj-ea"/>
                    <a:ea typeface="+mj-ea"/>
                    <a:cs typeface="Times New Roman" panose="02020603050405020304" pitchFamily="18" charset="0"/>
                  </a:rPr>
                  <a:t>对称阵，</a:t>
                </a:r>
                <a:r>
                  <a:rPr lang="zh-CN" altLang="zh-CN" sz="2400" dirty="0">
                    <a:latin typeface="+mj-ea"/>
                    <a:ea typeface="+mj-ea"/>
                    <a:cs typeface="Times New Roman" panose="02020603050405020304" pitchFamily="18" charset="0"/>
                  </a:rPr>
                  <a:t> </a:t>
                </a:r>
                <a14:m>
                  <m:oMath xmlns:m="http://schemas.openxmlformats.org/officeDocument/2006/math">
                    <m:f>
                      <m:fPr>
                        <m:ctrlPr>
                          <a:rPr lang="zh-CN" altLang="zh-CN" sz="2400" i="1">
                            <a:latin typeface="Cambria Math" panose="02040503050406030204" pitchFamily="18" charset="0"/>
                            <a:ea typeface="+mj-ea"/>
                            <a:cs typeface="Times New Roman" panose="02020603050405020304" pitchFamily="18" charset="0"/>
                          </a:rPr>
                        </m:ctrlPr>
                      </m:fPr>
                      <m:num>
                        <m:r>
                          <a:rPr lang="zh-CN" altLang="en-US" sz="2400">
                            <a:latin typeface="Cambria Math" panose="02040503050406030204" pitchFamily="18" charset="0"/>
                            <a:ea typeface="+mj-ea"/>
                          </a:rPr>
                          <m:t>𝜕</m:t>
                        </m:r>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𝑋</m:t>
                            </m:r>
                          </m:e>
                          <m:sup>
                            <m:r>
                              <a:rPr lang="en-US" altLang="zh-CN" sz="2400" i="1">
                                <a:latin typeface="Cambria Math" panose="02040503050406030204" pitchFamily="18" charset="0"/>
                                <a:ea typeface="+mj-ea"/>
                                <a:cs typeface="Times New Roman" panose="02020603050405020304" pitchFamily="18" charset="0"/>
                              </a:rPr>
                              <m:t>𝑇</m:t>
                            </m:r>
                          </m:sup>
                        </m:sSup>
                        <m:r>
                          <a:rPr lang="en-US" altLang="zh-CN" sz="2400" i="1">
                            <a:latin typeface="Cambria Math" panose="02040503050406030204" pitchFamily="18" charset="0"/>
                            <a:ea typeface="+mj-ea"/>
                            <a:cs typeface="Times New Roman" panose="02020603050405020304" pitchFamily="18" charset="0"/>
                          </a:rPr>
                          <m:t>𝐴𝑋</m:t>
                        </m:r>
                      </m:num>
                      <m:den>
                        <m:r>
                          <a:rPr lang="zh-CN" altLang="en-US" sz="2400">
                            <a:latin typeface="Cambria Math" panose="02040503050406030204" pitchFamily="18" charset="0"/>
                            <a:ea typeface="+mj-ea"/>
                          </a:rPr>
                          <m:t>𝜕</m:t>
                        </m:r>
                        <m:r>
                          <a:rPr lang="en-US" altLang="zh-CN" sz="2400" i="1">
                            <a:latin typeface="Cambria Math" panose="02040503050406030204" pitchFamily="18" charset="0"/>
                            <a:ea typeface="+mj-ea"/>
                            <a:cs typeface="Times New Roman" panose="02020603050405020304" pitchFamily="18" charset="0"/>
                          </a:rPr>
                          <m:t>𝑋</m:t>
                        </m:r>
                      </m:den>
                    </m:f>
                    <m:r>
                      <a:rPr lang="en-US" altLang="zh-CN" sz="2400" i="1">
                        <a:latin typeface="Cambria Math" panose="02040503050406030204" pitchFamily="18" charset="0"/>
                        <a:ea typeface="+mj-ea"/>
                        <a:cs typeface="Times New Roman" panose="02020603050405020304" pitchFamily="18" charset="0"/>
                      </a:rPr>
                      <m:t>=</m:t>
                    </m:r>
                  </m:oMath>
                </a14:m>
                <a:r>
                  <a:rPr lang="en-US" altLang="zh-CN" sz="2400" dirty="0">
                    <a:latin typeface="+mj-ea"/>
                    <a:ea typeface="+mj-ea"/>
                    <a:cs typeface="Times New Roman" panose="02020603050405020304" pitchFamily="18" charset="0"/>
                  </a:rPr>
                  <a:t>2</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𝐴</m:t>
                    </m:r>
                    <m:r>
                      <a:rPr lang="en-US" altLang="zh-CN" sz="2400" b="0" i="1" smtClean="0">
                        <a:latin typeface="Cambria Math" panose="02040503050406030204" pitchFamily="18" charset="0"/>
                        <a:ea typeface="+mj-ea"/>
                        <a:cs typeface="Cambria Math" panose="02040503050406030204" pitchFamily="18" charset="0"/>
                      </a:rPr>
                      <m:t>𝑋</m:t>
                    </m:r>
                  </m:oMath>
                </a14:m>
                <a:endParaRPr lang="en-US" altLang="zh-CN" sz="2400" b="0" i="1" dirty="0">
                  <a:effectLst/>
                  <a:latin typeface="+mj-ea"/>
                  <a:ea typeface="+mj-ea"/>
                  <a:cs typeface="Times New Roman" panose="02020603050405020304" pitchFamily="18" charset="0"/>
                </a:endParaRPr>
              </a:p>
            </p:txBody>
          </p:sp>
        </mc:Choice>
        <mc:Fallback xmlns="">
          <p:sp>
            <p:nvSpPr>
              <p:cNvPr id="25" name="矩形 24"/>
              <p:cNvSpPr>
                <a:spLocks noRot="1" noChangeAspect="1" noMove="1" noResize="1" noEditPoints="1" noAdjustHandles="1" noChangeArrowheads="1" noChangeShapeType="1" noTextEdit="1"/>
              </p:cNvSpPr>
              <p:nvPr/>
            </p:nvSpPr>
            <p:spPr>
              <a:xfrm>
                <a:off x="4883950" y="5055244"/>
                <a:ext cx="6846170" cy="1498231"/>
              </a:xfrm>
              <a:prstGeom prst="rect">
                <a:avLst/>
              </a:prstGeom>
              <a:blipFill>
                <a:blip r:embed="rId9"/>
                <a:stretch>
                  <a:fillRect b="-2846"/>
                </a:stretch>
              </a:blipFill>
            </p:spPr>
            <p:txBody>
              <a:bodyPr/>
              <a:lstStyle/>
              <a:p>
                <a:r>
                  <a:rPr lang="zh-CN" altLang="en-US">
                    <a:noFill/>
                  </a:rPr>
                  <a:t> </a:t>
                </a:r>
              </a:p>
            </p:txBody>
          </p:sp>
        </mc:Fallback>
      </mc:AlternateContent>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700" y="222250"/>
            <a:ext cx="11169650" cy="677863"/>
          </a:xfrm>
        </p:spPr>
        <p:txBody>
          <a:bodyPr>
            <a:normAutofit/>
          </a:bodyPr>
          <a:lstStyle/>
          <a:p>
            <a:pPr algn="l"/>
            <a:r>
              <a:rPr lang="zh-CN" altLang="en-US" dirty="0">
                <a:solidFill>
                  <a:schemeClr val="tx1"/>
                </a:solidFill>
              </a:rPr>
              <a:t>对数线性回归</a:t>
            </a:r>
            <a:endParaRPr lang="zh-CN" altLang="en-US" sz="2000" dirty="0">
              <a:solidFill>
                <a:schemeClr val="tx1"/>
              </a:solidFill>
            </a:endParaRPr>
          </a:p>
        </p:txBody>
      </p:sp>
      <p:sp>
        <p:nvSpPr>
          <p:cNvPr id="3" name="内容占位符 2"/>
          <p:cNvSpPr>
            <a:spLocks noGrp="1"/>
          </p:cNvSpPr>
          <p:nvPr>
            <p:ph idx="1"/>
          </p:nvPr>
        </p:nvSpPr>
        <p:spPr>
          <a:xfrm>
            <a:off x="647700" y="1250296"/>
            <a:ext cx="9483405" cy="2620488"/>
          </a:xfrm>
        </p:spPr>
        <p:txBody>
          <a:bodyPr>
            <a:normAutofit/>
          </a:bodyPr>
          <a:lstStyle/>
          <a:p>
            <a:r>
              <a:rPr lang="zh-CN" altLang="en-US" dirty="0"/>
              <a:t>输出标记的对数为线性模型逼近的目标</a:t>
            </a:r>
          </a:p>
        </p:txBody>
      </p:sp>
      <p:graphicFrame>
        <p:nvGraphicFramePr>
          <p:cNvPr id="8" name="对象 7"/>
          <p:cNvGraphicFramePr>
            <a:graphicFrameLocks noChangeAspect="1"/>
          </p:cNvGraphicFramePr>
          <p:nvPr/>
        </p:nvGraphicFramePr>
        <p:xfrm>
          <a:off x="7767495" y="2808392"/>
          <a:ext cx="1927225" cy="347663"/>
        </p:xfrm>
        <a:graphic>
          <a:graphicData uri="http://schemas.openxmlformats.org/presentationml/2006/ole">
            <mc:AlternateContent xmlns:mc="http://schemas.openxmlformats.org/markup-compatibility/2006">
              <mc:Choice xmlns:v="urn:schemas-microsoft-com:vml" Requires="v">
                <p:oleObj name="Formula" r:id="rId2" imgW="970280" imgH="176530" progId="Equation.Ribbit">
                  <p:embed/>
                </p:oleObj>
              </mc:Choice>
              <mc:Fallback>
                <p:oleObj name="Formula" r:id="rId2" imgW="970280" imgH="176530" progId="Equation.Ribbit">
                  <p:embed/>
                  <p:pic>
                    <p:nvPicPr>
                      <p:cNvPr id="0" name="对象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495" y="2808392"/>
                        <a:ext cx="192722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7872954" y="4066607"/>
          <a:ext cx="1682750" cy="347662"/>
        </p:xfrm>
        <a:graphic>
          <a:graphicData uri="http://schemas.openxmlformats.org/presentationml/2006/ole">
            <mc:AlternateContent xmlns:mc="http://schemas.openxmlformats.org/markup-compatibility/2006">
              <mc:Choice xmlns:v="urn:schemas-microsoft-com:vml" Requires="v">
                <p:oleObj name="Formula" r:id="rId4" imgW="847090" imgH="176530" progId="Equation.Ribbit">
                  <p:embed/>
                </p:oleObj>
              </mc:Choice>
              <mc:Fallback>
                <p:oleObj name="Formula" r:id="rId4" imgW="847090" imgH="176530" progId="Equation.Ribbit">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2954" y="4066607"/>
                        <a:ext cx="16827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上下箭头 6"/>
          <p:cNvSpPr/>
          <p:nvPr/>
        </p:nvSpPr>
        <p:spPr>
          <a:xfrm>
            <a:off x="8350632" y="3313057"/>
            <a:ext cx="576392" cy="660744"/>
          </a:xfrm>
          <a:prstGeom prst="up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2726547" y="1813384"/>
            <a:ext cx="4316507" cy="4114801"/>
            <a:chOff x="1202546" y="1813383"/>
            <a:chExt cx="4316507" cy="4114801"/>
          </a:xfrm>
        </p:grpSpPr>
        <p:pic>
          <p:nvPicPr>
            <p:cNvPr id="512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2028" t="3142" r="2301" b="4944"/>
            <a:stretch>
              <a:fillRect/>
            </a:stretch>
          </p:blipFill>
          <p:spPr bwMode="auto">
            <a:xfrm>
              <a:off x="1202546" y="1813383"/>
              <a:ext cx="4316507" cy="4114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nvPicPr>
          <p:blipFill rotWithShape="1">
            <a:blip r:embed="rId7" cstate="print">
              <a:extLst>
                <a:ext uri="{28A0092B-C50C-407E-A947-70E740481C1C}">
                  <a14:useLocalDpi xmlns:a14="http://schemas.microsoft.com/office/drawing/2010/main" val="0"/>
                </a:ext>
              </a:extLst>
            </a:blip>
            <a:srcRect b="2597"/>
            <a:stretch>
              <a:fillRect/>
            </a:stretch>
          </p:blipFill>
          <p:spPr>
            <a:xfrm>
              <a:off x="1602105" y="5003800"/>
              <a:ext cx="609557" cy="261938"/>
            </a:xfrm>
            <a:prstGeom prst="rect">
              <a:avLst/>
            </a:prstGeom>
          </p:spPr>
        </p:pic>
        <p:pic>
          <p:nvPicPr>
            <p:cNvPr id="10" name="图片 9"/>
            <p:cNvPicPr>
              <a:picLocks noChangeAspect="1"/>
            </p:cNvPicPr>
            <p:nvPr/>
          </p:nvPicPr>
          <p:blipFill rotWithShape="1">
            <a:blip r:embed="rId8" cstate="print">
              <a:extLst>
                <a:ext uri="{28A0092B-C50C-407E-A947-70E740481C1C}">
                  <a14:useLocalDpi xmlns:a14="http://schemas.microsoft.com/office/drawing/2010/main" val="0"/>
                </a:ext>
              </a:extLst>
            </a:blip>
            <a:srcRect l="-1" t="1" r="4216" b="1504"/>
            <a:stretch>
              <a:fillRect/>
            </a:stretch>
          </p:blipFill>
          <p:spPr>
            <a:xfrm>
              <a:off x="2587944" y="5004024"/>
              <a:ext cx="602933" cy="249014"/>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7700" y="1250296"/>
            <a:ext cx="10604500" cy="4932390"/>
          </a:xfrm>
        </p:spPr>
        <p:txBody>
          <a:bodyPr/>
          <a:lstStyle/>
          <a:p>
            <a:r>
              <a:rPr lang="zh-CN" altLang="en-US" dirty="0"/>
              <a:t>一般形式</a:t>
            </a:r>
            <a:endParaRPr lang="en-US" altLang="zh-CN" dirty="0"/>
          </a:p>
          <a:p>
            <a:endParaRPr lang="en-US" altLang="zh-CN" dirty="0"/>
          </a:p>
          <a:p>
            <a:endParaRPr lang="en-US" altLang="zh-CN" dirty="0"/>
          </a:p>
          <a:p>
            <a:endParaRPr lang="en-US" altLang="zh-CN" dirty="0"/>
          </a:p>
          <a:p>
            <a:pPr marL="228600" lvl="1">
              <a:spcBef>
                <a:spcPts val="1000"/>
              </a:spcBef>
              <a:buSzPct val="100000"/>
              <a:buFont typeface="Wingdings" panose="05000000000000000000" pitchFamily="2" charset="2"/>
              <a:buChar char="p"/>
            </a:pPr>
            <a:r>
              <a:rPr lang="zh-CN" altLang="en-US" b="0" dirty="0">
                <a:latin typeface="+mj-ea"/>
                <a:ea typeface="+mj-ea"/>
              </a:rPr>
              <a:t>       称为联系函数（</a:t>
            </a:r>
            <a:r>
              <a:rPr lang="en-US" altLang="zh-CN" b="0" dirty="0">
                <a:latin typeface="+mj-ea"/>
                <a:ea typeface="+mj-ea"/>
              </a:rPr>
              <a:t>link function</a:t>
            </a:r>
            <a:r>
              <a:rPr lang="zh-CN" altLang="en-US" b="0" dirty="0">
                <a:latin typeface="+mj-ea"/>
                <a:ea typeface="+mj-ea"/>
              </a:rPr>
              <a:t>）</a:t>
            </a:r>
          </a:p>
          <a:p>
            <a:pPr lvl="1"/>
            <a:r>
              <a:rPr lang="zh-CN" altLang="en-US" b="0" dirty="0">
                <a:latin typeface="+mj-ea"/>
                <a:ea typeface="+mj-ea"/>
              </a:rPr>
              <a:t>单调可微函数</a:t>
            </a:r>
            <a:endParaRPr lang="en-US" altLang="zh-CN" b="0" dirty="0">
              <a:latin typeface="+mj-ea"/>
              <a:ea typeface="+mj-ea"/>
            </a:endParaRPr>
          </a:p>
          <a:p>
            <a:pPr marL="0" indent="0">
              <a:buNone/>
            </a:pPr>
            <a:endParaRPr lang="en-US" altLang="zh-CN" dirty="0"/>
          </a:p>
          <a:p>
            <a:r>
              <a:rPr lang="zh-CN" altLang="en-US" dirty="0"/>
              <a:t>对数线性回归是                 时广义线性模型的特例</a:t>
            </a:r>
          </a:p>
        </p:txBody>
      </p:sp>
      <p:sp>
        <p:nvSpPr>
          <p:cNvPr id="2" name="标题 1"/>
          <p:cNvSpPr>
            <a:spLocks noGrp="1"/>
          </p:cNvSpPr>
          <p:nvPr>
            <p:ph type="title"/>
          </p:nvPr>
        </p:nvSpPr>
        <p:spPr>
          <a:xfrm>
            <a:off x="647700" y="195264"/>
            <a:ext cx="9466385" cy="777874"/>
          </a:xfrm>
        </p:spPr>
        <p:txBody>
          <a:bodyPr>
            <a:normAutofit/>
          </a:bodyPr>
          <a:lstStyle/>
          <a:p>
            <a:pPr algn="l"/>
            <a:r>
              <a:rPr lang="zh-CN" altLang="en-US" dirty="0">
                <a:solidFill>
                  <a:schemeClr val="tx1"/>
                </a:solidFill>
              </a:rPr>
              <a:t>线性回归 </a:t>
            </a:r>
            <a:r>
              <a:rPr lang="en-US" altLang="zh-CN" dirty="0">
                <a:solidFill>
                  <a:schemeClr val="tx1"/>
                </a:solidFill>
                <a:latin typeface="+mn-ea"/>
              </a:rPr>
              <a:t>-</a:t>
            </a:r>
            <a:r>
              <a:rPr lang="en-US" altLang="zh-CN" dirty="0">
                <a:solidFill>
                  <a:schemeClr val="tx1"/>
                </a:solidFill>
              </a:rPr>
              <a:t> </a:t>
            </a:r>
            <a:r>
              <a:rPr lang="zh-CN" altLang="en-US" dirty="0">
                <a:solidFill>
                  <a:schemeClr val="tx1"/>
                </a:solidFill>
              </a:rPr>
              <a:t>广义线性模型</a:t>
            </a:r>
          </a:p>
        </p:txBody>
      </p:sp>
      <p:graphicFrame>
        <p:nvGraphicFramePr>
          <p:cNvPr id="11" name="对象 10"/>
          <p:cNvGraphicFramePr>
            <a:graphicFrameLocks noChangeAspect="1"/>
          </p:cNvGraphicFramePr>
          <p:nvPr/>
        </p:nvGraphicFramePr>
        <p:xfrm>
          <a:off x="1141385" y="3716491"/>
          <a:ext cx="504825" cy="347662"/>
        </p:xfrm>
        <a:graphic>
          <a:graphicData uri="http://schemas.openxmlformats.org/presentationml/2006/ole">
            <mc:AlternateContent xmlns:mc="http://schemas.openxmlformats.org/markup-compatibility/2006">
              <mc:Choice xmlns:v="urn:schemas-microsoft-com:vml" Requires="v">
                <p:oleObj name="Formula" r:id="rId3" imgW="255905" imgH="176530" progId="Equation.Ribbit">
                  <p:embed/>
                </p:oleObj>
              </mc:Choice>
              <mc:Fallback>
                <p:oleObj name="Formula" r:id="rId3" imgW="255905" imgH="176530" progId="Equation.Ribbit">
                  <p:embed/>
                  <p:pic>
                    <p:nvPicPr>
                      <p:cNvPr id="0" name="对象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385" y="3716491"/>
                        <a:ext cx="50482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nvGraphicFramePr>
        <p:xfrm>
          <a:off x="3665451" y="2154237"/>
          <a:ext cx="2892258" cy="489371"/>
        </p:xfrm>
        <a:graphic>
          <a:graphicData uri="http://schemas.openxmlformats.org/presentationml/2006/ole">
            <mc:AlternateContent xmlns:mc="http://schemas.openxmlformats.org/markup-compatibility/2006">
              <mc:Choice xmlns:v="urn:schemas-microsoft-com:vml" Requires="v">
                <p:oleObj name="Formula" r:id="rId5" imgW="1210310" imgH="205740" progId="Equation.Ribbit">
                  <p:embed/>
                </p:oleObj>
              </mc:Choice>
              <mc:Fallback>
                <p:oleObj name="Formula" r:id="rId5" imgW="1210310" imgH="205740" progId="Equation.Ribbit">
                  <p:embed/>
                  <p:pic>
                    <p:nvPicPr>
                      <p:cNvPr id="0" name="对象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5451" y="2154237"/>
                        <a:ext cx="2892258" cy="489371"/>
                      </a:xfrm>
                      <a:prstGeom prst="rect">
                        <a:avLst/>
                      </a:prstGeom>
                      <a:noFill/>
                      <a:ln>
                        <a:noFill/>
                      </a:ln>
                    </p:spPr>
                  </p:pic>
                </p:oleObj>
              </mc:Fallback>
            </mc:AlternateContent>
          </a:graphicData>
        </a:graphic>
      </p:graphicFrame>
      <p:graphicFrame>
        <p:nvGraphicFramePr>
          <p:cNvPr id="13" name="对象 12"/>
          <p:cNvGraphicFramePr>
            <a:graphicFrameLocks noChangeAspect="1"/>
          </p:cNvGraphicFramePr>
          <p:nvPr/>
        </p:nvGraphicFramePr>
        <p:xfrm>
          <a:off x="4005360" y="5327024"/>
          <a:ext cx="1943858" cy="449055"/>
        </p:xfrm>
        <a:graphic>
          <a:graphicData uri="http://schemas.openxmlformats.org/presentationml/2006/ole">
            <mc:AlternateContent xmlns:mc="http://schemas.openxmlformats.org/markup-compatibility/2006">
              <mc:Choice xmlns:v="urn:schemas-microsoft-com:vml" Requires="v">
                <p:oleObj name="Formula" r:id="rId7" imgW="762000" imgH="176530" progId="Equation.Ribbit">
                  <p:embed/>
                </p:oleObj>
              </mc:Choice>
              <mc:Fallback>
                <p:oleObj name="Formula" r:id="rId7" imgW="762000" imgH="176530" progId="Equation.Ribbit">
                  <p:embed/>
                  <p:pic>
                    <p:nvPicPr>
                      <p:cNvPr id="0" name="对象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5360" y="5327024"/>
                        <a:ext cx="1943858" cy="449055"/>
                      </a:xfrm>
                      <a:prstGeom prst="rect">
                        <a:avLst/>
                      </a:prstGeom>
                      <a:noFill/>
                      <a:ln>
                        <a:noFill/>
                      </a:ln>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14363" y="314095"/>
            <a:ext cx="67262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1. 2 </a:t>
            </a:r>
            <a:r>
              <a:rPr lang="zh-CN" altLang="en-US" dirty="0"/>
              <a:t>梯度下降</a:t>
            </a:r>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400"/>
          </a:p>
        </p:txBody>
      </p:sp>
      <p:pic>
        <p:nvPicPr>
          <p:cNvPr id="1026" name="Picture 2" descr="图4.5 w1和w2与loss的关系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058" y="1249207"/>
            <a:ext cx="8321918" cy="466027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p:cNvCxnSpPr/>
          <p:nvPr/>
        </p:nvCxnSpPr>
        <p:spPr>
          <a:xfrm>
            <a:off x="5231642" y="1824251"/>
            <a:ext cx="63689" cy="37758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5275263" y="2191141"/>
            <a:ext cx="20068" cy="20631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5295331" y="2366963"/>
            <a:ext cx="104633" cy="23066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5399964" y="2576233"/>
            <a:ext cx="100084" cy="29618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5481851" y="2813581"/>
            <a:ext cx="50042" cy="26171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5463654" y="3024188"/>
            <a:ext cx="68239" cy="29676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5468203" y="3320955"/>
            <a:ext cx="63690" cy="18652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5524642" y="3469401"/>
            <a:ext cx="61842" cy="26098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5500049" y="3684134"/>
            <a:ext cx="72076" cy="2718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513696" y="3932238"/>
            <a:ext cx="21893" cy="25123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531893" y="4183475"/>
            <a:ext cx="141026" cy="20200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5672919" y="4367213"/>
            <a:ext cx="104633" cy="22753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5777552" y="4583113"/>
            <a:ext cx="191069" cy="16630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5951538" y="4749421"/>
            <a:ext cx="280940" cy="1273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6202363" y="4860925"/>
            <a:ext cx="234831" cy="11595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矩形 53"/>
              <p:cNvSpPr/>
              <p:nvPr/>
            </p:nvSpPr>
            <p:spPr>
              <a:xfrm>
                <a:off x="10028788" y="2576233"/>
                <a:ext cx="697050"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400" i="1">
                          <a:latin typeface="Cambria Math" panose="02040503050406030204" pitchFamily="18" charset="0"/>
                          <a:ea typeface="宋体" panose="02010600030101010101" pitchFamily="2" charset="-122"/>
                          <a:cs typeface="Times New Roman" panose="02020603050405020304" pitchFamily="18" charset="0"/>
                        </a:rPr>
                        <m:t>𝛼</m:t>
                      </m:r>
                    </m:oMath>
                  </m:oMathPara>
                </a14:m>
                <a:endParaRPr lang="zh-CN" altLang="en-US" sz="4400" dirty="0"/>
              </a:p>
            </p:txBody>
          </p:sp>
        </mc:Choice>
        <mc:Fallback xmlns="">
          <p:sp>
            <p:nvSpPr>
              <p:cNvPr id="54" name="矩形 53"/>
              <p:cNvSpPr>
                <a:spLocks noRot="1" noChangeAspect="1" noMove="1" noResize="1" noEditPoints="1" noAdjustHandles="1" noChangeArrowheads="1" noChangeShapeType="1" noTextEdit="1"/>
              </p:cNvSpPr>
              <p:nvPr/>
            </p:nvSpPr>
            <p:spPr>
              <a:xfrm>
                <a:off x="10028788" y="2576233"/>
                <a:ext cx="697050" cy="769441"/>
              </a:xfrm>
              <a:prstGeom prst="rect">
                <a:avLst/>
              </a:prstGeom>
              <a:blipFill rotWithShape="1">
                <a:blip r:embed="rId4"/>
                <a:stretch>
                  <a:fillRect l="-33" t="-5" r="8" b="64"/>
                </a:stretch>
              </a:blipFill>
            </p:spPr>
            <p:txBody>
              <a:bodyPr/>
              <a:lstStyle/>
              <a:p>
                <a:r>
                  <a:rPr lang="zh-CN" altLang="en-US">
                    <a:noFill/>
                  </a:rPr>
                  <a:t> </a:t>
                </a:r>
              </a:p>
            </p:txBody>
          </p:sp>
        </mc:Fallback>
      </mc:AlternateContent>
      <p:sp>
        <p:nvSpPr>
          <p:cNvPr id="57" name="矩形标注 56"/>
          <p:cNvSpPr/>
          <p:nvPr/>
        </p:nvSpPr>
        <p:spPr>
          <a:xfrm>
            <a:off x="9760423" y="1648778"/>
            <a:ext cx="1114567" cy="367137"/>
          </a:xfrm>
          <a:prstGeom prst="wedgeRectCallout">
            <a:avLst>
              <a:gd name="adj1" fmla="val 11003"/>
              <a:gd name="adj2" fmla="val 249868"/>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j-ea"/>
                <a:ea typeface="+mj-ea"/>
              </a:rPr>
              <a:t>学习率</a:t>
            </a:r>
          </a:p>
        </p:txBody>
      </p:sp>
      <p:sp>
        <p:nvSpPr>
          <p:cNvPr id="55" name="矩形 54"/>
          <p:cNvSpPr/>
          <p:nvPr/>
        </p:nvSpPr>
        <p:spPr>
          <a:xfrm>
            <a:off x="10028788" y="3730388"/>
            <a:ext cx="800219" cy="461665"/>
          </a:xfrm>
          <a:prstGeom prst="rect">
            <a:avLst/>
          </a:prstGeom>
        </p:spPr>
        <p:txBody>
          <a:bodyPr wrap="none">
            <a:spAutoFit/>
          </a:bodyPr>
          <a:lstStyle/>
          <a:p>
            <a:r>
              <a:rPr lang="zh-CN" altLang="en-US" sz="2400" kern="100" dirty="0">
                <a:latin typeface="+mj-ea"/>
                <a:ea typeface="+mj-ea"/>
                <a:cs typeface="Times New Roman" panose="02020603050405020304" pitchFamily="18" charset="0"/>
              </a:rPr>
              <a:t>步长</a:t>
            </a:r>
          </a:p>
        </p:txBody>
      </p:sp>
      <p:cxnSp>
        <p:nvCxnSpPr>
          <p:cNvPr id="58" name="直接箭头连接符 57"/>
          <p:cNvCxnSpPr>
            <a:endCxn id="55" idx="0"/>
          </p:cNvCxnSpPr>
          <p:nvPr/>
        </p:nvCxnSpPr>
        <p:spPr>
          <a:xfrm>
            <a:off x="10428897" y="3414215"/>
            <a:ext cx="1" cy="316173"/>
          </a:xfrm>
          <a:prstGeom prst="straightConnector1">
            <a:avLst/>
          </a:prstGeom>
          <a:ln>
            <a:solidFill>
              <a:srgbClr val="FF0000"/>
            </a:solidFill>
            <a:tailEnd type="triangle"/>
          </a:ln>
        </p:spPr>
        <p:style>
          <a:lnRef idx="2">
            <a:schemeClr val="accent4"/>
          </a:lnRef>
          <a:fillRef idx="0">
            <a:schemeClr val="accent4"/>
          </a:fillRef>
          <a:effectRef idx="1">
            <a:schemeClr val="accent4"/>
          </a:effectRef>
          <a:fontRef idx="minor">
            <a:schemeClr val="tx1"/>
          </a:fontRef>
        </p:style>
      </p:cxnSp>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0207" y="4408530"/>
            <a:ext cx="2917379" cy="216705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14363" y="314095"/>
            <a:ext cx="765074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1. 2 </a:t>
            </a:r>
            <a:r>
              <a:rPr lang="zh-CN" altLang="en-US" dirty="0"/>
              <a:t>梯度下降</a:t>
            </a:r>
            <a:r>
              <a:rPr lang="en-US" altLang="zh-CN" dirty="0"/>
              <a:t>---</a:t>
            </a:r>
            <a:r>
              <a:rPr lang="zh-CN" altLang="en-US" dirty="0"/>
              <a:t>梯度下降的三种形式</a:t>
            </a:r>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400"/>
          </a:p>
        </p:txBody>
      </p:sp>
      <p:sp>
        <p:nvSpPr>
          <p:cNvPr id="11" name="文本框 10"/>
          <p:cNvSpPr txBox="1"/>
          <p:nvPr/>
        </p:nvSpPr>
        <p:spPr>
          <a:xfrm>
            <a:off x="1137212" y="1562319"/>
            <a:ext cx="9002467" cy="584775"/>
          </a:xfrm>
          <a:prstGeom prst="rect">
            <a:avLst/>
          </a:prstGeom>
          <a:noFill/>
        </p:spPr>
        <p:txBody>
          <a:bodyPr wrap="square" rtlCol="0">
            <a:spAutoFit/>
          </a:bodyPr>
          <a:lstStyle/>
          <a:p>
            <a:r>
              <a:rPr lang="zh-CN" altLang="zh-CN" sz="2400" dirty="0">
                <a:solidFill>
                  <a:srgbClr val="FF0000"/>
                </a:solidFill>
                <a:latin typeface="+mj-ea"/>
                <a:ea typeface="+mj-ea"/>
              </a:rPr>
              <a:t>批量梯度下降</a:t>
            </a:r>
            <a:r>
              <a:rPr lang="zh-CN" altLang="en-US" sz="2400" dirty="0">
                <a:solidFill>
                  <a:srgbClr val="FF0000"/>
                </a:solidFill>
                <a:latin typeface="+mj-ea"/>
                <a:ea typeface="+mj-ea"/>
              </a:rPr>
              <a:t>（</a:t>
            </a:r>
            <a:r>
              <a:rPr lang="en-US" altLang="zh-CN" sz="2400" dirty="0">
                <a:solidFill>
                  <a:srgbClr val="FF0000"/>
                </a:solidFill>
                <a:latin typeface="+mj-ea"/>
                <a:ea typeface="+mj-ea"/>
              </a:rPr>
              <a:t>Batch Gradient </a:t>
            </a:r>
            <a:r>
              <a:rPr lang="en-US" altLang="zh-CN" sz="2400" dirty="0" err="1">
                <a:solidFill>
                  <a:srgbClr val="FF0000"/>
                </a:solidFill>
                <a:latin typeface="+mj-ea"/>
                <a:ea typeface="+mj-ea"/>
              </a:rPr>
              <a:t>Descent,BGD</a:t>
            </a:r>
            <a:r>
              <a:rPr lang="zh-CN" altLang="en-US" sz="3200" dirty="0">
                <a:solidFill>
                  <a:srgbClr val="FF0000"/>
                </a:solidFill>
                <a:latin typeface="+mj-ea"/>
                <a:ea typeface="+mj-ea"/>
              </a:rPr>
              <a:t>）</a:t>
            </a:r>
          </a:p>
        </p:txBody>
      </p:sp>
      <p:sp>
        <p:nvSpPr>
          <p:cNvPr id="3" name="矩形 2"/>
          <p:cNvSpPr/>
          <p:nvPr/>
        </p:nvSpPr>
        <p:spPr>
          <a:xfrm>
            <a:off x="1177584" y="2160727"/>
            <a:ext cx="6647974" cy="461665"/>
          </a:xfrm>
          <a:prstGeom prst="rect">
            <a:avLst/>
          </a:prstGeom>
        </p:spPr>
        <p:txBody>
          <a:bodyPr wrap="none">
            <a:spAutoFit/>
          </a:bodyPr>
          <a:lstStyle/>
          <a:p>
            <a:r>
              <a:rPr lang="zh-CN" altLang="zh-CN" sz="2400" kern="100" dirty="0">
                <a:latin typeface="+mj-ea"/>
                <a:ea typeface="+mj-ea"/>
                <a:cs typeface="Times New Roman" panose="02020603050405020304" pitchFamily="18" charset="0"/>
              </a:rPr>
              <a:t>梯度下降的每一步中，都用到了</a:t>
            </a:r>
            <a:r>
              <a:rPr lang="zh-CN" altLang="zh-CN" sz="2400" kern="100" dirty="0">
                <a:solidFill>
                  <a:srgbClr val="FF0000"/>
                </a:solidFill>
                <a:latin typeface="+mj-ea"/>
                <a:ea typeface="+mj-ea"/>
                <a:cs typeface="Times New Roman" panose="02020603050405020304" pitchFamily="18" charset="0"/>
              </a:rPr>
              <a:t>所有</a:t>
            </a:r>
            <a:r>
              <a:rPr lang="zh-CN" altLang="zh-CN" sz="2400" kern="100" dirty="0">
                <a:latin typeface="+mj-ea"/>
                <a:ea typeface="+mj-ea"/>
                <a:cs typeface="Times New Roman" panose="02020603050405020304" pitchFamily="18" charset="0"/>
              </a:rPr>
              <a:t>的训练样本</a:t>
            </a:r>
            <a:endParaRPr lang="zh-CN" altLang="en-US" sz="2400" dirty="0">
              <a:latin typeface="+mj-ea"/>
              <a:ea typeface="+mj-ea"/>
            </a:endParaRPr>
          </a:p>
        </p:txBody>
      </p:sp>
      <p:sp>
        <p:nvSpPr>
          <p:cNvPr id="17" name="文本框 16"/>
          <p:cNvSpPr txBox="1"/>
          <p:nvPr/>
        </p:nvSpPr>
        <p:spPr>
          <a:xfrm>
            <a:off x="1177584" y="3058942"/>
            <a:ext cx="10117642" cy="584775"/>
          </a:xfrm>
          <a:prstGeom prst="rect">
            <a:avLst/>
          </a:prstGeom>
          <a:noFill/>
        </p:spPr>
        <p:txBody>
          <a:bodyPr wrap="square" rtlCol="0">
            <a:spAutoFit/>
          </a:bodyPr>
          <a:lstStyle>
            <a:defPPr>
              <a:defRPr lang="zh-CN"/>
            </a:defPPr>
            <a:lvl1pPr>
              <a:defRPr sz="2400">
                <a:solidFill>
                  <a:srgbClr val="FF0000"/>
                </a:solidFill>
                <a:latin typeface="+mj-ea"/>
                <a:ea typeface="+mj-ea"/>
              </a:defRPr>
            </a:lvl1pPr>
          </a:lstStyle>
          <a:p>
            <a:r>
              <a:rPr lang="zh-CN" altLang="en-US" dirty="0"/>
              <a:t>随机</a:t>
            </a:r>
            <a:r>
              <a:rPr lang="zh-CN" altLang="zh-CN" dirty="0"/>
              <a:t>梯度下降</a:t>
            </a:r>
            <a:r>
              <a:rPr lang="zh-CN" altLang="en-US" dirty="0"/>
              <a:t>（</a:t>
            </a:r>
            <a:r>
              <a:rPr lang="en-US" altLang="zh-CN" dirty="0"/>
              <a:t>Stochastic Gradient </a:t>
            </a:r>
            <a:r>
              <a:rPr lang="en-US" altLang="zh-CN" dirty="0" err="1"/>
              <a:t>Descent,SGD</a:t>
            </a:r>
            <a:r>
              <a:rPr lang="zh-CN" altLang="en-US" dirty="0"/>
              <a:t>）</a:t>
            </a:r>
          </a:p>
        </p:txBody>
      </p:sp>
      <p:sp>
        <p:nvSpPr>
          <p:cNvPr id="18" name="矩形 17"/>
          <p:cNvSpPr/>
          <p:nvPr/>
        </p:nvSpPr>
        <p:spPr>
          <a:xfrm>
            <a:off x="1177584" y="3761741"/>
            <a:ext cx="9231109" cy="1005788"/>
          </a:xfrm>
          <a:prstGeom prst="rect">
            <a:avLst/>
          </a:prstGeom>
        </p:spPr>
        <p:txBody>
          <a:bodyPr wrap="square">
            <a:spAutoFit/>
          </a:bodyPr>
          <a:lstStyle/>
          <a:p>
            <a:pPr>
              <a:lnSpc>
                <a:spcPct val="130000"/>
              </a:lnSpc>
            </a:pPr>
            <a:r>
              <a:rPr lang="zh-CN" altLang="zh-CN" sz="2400" kern="100" dirty="0">
                <a:latin typeface="+mj-ea"/>
                <a:ea typeface="+mj-ea"/>
                <a:cs typeface="Times New Roman" panose="02020603050405020304" pitchFamily="18" charset="0"/>
              </a:rPr>
              <a:t>梯度下降的每一步中，</a:t>
            </a:r>
            <a:r>
              <a:rPr lang="zh-CN" altLang="en-US" sz="2400" kern="100" dirty="0">
                <a:latin typeface="+mj-ea"/>
                <a:ea typeface="+mj-ea"/>
                <a:cs typeface="Times New Roman" panose="02020603050405020304" pitchFamily="18" charset="0"/>
              </a:rPr>
              <a:t>用到一个样本，</a:t>
            </a:r>
            <a:r>
              <a:rPr lang="zh-CN" altLang="zh-CN" sz="2400" kern="100" dirty="0">
                <a:latin typeface="+mj-ea"/>
                <a:ea typeface="+mj-ea"/>
                <a:cs typeface="Times New Roman" panose="02020603050405020304" pitchFamily="18" charset="0"/>
              </a:rPr>
              <a:t>在每一次计算之后便更新参数 ，而不需要首先将所有的训练集求和</a:t>
            </a:r>
            <a:endParaRPr lang="en-US" altLang="zh-CN" sz="2800" dirty="0">
              <a:latin typeface="+mj-ea"/>
              <a:ea typeface="+mj-ea"/>
            </a:endParaRPr>
          </a:p>
        </p:txBody>
      </p:sp>
      <p:sp>
        <p:nvSpPr>
          <p:cNvPr id="19" name="文本框 18"/>
          <p:cNvSpPr txBox="1"/>
          <p:nvPr/>
        </p:nvSpPr>
        <p:spPr>
          <a:xfrm>
            <a:off x="1137212" y="5074851"/>
            <a:ext cx="10881916" cy="584775"/>
          </a:xfrm>
          <a:prstGeom prst="rect">
            <a:avLst/>
          </a:prstGeom>
          <a:noFill/>
        </p:spPr>
        <p:txBody>
          <a:bodyPr wrap="square" rtlCol="0">
            <a:spAutoFit/>
          </a:bodyPr>
          <a:lstStyle>
            <a:defPPr>
              <a:defRPr lang="zh-CN"/>
            </a:defPPr>
            <a:lvl1pPr>
              <a:defRPr sz="2400">
                <a:solidFill>
                  <a:srgbClr val="FF0000"/>
                </a:solidFill>
                <a:latin typeface="+mj-ea"/>
                <a:ea typeface="+mj-ea"/>
              </a:defRPr>
            </a:lvl1pPr>
          </a:lstStyle>
          <a:p>
            <a:r>
              <a:rPr lang="zh-CN" altLang="en-US" dirty="0"/>
              <a:t>小</a:t>
            </a:r>
            <a:r>
              <a:rPr lang="zh-CN" altLang="zh-CN" dirty="0"/>
              <a:t>批量梯度下降</a:t>
            </a:r>
            <a:r>
              <a:rPr lang="zh-CN" altLang="en-US" dirty="0"/>
              <a:t>（</a:t>
            </a:r>
            <a:r>
              <a:rPr lang="en-US" altLang="zh-CN" dirty="0"/>
              <a:t>Mini-Batch Gradient </a:t>
            </a:r>
            <a:r>
              <a:rPr lang="en-US" altLang="zh-CN" dirty="0" err="1"/>
              <a:t>Descent,MBGD</a:t>
            </a:r>
            <a:r>
              <a:rPr lang="zh-CN" altLang="en-US" dirty="0"/>
              <a:t>）</a:t>
            </a:r>
          </a:p>
        </p:txBody>
      </p:sp>
      <p:sp>
        <p:nvSpPr>
          <p:cNvPr id="22" name="矩形 21"/>
          <p:cNvSpPr/>
          <p:nvPr/>
        </p:nvSpPr>
        <p:spPr>
          <a:xfrm>
            <a:off x="1137212" y="5704493"/>
            <a:ext cx="9002468" cy="461665"/>
          </a:xfrm>
          <a:prstGeom prst="rect">
            <a:avLst/>
          </a:prstGeom>
        </p:spPr>
        <p:txBody>
          <a:bodyPr wrap="square">
            <a:spAutoFit/>
          </a:bodyPr>
          <a:lstStyle/>
          <a:p>
            <a:r>
              <a:rPr lang="zh-CN" altLang="zh-CN" sz="2400" kern="100" dirty="0">
                <a:latin typeface="+mj-ea"/>
                <a:ea typeface="+mj-ea"/>
                <a:cs typeface="Times New Roman" panose="02020603050405020304" pitchFamily="18" charset="0"/>
              </a:rPr>
              <a:t>梯度下降的每一步中，用到了</a:t>
            </a:r>
            <a:r>
              <a:rPr lang="zh-CN" altLang="en-US" sz="2400" kern="100" dirty="0">
                <a:latin typeface="+mj-ea"/>
                <a:ea typeface="+mj-ea"/>
                <a:cs typeface="Times New Roman" panose="02020603050405020304" pitchFamily="18" charset="0"/>
              </a:rPr>
              <a:t>一定批量</a:t>
            </a:r>
            <a:r>
              <a:rPr lang="zh-CN" altLang="zh-CN" sz="2400" kern="100" dirty="0">
                <a:latin typeface="+mj-ea"/>
                <a:ea typeface="+mj-ea"/>
                <a:cs typeface="Times New Roman" panose="02020603050405020304" pitchFamily="18" charset="0"/>
              </a:rPr>
              <a:t>的训练样本</a:t>
            </a:r>
            <a:endParaRPr lang="zh-CN" altLang="en-US" sz="2400" kern="100" dirty="0">
              <a:latin typeface="+mj-ea"/>
              <a:ea typeface="+mj-ea"/>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34683" y="300397"/>
            <a:ext cx="7985534" cy="67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1. 2</a:t>
            </a:r>
            <a:r>
              <a:rPr lang="zh-CN" altLang="en-US" dirty="0"/>
              <a:t>梯度下降</a:t>
            </a:r>
            <a:r>
              <a:rPr lang="en-US" altLang="zh-CN" dirty="0"/>
              <a:t>---</a:t>
            </a:r>
            <a:r>
              <a:rPr lang="zh-CN" altLang="en-US" dirty="0"/>
              <a:t>批量梯度下降</a:t>
            </a:r>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400"/>
          </a:p>
        </p:txBody>
      </p:sp>
      <p:sp>
        <p:nvSpPr>
          <p:cNvPr id="11" name="文本框 10"/>
          <p:cNvSpPr txBox="1"/>
          <p:nvPr/>
        </p:nvSpPr>
        <p:spPr>
          <a:xfrm>
            <a:off x="1137213" y="1378907"/>
            <a:ext cx="6457387" cy="461665"/>
          </a:xfrm>
          <a:prstGeom prst="rect">
            <a:avLst/>
          </a:prstGeom>
          <a:noFill/>
        </p:spPr>
        <p:txBody>
          <a:bodyPr wrap="square" rtlCol="0">
            <a:spAutoFit/>
          </a:bodyPr>
          <a:lstStyle/>
          <a:p>
            <a:r>
              <a:rPr lang="zh-CN" altLang="zh-CN" sz="2400" b="1" dirty="0">
                <a:solidFill>
                  <a:srgbClr val="FF0000"/>
                </a:solidFill>
                <a:latin typeface="+mj-ea"/>
                <a:ea typeface="+mj-ea"/>
              </a:rPr>
              <a:t>批量梯度下降</a:t>
            </a:r>
            <a:r>
              <a:rPr lang="zh-CN" altLang="en-US" sz="2400" b="1" dirty="0">
                <a:solidFill>
                  <a:srgbClr val="FF0000"/>
                </a:solidFill>
                <a:latin typeface="+mj-ea"/>
                <a:ea typeface="+mj-ea"/>
              </a:rPr>
              <a:t>（</a:t>
            </a:r>
            <a:r>
              <a:rPr lang="en-US" altLang="zh-CN" sz="2400" b="1" dirty="0">
                <a:solidFill>
                  <a:srgbClr val="FF0000"/>
                </a:solidFill>
                <a:latin typeface="+mj-ea"/>
                <a:ea typeface="+mj-ea"/>
              </a:rPr>
              <a:t>Batch Gradient Descent</a:t>
            </a:r>
            <a:r>
              <a:rPr lang="zh-CN" altLang="en-US" sz="2400" b="1" dirty="0">
                <a:solidFill>
                  <a:srgbClr val="FF0000"/>
                </a:solidFill>
                <a:latin typeface="+mj-ea"/>
                <a:ea typeface="+mj-ea"/>
              </a:rPr>
              <a:t>）</a:t>
            </a:r>
          </a:p>
        </p:txBody>
      </p:sp>
      <p:sp>
        <p:nvSpPr>
          <p:cNvPr id="3" name="矩形 2"/>
          <p:cNvSpPr/>
          <p:nvPr/>
        </p:nvSpPr>
        <p:spPr>
          <a:xfrm>
            <a:off x="1137213" y="1909598"/>
            <a:ext cx="6647974" cy="461665"/>
          </a:xfrm>
          <a:prstGeom prst="rect">
            <a:avLst/>
          </a:prstGeom>
        </p:spPr>
        <p:txBody>
          <a:bodyPr wrap="none">
            <a:spAutoFit/>
          </a:bodyPr>
          <a:lstStyle/>
          <a:p>
            <a:r>
              <a:rPr lang="zh-CN" altLang="zh-CN" sz="2400" kern="100" dirty="0">
                <a:latin typeface="+mj-ea"/>
                <a:ea typeface="+mj-ea"/>
                <a:cs typeface="Times New Roman" panose="02020603050405020304" pitchFamily="18" charset="0"/>
              </a:rPr>
              <a:t>梯度下降的每一步中，都用到了</a:t>
            </a:r>
            <a:r>
              <a:rPr lang="zh-CN" altLang="zh-CN" sz="2400" kern="100" dirty="0">
                <a:solidFill>
                  <a:srgbClr val="FF0000"/>
                </a:solidFill>
                <a:latin typeface="+mj-ea"/>
                <a:ea typeface="+mj-ea"/>
                <a:cs typeface="Times New Roman" panose="02020603050405020304" pitchFamily="18" charset="0"/>
              </a:rPr>
              <a:t>所有</a:t>
            </a:r>
            <a:r>
              <a:rPr lang="zh-CN" altLang="zh-CN" sz="2400" kern="100" dirty="0">
                <a:latin typeface="+mj-ea"/>
                <a:ea typeface="+mj-ea"/>
                <a:cs typeface="Times New Roman" panose="02020603050405020304" pitchFamily="18" charset="0"/>
              </a:rPr>
              <a:t>的训练样本</a:t>
            </a:r>
          </a:p>
        </p:txBody>
      </p:sp>
      <mc:AlternateContent xmlns:mc="http://schemas.openxmlformats.org/markup-compatibility/2006" xmlns:a14="http://schemas.microsoft.com/office/drawing/2010/main">
        <mc:Choice Requires="a14">
          <p:sp>
            <p:nvSpPr>
              <p:cNvPr id="2" name="矩形 1"/>
              <p:cNvSpPr/>
              <p:nvPr/>
            </p:nvSpPr>
            <p:spPr>
              <a:xfrm>
                <a:off x="2461547" y="2847967"/>
                <a:ext cx="8174607" cy="2957541"/>
              </a:xfrm>
              <a:prstGeom prst="rect">
                <a:avLst/>
              </a:prstGeom>
            </p:spPr>
            <p:txBody>
              <a:bodyPr wrap="square">
                <a:spAutoFit/>
              </a:bodyPr>
              <a:lstStyle/>
              <a:p>
                <a:pPr>
                  <a:spcBef>
                    <a:spcPts val="900"/>
                  </a:spcBef>
                  <a:spcAft>
                    <a:spcPts val="900"/>
                  </a:spcAft>
                </a:pPr>
                <a:r>
                  <a:rPr lang="zh-CN" altLang="en-US" sz="2400" b="1" dirty="0">
                    <a:latin typeface="Cambria" panose="02040503050406030204" pitchFamily="18" charset="0"/>
                    <a:cs typeface="Times New Roman" panose="02020603050405020304" pitchFamily="18" charset="0"/>
                  </a:rPr>
                  <a:t>参数更新</a:t>
                </a:r>
                <a:endParaRPr lang="en-US" altLang="zh-CN" sz="1800" dirty="0">
                  <a:effectLst/>
                  <a:latin typeface="Cambria Math" panose="02040503050406030204" pitchFamily="18" charset="0"/>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800">
                          <a:effectLst/>
                          <a:latin typeface="Cambria Math" panose="02040503050406030204" pitchFamily="18" charset="0"/>
                          <a:ea typeface="+mj-ea"/>
                          <a:cs typeface="Times New Roman" panose="02020603050405020304" pitchFamily="18" charset="0"/>
                        </a:rPr>
                        <m:t>         </m:t>
                      </m:r>
                      <m:sSub>
                        <m:sSubPr>
                          <m:ctrlPr>
                            <a:rPr lang="zh-CN" altLang="zh-CN" sz="2800" i="1">
                              <a:effectLst/>
                              <a:latin typeface="Cambria Math" panose="02040503050406030204" pitchFamily="18" charset="0"/>
                              <a:ea typeface="+mj-ea"/>
                              <a:cs typeface="Times New Roman" panose="02020603050405020304" pitchFamily="18" charset="0"/>
                            </a:rPr>
                          </m:ctrlPr>
                        </m:sSubPr>
                        <m:e>
                          <m:r>
                            <a:rPr lang="en-US" altLang="zh-CN" sz="2800" b="0" i="1" smtClean="0">
                              <a:effectLst/>
                              <a:latin typeface="Cambria Math" panose="02040503050406030204" pitchFamily="18" charset="0"/>
                              <a:ea typeface="+mj-ea"/>
                              <a:cs typeface="Times New Roman" panose="02020603050405020304" pitchFamily="18" charset="0"/>
                            </a:rPr>
                            <m:t>𝑤</m:t>
                          </m:r>
                        </m:e>
                        <m:sub>
                          <m:r>
                            <a:rPr lang="en-US" altLang="zh-CN" sz="2800" i="1">
                              <a:effectLst/>
                              <a:latin typeface="Cambria Math" panose="02040503050406030204" pitchFamily="18" charset="0"/>
                              <a:ea typeface="+mj-ea"/>
                              <a:cs typeface="Times New Roman" panose="02020603050405020304" pitchFamily="18" charset="0"/>
                            </a:rPr>
                            <m:t>𝑗</m:t>
                          </m:r>
                        </m:sub>
                      </m:sSub>
                      <m:r>
                        <a:rPr lang="en-US" altLang="zh-CN" sz="2800" i="1">
                          <a:effectLst/>
                          <a:latin typeface="Cambria Math" panose="02040503050406030204" pitchFamily="18" charset="0"/>
                          <a:ea typeface="+mj-ea"/>
                          <a:cs typeface="Times New Roman" panose="02020603050405020304" pitchFamily="18" charset="0"/>
                        </a:rPr>
                        <m:t>:=</m:t>
                      </m:r>
                      <m:sSub>
                        <m:sSubPr>
                          <m:ctrlPr>
                            <a:rPr lang="zh-CN" altLang="zh-CN" sz="2800" i="1">
                              <a:effectLst/>
                              <a:latin typeface="Cambria Math" panose="02040503050406030204" pitchFamily="18" charset="0"/>
                              <a:ea typeface="+mj-ea"/>
                              <a:cs typeface="Times New Roman" panose="02020603050405020304" pitchFamily="18" charset="0"/>
                            </a:rPr>
                          </m:ctrlPr>
                        </m:sSubPr>
                        <m:e>
                          <m:r>
                            <a:rPr lang="en-US" altLang="zh-CN" sz="2800" b="0" i="1" smtClean="0">
                              <a:effectLst/>
                              <a:latin typeface="Cambria Math" panose="02040503050406030204" pitchFamily="18" charset="0"/>
                              <a:ea typeface="+mj-ea"/>
                              <a:cs typeface="Times New Roman" panose="02020603050405020304" pitchFamily="18" charset="0"/>
                            </a:rPr>
                            <m:t>𝑤</m:t>
                          </m:r>
                        </m:e>
                        <m:sub>
                          <m:r>
                            <a:rPr lang="en-US" altLang="zh-CN" sz="2800" i="1">
                              <a:effectLst/>
                              <a:latin typeface="Cambria Math" panose="02040503050406030204" pitchFamily="18" charset="0"/>
                              <a:ea typeface="+mj-ea"/>
                              <a:cs typeface="Times New Roman" panose="02020603050405020304" pitchFamily="18" charset="0"/>
                            </a:rPr>
                            <m:t>𝑗</m:t>
                          </m:r>
                        </m:sub>
                      </m:sSub>
                      <m:r>
                        <a:rPr lang="en-US" altLang="zh-CN" sz="2800" i="1">
                          <a:effectLst/>
                          <a:latin typeface="Cambria Math" panose="02040503050406030204" pitchFamily="18" charset="0"/>
                          <a:ea typeface="+mj-ea"/>
                          <a:cs typeface="Times New Roman" panose="02020603050405020304" pitchFamily="18" charset="0"/>
                        </a:rPr>
                        <m:t>−</m:t>
                      </m:r>
                      <m:r>
                        <a:rPr lang="en-US" altLang="zh-CN" sz="2800" i="1">
                          <a:effectLst/>
                          <a:latin typeface="Cambria Math" panose="02040503050406030204" pitchFamily="18" charset="0"/>
                          <a:ea typeface="+mj-ea"/>
                          <a:cs typeface="Times New Roman" panose="02020603050405020304" pitchFamily="18" charset="0"/>
                        </a:rPr>
                        <m:t>𝛼</m:t>
                      </m:r>
                      <m:f>
                        <m:fPr>
                          <m:ctrlPr>
                            <a:rPr lang="zh-CN" altLang="zh-CN" sz="2800" i="1">
                              <a:effectLst/>
                              <a:latin typeface="Cambria Math" panose="02040503050406030204" pitchFamily="18" charset="0"/>
                              <a:ea typeface="+mj-ea"/>
                              <a:cs typeface="Times New Roman" panose="02020603050405020304" pitchFamily="18" charset="0"/>
                            </a:rPr>
                          </m:ctrlPr>
                        </m:fPr>
                        <m:num>
                          <m:r>
                            <a:rPr lang="en-US" altLang="zh-CN" sz="2800" i="1">
                              <a:effectLst/>
                              <a:latin typeface="Cambria Math" panose="02040503050406030204" pitchFamily="18" charset="0"/>
                              <a:ea typeface="+mj-ea"/>
                              <a:cs typeface="Times New Roman" panose="02020603050405020304" pitchFamily="18" charset="0"/>
                            </a:rPr>
                            <m:t>1</m:t>
                          </m:r>
                        </m:num>
                        <m:den>
                          <m:r>
                            <a:rPr lang="en-US" altLang="zh-CN" sz="2800" i="1">
                              <a:effectLst/>
                              <a:latin typeface="Cambria Math" panose="02040503050406030204" pitchFamily="18" charset="0"/>
                              <a:ea typeface="+mj-ea"/>
                              <a:cs typeface="Times New Roman" panose="02020603050405020304" pitchFamily="18" charset="0"/>
                            </a:rPr>
                            <m:t>𝑚</m:t>
                          </m:r>
                        </m:den>
                      </m:f>
                      <m:nary>
                        <m:naryPr>
                          <m:chr m:val="∑"/>
                          <m:limLoc m:val="undOvr"/>
                          <m:ctrlPr>
                            <a:rPr lang="zh-CN" altLang="zh-CN" sz="2800" i="1">
                              <a:effectLst/>
                              <a:latin typeface="Cambria Math" panose="02040503050406030204" pitchFamily="18" charset="0"/>
                              <a:ea typeface="+mj-ea"/>
                              <a:cs typeface="Times New Roman" panose="02020603050405020304" pitchFamily="18" charset="0"/>
                            </a:rPr>
                          </m:ctrlPr>
                        </m:naryPr>
                        <m:sub>
                          <m:r>
                            <a:rPr lang="en-US" altLang="zh-CN" sz="2800" i="1">
                              <a:effectLst/>
                              <a:latin typeface="Cambria Math" panose="02040503050406030204" pitchFamily="18" charset="0"/>
                              <a:ea typeface="+mj-ea"/>
                              <a:cs typeface="Times New Roman" panose="02020603050405020304" pitchFamily="18" charset="0"/>
                            </a:rPr>
                            <m:t>𝑖</m:t>
                          </m:r>
                          <m:r>
                            <a:rPr lang="en-US" altLang="zh-CN" sz="2800" i="1">
                              <a:effectLst/>
                              <a:latin typeface="Cambria Math" panose="02040503050406030204" pitchFamily="18" charset="0"/>
                              <a:ea typeface="+mj-ea"/>
                              <a:cs typeface="Times New Roman" panose="02020603050405020304" pitchFamily="18" charset="0"/>
                            </a:rPr>
                            <m:t>=1</m:t>
                          </m:r>
                        </m:sub>
                        <m:sup>
                          <m:r>
                            <a:rPr lang="en-US" altLang="zh-CN" sz="2800" i="1">
                              <a:effectLst/>
                              <a:latin typeface="Cambria Math" panose="02040503050406030204" pitchFamily="18" charset="0"/>
                              <a:ea typeface="+mj-ea"/>
                              <a:cs typeface="Times New Roman" panose="02020603050405020304" pitchFamily="18" charset="0"/>
                            </a:rPr>
                            <m:t>𝑚</m:t>
                          </m:r>
                        </m:sup>
                        <m:e>
                          <m:d>
                            <m:dPr>
                              <m:ctrlPr>
                                <a:rPr lang="zh-CN" altLang="zh-CN" sz="2800" i="1">
                                  <a:effectLst/>
                                  <a:latin typeface="Cambria Math" panose="02040503050406030204" pitchFamily="18" charset="0"/>
                                  <a:ea typeface="+mj-ea"/>
                                  <a:cs typeface="Times New Roman" panose="02020603050405020304" pitchFamily="18" charset="0"/>
                                </a:rPr>
                              </m:ctrlPr>
                            </m:dPr>
                            <m:e>
                              <m:d>
                                <m:dPr>
                                  <m:ctrlPr>
                                    <a:rPr lang="zh-CN" altLang="zh-CN" sz="2800" i="1">
                                      <a:effectLst/>
                                      <a:latin typeface="Cambria Math" panose="02040503050406030204" pitchFamily="18" charset="0"/>
                                      <a:ea typeface="+mj-ea"/>
                                      <a:cs typeface="Times New Roman" panose="02020603050405020304" pitchFamily="18" charset="0"/>
                                    </a:rPr>
                                  </m:ctrlPr>
                                </m:dPr>
                                <m:e>
                                  <m:r>
                                    <a:rPr lang="en-US" altLang="zh-CN" sz="2800" b="0" i="1" smtClean="0">
                                      <a:effectLst/>
                                      <a:latin typeface="Cambria Math" panose="02040503050406030204" pitchFamily="18" charset="0"/>
                                      <a:ea typeface="Cambria Math" panose="02040503050406030204" pitchFamily="18" charset="0"/>
                                      <a:cs typeface="Times New Roman" panose="02020603050405020304" pitchFamily="18" charset="0"/>
                                    </a:rPr>
                                    <m:t>h</m:t>
                                  </m:r>
                                  <m:d>
                                    <m:dPr>
                                      <m:ctrlPr>
                                        <a:rPr lang="zh-CN" altLang="zh-CN" sz="2800" i="1">
                                          <a:effectLst/>
                                          <a:latin typeface="Cambria Math" panose="02040503050406030204" pitchFamily="18" charset="0"/>
                                          <a:ea typeface="+mj-ea"/>
                                          <a:cs typeface="Times New Roman" panose="02020603050405020304" pitchFamily="18" charset="0"/>
                                        </a:rPr>
                                      </m:ctrlPr>
                                    </m:dPr>
                                    <m:e>
                                      <m:sSup>
                                        <m:sSupPr>
                                          <m:ctrlPr>
                                            <a:rPr lang="zh-CN" altLang="zh-CN" sz="2800" i="1">
                                              <a:effectLst/>
                                              <a:latin typeface="Cambria Math" panose="02040503050406030204" pitchFamily="18" charset="0"/>
                                              <a:ea typeface="+mj-ea"/>
                                              <a:cs typeface="Times New Roman" panose="02020603050405020304" pitchFamily="18" charset="0"/>
                                            </a:rPr>
                                          </m:ctrlPr>
                                        </m:sSupPr>
                                        <m:e>
                                          <m:r>
                                            <a:rPr lang="en-US" altLang="zh-CN" sz="2800" i="1">
                                              <a:effectLst/>
                                              <a:latin typeface="Cambria Math" panose="02040503050406030204" pitchFamily="18" charset="0"/>
                                              <a:ea typeface="+mj-ea"/>
                                              <a:cs typeface="Times New Roman" panose="02020603050405020304" pitchFamily="18" charset="0"/>
                                            </a:rPr>
                                            <m:t>𝑥</m:t>
                                          </m:r>
                                        </m:e>
                                        <m:sup>
                                          <m:r>
                                            <a:rPr lang="en-US" altLang="zh-CN" sz="2800" i="1">
                                              <a:effectLst/>
                                              <a:latin typeface="Cambria Math" panose="02040503050406030204" pitchFamily="18" charset="0"/>
                                              <a:ea typeface="+mj-ea"/>
                                              <a:cs typeface="Times New Roman" panose="02020603050405020304" pitchFamily="18" charset="0"/>
                                            </a:rPr>
                                            <m:t>(</m:t>
                                          </m:r>
                                          <m:r>
                                            <a:rPr lang="en-US" altLang="zh-CN" sz="2800" i="1">
                                              <a:effectLst/>
                                              <a:latin typeface="Cambria Math" panose="02040503050406030204" pitchFamily="18" charset="0"/>
                                              <a:ea typeface="+mj-ea"/>
                                              <a:cs typeface="Times New Roman" panose="02020603050405020304" pitchFamily="18" charset="0"/>
                                            </a:rPr>
                                            <m:t>𝑖</m:t>
                                          </m:r>
                                          <m:r>
                                            <a:rPr lang="en-US" altLang="zh-CN" sz="2800" i="1">
                                              <a:effectLst/>
                                              <a:latin typeface="Cambria Math" panose="02040503050406030204" pitchFamily="18" charset="0"/>
                                              <a:ea typeface="+mj-ea"/>
                                              <a:cs typeface="Times New Roman" panose="02020603050405020304" pitchFamily="18" charset="0"/>
                                            </a:rPr>
                                            <m:t>)</m:t>
                                          </m:r>
                                        </m:sup>
                                      </m:sSup>
                                    </m:e>
                                  </m:d>
                                  <m:r>
                                    <a:rPr lang="en-US" altLang="zh-CN" sz="2800" i="1">
                                      <a:effectLst/>
                                      <a:latin typeface="Cambria Math" panose="02040503050406030204" pitchFamily="18" charset="0"/>
                                      <a:ea typeface="+mj-ea"/>
                                      <a:cs typeface="Times New Roman" panose="02020603050405020304" pitchFamily="18" charset="0"/>
                                    </a:rPr>
                                    <m:t>−</m:t>
                                  </m:r>
                                  <m:sSup>
                                    <m:sSupPr>
                                      <m:ctrlPr>
                                        <a:rPr lang="zh-CN" altLang="zh-CN" sz="2800" i="1">
                                          <a:effectLst/>
                                          <a:latin typeface="Cambria Math" panose="02040503050406030204" pitchFamily="18" charset="0"/>
                                          <a:ea typeface="+mj-ea"/>
                                          <a:cs typeface="Times New Roman" panose="02020603050405020304" pitchFamily="18" charset="0"/>
                                        </a:rPr>
                                      </m:ctrlPr>
                                    </m:sSupPr>
                                    <m:e>
                                      <m:r>
                                        <a:rPr lang="en-US" altLang="zh-CN" sz="2800" i="1">
                                          <a:effectLst/>
                                          <a:latin typeface="Cambria Math" panose="02040503050406030204" pitchFamily="18" charset="0"/>
                                          <a:ea typeface="+mj-ea"/>
                                          <a:cs typeface="Times New Roman" panose="02020603050405020304" pitchFamily="18" charset="0"/>
                                        </a:rPr>
                                        <m:t>𝑦</m:t>
                                      </m:r>
                                    </m:e>
                                    <m:sup>
                                      <m:r>
                                        <a:rPr lang="en-US" altLang="zh-CN" sz="2800" i="1">
                                          <a:effectLst/>
                                          <a:latin typeface="Cambria Math" panose="02040503050406030204" pitchFamily="18" charset="0"/>
                                          <a:ea typeface="+mj-ea"/>
                                          <a:cs typeface="Times New Roman" panose="02020603050405020304" pitchFamily="18" charset="0"/>
                                        </a:rPr>
                                        <m:t>(</m:t>
                                      </m:r>
                                      <m:r>
                                        <a:rPr lang="en-US" altLang="zh-CN" sz="2800" i="1">
                                          <a:effectLst/>
                                          <a:latin typeface="Cambria Math" panose="02040503050406030204" pitchFamily="18" charset="0"/>
                                          <a:ea typeface="+mj-ea"/>
                                          <a:cs typeface="Times New Roman" panose="02020603050405020304" pitchFamily="18" charset="0"/>
                                        </a:rPr>
                                        <m:t>𝑖</m:t>
                                      </m:r>
                                      <m:r>
                                        <a:rPr lang="en-US" altLang="zh-CN" sz="2800" i="1">
                                          <a:effectLst/>
                                          <a:latin typeface="Cambria Math" panose="02040503050406030204" pitchFamily="18" charset="0"/>
                                          <a:ea typeface="+mj-ea"/>
                                          <a:cs typeface="Times New Roman" panose="02020603050405020304" pitchFamily="18" charset="0"/>
                                        </a:rPr>
                                        <m:t>)</m:t>
                                      </m:r>
                                    </m:sup>
                                  </m:sSup>
                                </m:e>
                              </m:d>
                              <m:r>
                                <a:rPr lang="en-US" altLang="zh-CN" sz="2800" i="1">
                                  <a:effectLst/>
                                  <a:latin typeface="Cambria Math" panose="02040503050406030204" pitchFamily="18" charset="0"/>
                                  <a:ea typeface="+mj-ea"/>
                                  <a:cs typeface="Times New Roman" panose="02020603050405020304" pitchFamily="18" charset="0"/>
                                </a:rPr>
                                <m:t>⋅</m:t>
                              </m:r>
                              <m:sSubSup>
                                <m:sSubSupPr>
                                  <m:ctrlPr>
                                    <a:rPr lang="zh-CN" altLang="zh-CN" sz="2800" i="1">
                                      <a:effectLst/>
                                      <a:latin typeface="Cambria Math" panose="02040503050406030204" pitchFamily="18" charset="0"/>
                                      <a:ea typeface="+mj-ea"/>
                                      <a:cs typeface="Times New Roman" panose="02020603050405020304" pitchFamily="18" charset="0"/>
                                    </a:rPr>
                                  </m:ctrlPr>
                                </m:sSubSupPr>
                                <m:e>
                                  <m:r>
                                    <a:rPr lang="en-US" altLang="zh-CN" sz="2800" i="1">
                                      <a:effectLst/>
                                      <a:latin typeface="Cambria Math" panose="02040503050406030204" pitchFamily="18" charset="0"/>
                                      <a:ea typeface="+mj-ea"/>
                                      <a:cs typeface="Times New Roman" panose="02020603050405020304" pitchFamily="18" charset="0"/>
                                    </a:rPr>
                                    <m:t>𝑥</m:t>
                                  </m:r>
                                </m:e>
                                <m:sub>
                                  <m:r>
                                    <a:rPr lang="en-US" altLang="zh-CN" sz="2800" i="1">
                                      <a:effectLst/>
                                      <a:latin typeface="Cambria Math" panose="02040503050406030204" pitchFamily="18" charset="0"/>
                                      <a:ea typeface="+mj-ea"/>
                                      <a:cs typeface="Times New Roman" panose="02020603050405020304" pitchFamily="18" charset="0"/>
                                    </a:rPr>
                                    <m:t>𝑗</m:t>
                                  </m:r>
                                </m:sub>
                                <m:sup>
                                  <m:r>
                                    <a:rPr lang="en-US" altLang="zh-CN" sz="2800" i="1">
                                      <a:effectLst/>
                                      <a:latin typeface="Cambria Math" panose="02040503050406030204" pitchFamily="18" charset="0"/>
                                      <a:ea typeface="+mj-ea"/>
                                      <a:cs typeface="Times New Roman" panose="02020603050405020304" pitchFamily="18" charset="0"/>
                                    </a:rPr>
                                    <m:t>(</m:t>
                                  </m:r>
                                  <m:r>
                                    <a:rPr lang="en-US" altLang="zh-CN" sz="2800" i="1">
                                      <a:effectLst/>
                                      <a:latin typeface="Cambria Math" panose="02040503050406030204" pitchFamily="18" charset="0"/>
                                      <a:ea typeface="+mj-ea"/>
                                      <a:cs typeface="Times New Roman" panose="02020603050405020304" pitchFamily="18" charset="0"/>
                                    </a:rPr>
                                    <m:t>𝑖</m:t>
                                  </m:r>
                                  <m:r>
                                    <a:rPr lang="en-US" altLang="zh-CN" sz="2800" i="1">
                                      <a:effectLst/>
                                      <a:latin typeface="Cambria Math" panose="02040503050406030204" pitchFamily="18" charset="0"/>
                                      <a:ea typeface="+mj-ea"/>
                                      <a:cs typeface="Times New Roman" panose="02020603050405020304" pitchFamily="18" charset="0"/>
                                    </a:rPr>
                                    <m:t>)</m:t>
                                  </m:r>
                                </m:sup>
                              </m:sSubSup>
                            </m:e>
                          </m:d>
                        </m:e>
                      </m:nary>
                    </m:oMath>
                  </m:oMathPara>
                </a14:m>
                <a:endParaRPr lang="zh-CN" altLang="zh-CN" sz="28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2400" dirty="0">
                    <a:effectLst/>
                    <a:latin typeface="Cambria" panose="02040503050406030204" pitchFamily="18" charset="0"/>
                    <a:cs typeface="Times New Roman" panose="02020603050405020304" pitchFamily="18" charset="0"/>
                  </a:rPr>
                  <a:t>                (</a:t>
                </a:r>
                <a:r>
                  <a:rPr lang="zh-CN" altLang="en-US" sz="2400" dirty="0">
                    <a:latin typeface="Cambria" panose="02040503050406030204" pitchFamily="18" charset="0"/>
                    <a:cs typeface="Times New Roman" panose="02020603050405020304" pitchFamily="18" charset="0"/>
                  </a:rPr>
                  <a:t>同步更新</a:t>
                </a:r>
                <a14:m>
                  <m:oMath xmlns:m="http://schemas.openxmlformats.org/officeDocument/2006/math">
                    <m:sSub>
                      <m:sSubPr>
                        <m:ctrlPr>
                          <a:rPr lang="zh-CN" altLang="zh-CN" sz="2400" i="1">
                            <a:effectLst/>
                            <a:latin typeface="Cambria Math" panose="02040503050406030204" pitchFamily="18" charset="0"/>
                            <a:ea typeface="+mj-ea"/>
                            <a:cs typeface="Times New Roman" panose="02020603050405020304" pitchFamily="18" charset="0"/>
                          </a:rPr>
                        </m:ctrlPr>
                      </m:sSubPr>
                      <m:e>
                        <m:r>
                          <a:rPr lang="en-US" altLang="zh-CN" sz="2400" b="0" i="1" smtClean="0">
                            <a:effectLst/>
                            <a:latin typeface="Cambria Math" panose="02040503050406030204" pitchFamily="18" charset="0"/>
                            <a:ea typeface="+mj-ea"/>
                            <a:cs typeface="Times New Roman" panose="02020603050405020304" pitchFamily="18" charset="0"/>
                          </a:rPr>
                          <m:t>𝑤</m:t>
                        </m:r>
                      </m:e>
                      <m:sub>
                        <m:r>
                          <a:rPr lang="en-US" altLang="zh-CN" sz="2400" i="1">
                            <a:effectLst/>
                            <a:latin typeface="Cambria Math" panose="02040503050406030204" pitchFamily="18" charset="0"/>
                            <a:ea typeface="+mj-ea"/>
                            <a:cs typeface="Times New Roman" panose="02020603050405020304" pitchFamily="18" charset="0"/>
                          </a:rPr>
                          <m:t>𝑗</m:t>
                        </m:r>
                      </m:sub>
                    </m:sSub>
                  </m:oMath>
                </a14:m>
                <a:r>
                  <a:rPr lang="en-US" altLang="zh-CN" sz="2400" dirty="0">
                    <a:effectLst/>
                    <a:latin typeface="Cambria" panose="02040503050406030204" pitchFamily="18" charset="0"/>
                    <a:cs typeface="Times New Roman" panose="02020603050405020304" pitchFamily="18" charset="0"/>
                  </a:rPr>
                  <a:t> </a:t>
                </a:r>
                <a:r>
                  <a:rPr lang="zh-CN" altLang="en-US" sz="2400" dirty="0">
                    <a:effectLst/>
                    <a:latin typeface="Cambria" panose="02040503050406030204" pitchFamily="18" charset="0"/>
                    <a:cs typeface="Times New Roman" panose="02020603050405020304" pitchFamily="18" charset="0"/>
                  </a:rPr>
                  <a:t>，</a:t>
                </a:r>
                <a:r>
                  <a:rPr lang="en-US" altLang="zh-CN" sz="2400" dirty="0">
                    <a:effectLst/>
                    <a:latin typeface="Cambria" panose="02040503050406030204" pitchFamily="18" charset="0"/>
                    <a:cs typeface="Times New Roman" panose="02020603050405020304" pitchFamily="18" charset="0"/>
                  </a:rPr>
                  <a:t>(</a:t>
                </a:r>
                <a:r>
                  <a:rPr lang="en-US" altLang="zh-CN" sz="2400" i="1" dirty="0">
                    <a:latin typeface="Cambria" panose="02040503050406030204" pitchFamily="18" charset="0"/>
                    <a:cs typeface="Times New Roman" panose="02020603050405020304" pitchFamily="18" charset="0"/>
                  </a:rPr>
                  <a:t>j</a:t>
                </a:r>
                <a:r>
                  <a:rPr lang="en-US" altLang="zh-CN" sz="2400" dirty="0">
                    <a:latin typeface="Cambria" panose="02040503050406030204" pitchFamily="18" charset="0"/>
                    <a:cs typeface="Times New Roman" panose="02020603050405020304" pitchFamily="18" charset="0"/>
                  </a:rPr>
                  <a:t>=0,1,...,</a:t>
                </a:r>
                <a:r>
                  <a:rPr lang="en-US" altLang="zh-CN" sz="2400" i="1" dirty="0">
                    <a:latin typeface="Cambria" panose="02040503050406030204" pitchFamily="18" charset="0"/>
                    <a:cs typeface="Times New Roman" panose="02020603050405020304" pitchFamily="18" charset="0"/>
                  </a:rPr>
                  <a:t>n</a:t>
                </a:r>
                <a:r>
                  <a:rPr lang="en-US" altLang="zh-CN" sz="2400" dirty="0">
                    <a:latin typeface="Cambria" panose="02040503050406030204" pitchFamily="18" charset="0"/>
                    <a:cs typeface="Times New Roman" panose="02020603050405020304" pitchFamily="18" charset="0"/>
                  </a:rPr>
                  <a:t> </a:t>
                </a:r>
                <a:r>
                  <a:rPr lang="en-US" altLang="zh-CN" sz="2400" dirty="0">
                    <a:effectLst/>
                    <a:latin typeface="Cambria" panose="02040503050406030204" pitchFamily="18" charset="0"/>
                    <a:cs typeface="Times New Roman" panose="02020603050405020304" pitchFamily="18" charset="0"/>
                  </a:rPr>
                  <a:t>))</a:t>
                </a:r>
                <a:endParaRPr lang="zh-CN" altLang="zh-CN" sz="2400" dirty="0">
                  <a:effectLst/>
                  <a:latin typeface="Cambria" panose="02040503050406030204" pitchFamily="18" charset="0"/>
                  <a:cs typeface="Times New Roman" panose="02020603050405020304" pitchFamily="18" charset="0"/>
                </a:endParaRPr>
              </a:p>
              <a:p>
                <a:pPr indent="457200">
                  <a:spcBef>
                    <a:spcPts val="900"/>
                  </a:spcBef>
                  <a:spcAft>
                    <a:spcPts val="900"/>
                  </a:spcAft>
                </a:pPr>
                <a:endParaRPr lang="zh-CN" altLang="zh-CN" sz="2400" dirty="0">
                  <a:effectLst/>
                  <a:latin typeface="Cambria" panose="020405030504060302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461547" y="2847967"/>
                <a:ext cx="8174607" cy="2957541"/>
              </a:xfrm>
              <a:prstGeom prst="rect">
                <a:avLst/>
              </a:prstGeom>
              <a:blipFill>
                <a:blip r:embed="rId2"/>
                <a:stretch>
                  <a:fillRect l="-1193" t="-2268"/>
                </a:stretch>
              </a:blipFill>
            </p:spPr>
            <p:txBody>
              <a:bodyPr/>
              <a:lstStyle/>
              <a:p>
                <a:r>
                  <a:rPr lang="zh-CN" altLang="en-US">
                    <a:noFill/>
                  </a:rPr>
                  <a:t> </a:t>
                </a:r>
              </a:p>
            </p:txBody>
          </p:sp>
        </mc:Fallback>
      </mc:AlternateContent>
      <p:sp>
        <p:nvSpPr>
          <p:cNvPr id="4" name="右大括号 3"/>
          <p:cNvSpPr/>
          <p:nvPr/>
        </p:nvSpPr>
        <p:spPr>
          <a:xfrm rot="16200000">
            <a:off x="8111323" y="1660476"/>
            <a:ext cx="473124" cy="3166280"/>
          </a:xfrm>
          <a:prstGeom prst="rightBrace">
            <a:avLst>
              <a:gd name="adj1" fmla="val 8333"/>
              <a:gd name="adj2" fmla="val 52328"/>
            </a:avLst>
          </a:prstGeom>
          <a:ln>
            <a:solidFill>
              <a:srgbClr val="FF000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sz="2400" b="1">
              <a:ln w="22225">
                <a:solidFill>
                  <a:schemeClr val="accent2"/>
                </a:solidFill>
                <a:prstDash val="solid"/>
              </a:ln>
              <a:solidFill>
                <a:schemeClr val="accent2">
                  <a:lumMod val="40000"/>
                  <a:lumOff val="60000"/>
                </a:schemeClr>
              </a:solidFill>
            </a:endParaRPr>
          </a:p>
        </p:txBody>
      </p:sp>
      <p:sp>
        <p:nvSpPr>
          <p:cNvPr id="6" name="矩形标注 5"/>
          <p:cNvSpPr/>
          <p:nvPr/>
        </p:nvSpPr>
        <p:spPr>
          <a:xfrm>
            <a:off x="7924800" y="2415788"/>
            <a:ext cx="1114567" cy="432179"/>
          </a:xfrm>
          <a:prstGeom prst="wedgeRectCallout">
            <a:avLst>
              <a:gd name="adj1" fmla="val -21242"/>
              <a:gd name="adj2" fmla="val 47763"/>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j-ea"/>
                <a:ea typeface="+mj-ea"/>
              </a:rPr>
              <a:t>梯度</a:t>
            </a:r>
          </a:p>
        </p:txBody>
      </p:sp>
      <p:sp>
        <p:nvSpPr>
          <p:cNvPr id="10" name="矩形标注 9"/>
          <p:cNvSpPr/>
          <p:nvPr/>
        </p:nvSpPr>
        <p:spPr>
          <a:xfrm>
            <a:off x="4806286" y="2497539"/>
            <a:ext cx="1114567" cy="432179"/>
          </a:xfrm>
          <a:prstGeom prst="wedgeRectCallout">
            <a:avLst>
              <a:gd name="adj1" fmla="val 11003"/>
              <a:gd name="adj2" fmla="val 249868"/>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j-ea"/>
                <a:ea typeface="+mj-ea"/>
              </a:rPr>
              <a:t>学习率</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32770" y="2376903"/>
            <a:ext cx="10579222" cy="2707472"/>
          </a:xfrm>
          <a:prstGeom prst="rect">
            <a:avLst/>
          </a:prstGeom>
          <a:noFill/>
        </p:spPr>
        <p:txBody>
          <a:bodyPr wrap="square">
            <a:spAutoFit/>
          </a:bodyPr>
          <a:lstStyle/>
          <a:p>
            <a:pPr>
              <a:lnSpc>
                <a:spcPct val="120000"/>
              </a:lnSpc>
            </a:pPr>
            <a:r>
              <a:rPr lang="zh-CN" altLang="en-US" sz="2400" b="1" dirty="0">
                <a:solidFill>
                  <a:srgbClr val="FF0000"/>
                </a:solidFill>
                <a:latin typeface="+mj-ea"/>
                <a:ea typeface="+mj-ea"/>
              </a:rPr>
              <a:t>优点:</a:t>
            </a:r>
          </a:p>
          <a:p>
            <a:pPr>
              <a:lnSpc>
                <a:spcPct val="120000"/>
              </a:lnSpc>
            </a:pPr>
            <a:r>
              <a:rPr lang="zh-CN" altLang="en-US" sz="2400" dirty="0">
                <a:latin typeface="+mj-ea"/>
                <a:ea typeface="+mj-ea"/>
              </a:rPr>
              <a:t>由全体训练集确定的方向能够更好的代表样本总体，从而更准确的朝向极值所在的方向，收敛到全局最小值。</a:t>
            </a:r>
          </a:p>
          <a:p>
            <a:pPr>
              <a:lnSpc>
                <a:spcPct val="120000"/>
              </a:lnSpc>
            </a:pPr>
            <a:r>
              <a:rPr lang="zh-CN" altLang="en-US" sz="2400" b="1" dirty="0">
                <a:solidFill>
                  <a:srgbClr val="FF0000"/>
                </a:solidFill>
                <a:latin typeface="+mj-ea"/>
                <a:ea typeface="+mj-ea"/>
              </a:rPr>
              <a:t>缺点:</a:t>
            </a:r>
          </a:p>
          <a:p>
            <a:pPr>
              <a:lnSpc>
                <a:spcPct val="120000"/>
              </a:lnSpc>
            </a:pPr>
            <a:r>
              <a:rPr lang="zh-CN" altLang="en-US" sz="2400" dirty="0">
                <a:latin typeface="+mj-ea"/>
                <a:ea typeface="+mj-ea"/>
              </a:rPr>
              <a:t>当样本数m很大时，每次迭代一步都需要对所有样本进行计算，训练过程会很慢。</a:t>
            </a:r>
          </a:p>
        </p:txBody>
      </p:sp>
      <p:sp>
        <p:nvSpPr>
          <p:cNvPr id="5" name="文本框 22"/>
          <p:cNvSpPr txBox="1">
            <a:spLocks noChangeArrowheads="1"/>
          </p:cNvSpPr>
          <p:nvPr/>
        </p:nvSpPr>
        <p:spPr bwMode="auto">
          <a:xfrm>
            <a:off x="634683" y="300397"/>
            <a:ext cx="82518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1. 2 </a:t>
            </a:r>
            <a:r>
              <a:rPr lang="zh-CN" altLang="en-US" dirty="0"/>
              <a:t>梯度下降</a:t>
            </a:r>
            <a:r>
              <a:rPr lang="en-US" altLang="zh-CN" dirty="0"/>
              <a:t>---</a:t>
            </a:r>
            <a:r>
              <a:rPr lang="zh-CN" altLang="en-US" dirty="0"/>
              <a:t>批量梯度下降</a:t>
            </a:r>
          </a:p>
        </p:txBody>
      </p:sp>
      <p:sp>
        <p:nvSpPr>
          <p:cNvPr id="6" name="文本框 5"/>
          <p:cNvSpPr txBox="1"/>
          <p:nvPr/>
        </p:nvSpPr>
        <p:spPr>
          <a:xfrm>
            <a:off x="1032770" y="1430983"/>
            <a:ext cx="6457387" cy="461665"/>
          </a:xfrm>
          <a:prstGeom prst="rect">
            <a:avLst/>
          </a:prstGeom>
          <a:noFill/>
        </p:spPr>
        <p:txBody>
          <a:bodyPr wrap="square" rtlCol="0">
            <a:spAutoFit/>
          </a:bodyPr>
          <a:lstStyle/>
          <a:p>
            <a:r>
              <a:rPr lang="zh-CN" altLang="zh-CN" sz="2400" b="1" dirty="0">
                <a:solidFill>
                  <a:srgbClr val="FF0000"/>
                </a:solidFill>
                <a:latin typeface="+mj-ea"/>
                <a:ea typeface="+mj-ea"/>
              </a:rPr>
              <a:t>批量梯度下降</a:t>
            </a:r>
            <a:r>
              <a:rPr lang="zh-CN" altLang="en-US" sz="2400" b="1" dirty="0">
                <a:solidFill>
                  <a:srgbClr val="FF0000"/>
                </a:solidFill>
                <a:latin typeface="+mj-ea"/>
                <a:ea typeface="+mj-ea"/>
              </a:rPr>
              <a:t>（</a:t>
            </a:r>
            <a:r>
              <a:rPr lang="en-US" altLang="zh-CN" sz="2400" b="1" dirty="0">
                <a:solidFill>
                  <a:srgbClr val="FF0000"/>
                </a:solidFill>
                <a:latin typeface="+mj-ea"/>
                <a:ea typeface="+mj-ea"/>
              </a:rPr>
              <a:t>Batch Gradient Descent</a:t>
            </a:r>
            <a:r>
              <a:rPr lang="zh-CN" altLang="en-US" sz="2400" b="1" dirty="0">
                <a:solidFill>
                  <a:srgbClr val="FF0000"/>
                </a:solidFill>
                <a:latin typeface="+mj-ea"/>
                <a:ea typeface="+mj-ea"/>
              </a:rPr>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a:spLocks noChangeArrowheads="1"/>
          </p:cNvSpPr>
          <p:nvPr/>
        </p:nvSpPr>
        <p:spPr bwMode="auto">
          <a:xfrm>
            <a:off x="548883" y="68192"/>
            <a:ext cx="67262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r>
              <a:rPr lang="en-US" altLang="zh-CN" sz="3600" b="1" dirty="0">
                <a:latin typeface="+mj-lt"/>
                <a:ea typeface="+mj-ea"/>
                <a:cs typeface="+mj-cs"/>
                <a:sym typeface="+mn-ea"/>
              </a:rPr>
              <a:t>1. 2 </a:t>
            </a:r>
            <a:r>
              <a:rPr lang="zh-CN" altLang="en-US" sz="3600" b="1" dirty="0">
                <a:latin typeface="+mj-lt"/>
                <a:ea typeface="+mj-ea"/>
                <a:cs typeface="+mj-cs"/>
              </a:rPr>
              <a:t>梯度下降</a:t>
            </a:r>
            <a:r>
              <a:rPr lang="en-US" altLang="zh-CN" sz="3600" b="1" dirty="0">
                <a:latin typeface="+mj-lt"/>
                <a:ea typeface="+mj-ea"/>
                <a:cs typeface="+mj-cs"/>
              </a:rPr>
              <a:t>---</a:t>
            </a:r>
            <a:r>
              <a:rPr lang="zh-CN" altLang="en-US" sz="3600" b="1" dirty="0">
                <a:latin typeface="+mj-lt"/>
                <a:ea typeface="+mj-ea"/>
                <a:cs typeface="+mj-cs"/>
              </a:rPr>
              <a:t>随机梯度下降</a:t>
            </a:r>
            <a:endParaRPr lang="en-US" altLang="zh-CN" sz="3600" b="1" dirty="0">
              <a:latin typeface="+mj-lt"/>
              <a:ea typeface="+mj-ea"/>
              <a:cs typeface="+mj-cs"/>
              <a:sym typeface="+mn-ea"/>
            </a:endParaRPr>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400"/>
          </a:p>
        </p:txBody>
      </p:sp>
      <p:sp>
        <p:nvSpPr>
          <p:cNvPr id="17" name="文本框 16"/>
          <p:cNvSpPr txBox="1"/>
          <p:nvPr/>
        </p:nvSpPr>
        <p:spPr>
          <a:xfrm>
            <a:off x="717203" y="1475269"/>
            <a:ext cx="8263021" cy="461665"/>
          </a:xfrm>
          <a:prstGeom prst="rect">
            <a:avLst/>
          </a:prstGeom>
          <a:noFill/>
        </p:spPr>
        <p:txBody>
          <a:bodyPr wrap="square" rtlCol="0">
            <a:spAutoFit/>
          </a:bodyPr>
          <a:lstStyle/>
          <a:p>
            <a:r>
              <a:rPr lang="zh-CN" altLang="en-US" sz="2400" b="1" dirty="0">
                <a:solidFill>
                  <a:srgbClr val="FF0000"/>
                </a:solidFill>
                <a:latin typeface="+mj-ea"/>
                <a:ea typeface="+mj-ea"/>
              </a:rPr>
              <a:t>随机</a:t>
            </a:r>
            <a:r>
              <a:rPr lang="zh-CN" altLang="zh-CN" sz="2400" b="1" dirty="0">
                <a:solidFill>
                  <a:srgbClr val="FF0000"/>
                </a:solidFill>
                <a:latin typeface="+mj-ea"/>
                <a:ea typeface="+mj-ea"/>
              </a:rPr>
              <a:t>梯度下降</a:t>
            </a:r>
            <a:r>
              <a:rPr lang="zh-CN" altLang="en-US" sz="2400" b="1" dirty="0">
                <a:solidFill>
                  <a:srgbClr val="FF0000"/>
                </a:solidFill>
                <a:latin typeface="+mj-ea"/>
                <a:ea typeface="+mj-ea"/>
              </a:rPr>
              <a:t>（</a:t>
            </a:r>
            <a:r>
              <a:rPr lang="en-US" altLang="zh-CN" sz="2400" b="1" dirty="0">
                <a:solidFill>
                  <a:srgbClr val="FF0000"/>
                </a:solidFill>
                <a:latin typeface="+mj-ea"/>
                <a:ea typeface="+mj-ea"/>
              </a:rPr>
              <a:t>Stochastic Gradient Descent</a:t>
            </a:r>
            <a:r>
              <a:rPr lang="zh-CN" altLang="en-US" sz="2400" b="1" dirty="0">
                <a:solidFill>
                  <a:srgbClr val="FF0000"/>
                </a:solidFill>
                <a:latin typeface="+mj-ea"/>
                <a:ea typeface="+mj-ea"/>
              </a:rPr>
              <a:t>）</a:t>
            </a:r>
          </a:p>
        </p:txBody>
      </p:sp>
      <mc:AlternateContent xmlns:mc="http://schemas.openxmlformats.org/markup-compatibility/2006" xmlns:a14="http://schemas.microsoft.com/office/drawing/2010/main">
        <mc:Choice Requires="a14">
          <p:sp>
            <p:nvSpPr>
              <p:cNvPr id="4" name="矩形 3"/>
              <p:cNvSpPr/>
              <p:nvPr/>
            </p:nvSpPr>
            <p:spPr>
              <a:xfrm>
                <a:off x="-182293" y="1846193"/>
                <a:ext cx="6096000" cy="1324530"/>
              </a:xfrm>
              <a:prstGeom prst="rect">
                <a:avLst/>
              </a:prstGeom>
            </p:spPr>
            <p:txBody>
              <a:bodyPr>
                <a:spAutoFit/>
              </a:bodyPr>
              <a:lstStyle/>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宋体" panose="02010600030101010101" pitchFamily="2" charset="-122"/>
                          <a:cs typeface="Times New Roman" panose="02020603050405020304" pitchFamily="18" charset="0"/>
                        </a:rPr>
                        <m:t>𝑤</m:t>
                      </m:r>
                      <m:r>
                        <a:rPr lang="en-US" altLang="zh-CN" sz="2800" i="1">
                          <a:latin typeface="Cambria Math" panose="02040503050406030204" pitchFamily="18" charset="0"/>
                          <a:ea typeface="宋体" panose="02010600030101010101" pitchFamily="2" charset="-122"/>
                          <a:cs typeface="Times New Roman" panose="02020603050405020304" pitchFamily="18" charset="0"/>
                        </a:rPr>
                        <m:t>=</m:t>
                      </m:r>
                      <m:r>
                        <a:rPr lang="en-US" altLang="zh-CN" sz="2800" b="0" i="1" smtClean="0">
                          <a:latin typeface="Cambria Math" panose="02040503050406030204" pitchFamily="18" charset="0"/>
                          <a:ea typeface="宋体" panose="02010600030101010101" pitchFamily="2" charset="-122"/>
                          <a:cs typeface="Times New Roman" panose="02020603050405020304" pitchFamily="18" charset="0"/>
                        </a:rPr>
                        <m:t>𝑤</m:t>
                      </m:r>
                      <m:r>
                        <a:rPr lang="en-US" altLang="zh-CN" sz="2800" i="1">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latin typeface="Cambria Math" panose="02040503050406030204" pitchFamily="18" charset="0"/>
                          <a:ea typeface="宋体" panose="02010600030101010101" pitchFamily="2" charset="-122"/>
                          <a:cs typeface="Times New Roman" panose="02020603050405020304" pitchFamily="18" charset="0"/>
                        </a:rPr>
                        <m:t>𝛼</m:t>
                      </m:r>
                      <m:r>
                        <a:rPr lang="en-US" altLang="zh-CN" sz="2800" i="1">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𝐽</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𝑤</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𝑤</m:t>
                          </m:r>
                        </m:den>
                      </m:f>
                    </m:oMath>
                  </m:oMathPara>
                </a14:m>
                <a:endParaRPr lang="zh-CN" altLang="zh-CN" sz="1800" dirty="0">
                  <a:effectLst/>
                  <a:latin typeface="Cambria" panose="02040503050406030204" pitchFamily="18" charset="0"/>
                  <a:cs typeface="Times New Roman" panose="02020603050405020304" pitchFamily="18" charset="0"/>
                </a:endParaRPr>
              </a:p>
              <a:p>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182293" y="1846193"/>
                <a:ext cx="6096000" cy="1324530"/>
              </a:xfrm>
              <a:prstGeom prst="rect">
                <a:avLst/>
              </a:prstGeom>
              <a:blipFill rotWithShape="1">
                <a:blip r:embed="rId3"/>
                <a:stretch>
                  <a:fillRect l="1" t="-19" r="10" b="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756754" y="3450907"/>
                <a:ext cx="9755940" cy="1718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en-US" sz="2400" i="1" smtClean="0">
                              <a:latin typeface="Cambria Math" panose="02040503050406030204" pitchFamily="18" charset="0"/>
                            </a:rPr>
                          </m:ctrlPr>
                        </m:mPr>
                        <m:mr>
                          <m:e/>
                          <m:e>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m:t>
                                </m:r>
                              </m:num>
                              <m:den>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en-US" altLang="zh-CN" sz="2400" b="0" i="1" smtClean="0">
                                        <a:latin typeface="Cambria Math" panose="02040503050406030204" pitchFamily="18" charset="0"/>
                                      </a:rPr>
                                      <m:t>𝑤</m:t>
                                    </m:r>
                                  </m:e>
                                  <m:sub>
                                    <m:r>
                                      <a:rPr lang="zh-CN" altLang="en-US" sz="2400" i="1">
                                        <a:latin typeface="Cambria Math" panose="02040503050406030204" pitchFamily="18" charset="0"/>
                                      </a:rPr>
                                      <m:t>𝑗</m:t>
                                    </m:r>
                                  </m:sub>
                                </m:sSub>
                              </m:den>
                            </m:f>
                            <m:f>
                              <m:fPr>
                                <m:ctrlPr>
                                  <a:rPr lang="zh-CN" altLang="en-US" sz="2400" i="1">
                                    <a:latin typeface="Cambria Math" panose="02040503050406030204" pitchFamily="18" charset="0"/>
                                  </a:rPr>
                                </m:ctrlPr>
                              </m:fPr>
                              <m:num>
                                <m:r>
                                  <a:rPr lang="zh-CN" altLang="en-US" sz="2400" i="0">
                                    <a:latin typeface="Cambria Math" panose="02040503050406030204" pitchFamily="18" charset="0"/>
                                  </a:rPr>
                                  <m:t>1</m:t>
                                </m:r>
                              </m:num>
                              <m:den>
                                <m:r>
                                  <a:rPr lang="zh-CN" altLang="en-US" sz="2400" i="0">
                                    <a:latin typeface="Cambria Math" panose="02040503050406030204" pitchFamily="18" charset="0"/>
                                  </a:rPr>
                                  <m:t>2</m:t>
                                </m:r>
                              </m:den>
                            </m:f>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r>
                                      <a:rPr lang="en-US" altLang="zh-CN" sz="2400" b="0" i="1" smtClean="0">
                                        <a:latin typeface="Cambria Math" panose="02040503050406030204" pitchFamily="18" charset="0"/>
                                      </a:rPr>
                                      <m:t>h</m:t>
                                    </m:r>
                                    <m:d>
                                      <m:dPr>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𝑖</m:t>
                                                </m:r>
                                              </m:e>
                                            </m:d>
                                          </m:sup>
                                        </m:sSup>
                                      </m:e>
                                    </m:d>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𝑖</m:t>
                                            </m:r>
                                          </m:e>
                                        </m:d>
                                      </m:sup>
                                    </m:sSup>
                                  </m:e>
                                </m:d>
                              </m:e>
                              <m:sup>
                                <m:r>
                                  <a:rPr lang="zh-CN" altLang="en-US" sz="2400" i="0">
                                    <a:latin typeface="Cambria Math" panose="02040503050406030204" pitchFamily="18" charset="0"/>
                                  </a:rPr>
                                  <m:t>2</m:t>
                                </m:r>
                              </m:sup>
                            </m:sSup>
                            <m:r>
                              <a:rPr lang="zh-CN" altLang="en-US" sz="2400">
                                <a:latin typeface="Cambria Math" panose="02040503050406030204" pitchFamily="18" charset="0"/>
                              </a:rPr>
                              <m:t>=2⋅</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a:latin typeface="Cambria Math" panose="02040503050406030204" pitchFamily="18" charset="0"/>
                                  </a:rPr>
                                  <m:t>2</m:t>
                                </m:r>
                              </m:den>
                            </m:f>
                            <m:d>
                              <m:dPr>
                                <m:ctrlPr>
                                  <a:rPr lang="zh-CN" altLang="en-US" sz="2400" i="1">
                                    <a:latin typeface="Cambria Math" panose="02040503050406030204" pitchFamily="18" charset="0"/>
                                  </a:rPr>
                                </m:ctrlPr>
                              </m:dPr>
                              <m:e>
                                <m:r>
                                  <a:rPr lang="en-US" altLang="zh-CN" sz="2400" i="1">
                                    <a:latin typeface="Cambria Math" panose="02040503050406030204" pitchFamily="18" charset="0"/>
                                  </a:rPr>
                                  <m:t>h</m:t>
                                </m:r>
                                <m:d>
                                  <m:dPr>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𝑖</m:t>
                                            </m:r>
                                          </m:e>
                                        </m:d>
                                      </m:sup>
                                    </m:sSup>
                                  </m:e>
                                </m:d>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𝑖</m:t>
                                        </m:r>
                                      </m:e>
                                    </m:d>
                                  </m:sup>
                                </m:sSup>
                              </m:e>
                            </m:d>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m:t>
                                </m:r>
                              </m:num>
                              <m:den>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en-US" altLang="zh-CN" sz="2400" i="1">
                                        <a:latin typeface="Cambria Math" panose="02040503050406030204" pitchFamily="18" charset="0"/>
                                      </a:rPr>
                                      <m:t>𝑤</m:t>
                                    </m:r>
                                  </m:e>
                                  <m:sub>
                                    <m:r>
                                      <a:rPr lang="zh-CN" altLang="en-US" sz="2400" i="1">
                                        <a:latin typeface="Cambria Math" panose="02040503050406030204" pitchFamily="18" charset="0"/>
                                      </a:rPr>
                                      <m:t>𝑗</m:t>
                                    </m:r>
                                  </m:sub>
                                </m:sSub>
                              </m:den>
                            </m:f>
                            <m:d>
                              <m:dPr>
                                <m:ctrlPr>
                                  <a:rPr lang="zh-CN" altLang="en-US" sz="2400" i="1">
                                    <a:latin typeface="Cambria Math" panose="02040503050406030204" pitchFamily="18" charset="0"/>
                                  </a:rPr>
                                </m:ctrlPr>
                              </m:dPr>
                              <m:e>
                                <m:r>
                                  <a:rPr lang="en-US" altLang="zh-CN" sz="2400" i="1">
                                    <a:latin typeface="Cambria Math" panose="02040503050406030204" pitchFamily="18" charset="0"/>
                                  </a:rPr>
                                  <m:t>h</m:t>
                                </m:r>
                                <m:d>
                                  <m:dPr>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𝑖</m:t>
                                            </m:r>
                                          </m:e>
                                        </m:d>
                                      </m:sup>
                                    </m:sSup>
                                  </m:e>
                                </m:d>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𝑖</m:t>
                                        </m:r>
                                      </m:e>
                                    </m:d>
                                  </m:sup>
                                </m:sSup>
                              </m:e>
                            </m:d>
                          </m:e>
                        </m:mr>
                        <m:mr>
                          <m:e/>
                          <m:e/>
                        </m:mr>
                        <m:mr>
                          <m:e/>
                          <m:e/>
                        </m:mr>
                        <m:mr>
                          <m:e/>
                          <m:e/>
                        </m:mr>
                      </m:m>
                    </m:oMath>
                  </m:oMathPara>
                </a14:m>
                <a:endParaRPr lang="zh-CN" altLang="en-US" sz="2400" i="1" dirty="0">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1756754" y="3450907"/>
                <a:ext cx="9755940" cy="1718676"/>
              </a:xfrm>
              <a:prstGeom prst="rect">
                <a:avLst/>
              </a:prstGeom>
              <a:blipFill rotWithShape="1">
                <a:blip r:embed="rId4"/>
                <a:stretch>
                  <a:fillRect l="-4" t="-18" r="1" b="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90730" y="3429172"/>
                <a:ext cx="1432765" cy="8988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zh-CN" sz="2400" i="1" smtClean="0">
                              <a:latin typeface="Cambria Math" panose="02040503050406030204" pitchFamily="18" charset="0"/>
                            </a:rPr>
                          </m:ctrlPr>
                        </m:fPr>
                        <m:num>
                          <m:r>
                            <a:rPr lang="en-US" altLang="zh-CN" sz="2400" i="1">
                              <a:latin typeface="Cambria Math" panose="02040503050406030204" pitchFamily="18" charset="0"/>
                            </a:rPr>
                            <m:t>𝜕</m:t>
                          </m:r>
                        </m:num>
                        <m:den>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i="1">
                                  <a:latin typeface="Cambria Math" panose="02040503050406030204" pitchFamily="18" charset="0"/>
                                </a:rPr>
                                <m:t>𝑗</m:t>
                              </m:r>
                            </m:sub>
                          </m:sSub>
                        </m:den>
                      </m:f>
                      <m:r>
                        <a:rPr lang="en-US" altLang="zh-CN" sz="2400" i="1">
                          <a:latin typeface="Cambria Math" panose="02040503050406030204" pitchFamily="18" charset="0"/>
                        </a:rPr>
                        <m:t>𝐽</m:t>
                      </m:r>
                      <m:r>
                        <a:rPr lang="en-US" altLang="zh-CN" sz="2400" i="1">
                          <a:latin typeface="Cambria Math" panose="02040503050406030204" pitchFamily="18" charset="0"/>
                        </a:rPr>
                        <m:t>(</m:t>
                      </m:r>
                      <m:r>
                        <a:rPr lang="en-US" altLang="zh-CN" sz="2400" b="0" i="1" smtClean="0">
                          <a:latin typeface="Cambria Math" panose="02040503050406030204" pitchFamily="18" charset="0"/>
                        </a:rPr>
                        <m:t>𝑤</m:t>
                      </m:r>
                      <m:r>
                        <a:rPr lang="en-US" altLang="zh-CN" sz="2400" i="1">
                          <a:latin typeface="Cambria Math" panose="02040503050406030204" pitchFamily="18" charset="0"/>
                          <a:ea typeface="MS Mincho" panose="02020609040205080304" charset="-128"/>
                          <a:cs typeface="Cambria Math" panose="02040503050406030204" pitchFamily="18" charset="0"/>
                        </a:rPr>
                        <m:t>)</m:t>
                      </m:r>
                    </m:oMath>
                  </m:oMathPara>
                </a14:m>
                <a:endParaRPr lang="en-US" altLang="zh-CN" sz="2400" i="1" dirty="0">
                  <a:latin typeface="Cambria Math" panose="020405030504060302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790730" y="3429172"/>
                <a:ext cx="1432765" cy="898836"/>
              </a:xfrm>
              <a:prstGeom prst="rect">
                <a:avLst/>
              </a:prstGeom>
              <a:blipFill rotWithShape="1">
                <a:blip r:embed="rId5"/>
                <a:stretch>
                  <a:fillRect l="-11" t="-19" r="25" b="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912821" y="2634501"/>
                <a:ext cx="3683380"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𝐽</m:t>
                      </m:r>
                      <m:r>
                        <a:rPr lang="zh-CN" altLang="en-US" sz="2400" i="0">
                          <a:latin typeface="Cambria Math" panose="02040503050406030204" pitchFamily="18" charset="0"/>
                        </a:rPr>
                        <m:t>(</m:t>
                      </m:r>
                      <m:r>
                        <a:rPr lang="en-US" altLang="zh-CN" sz="2400" b="0" i="1" smtClean="0">
                          <a:latin typeface="Cambria Math" panose="02040503050406030204" pitchFamily="18" charset="0"/>
                        </a:rPr>
                        <m:t>𝑤</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1</m:t>
                          </m:r>
                        </m:num>
                        <m:den>
                          <m:r>
                            <a:rPr lang="zh-CN" altLang="en-US" sz="2400" i="0">
                              <a:latin typeface="Cambria Math" panose="02040503050406030204" pitchFamily="18" charset="0"/>
                            </a:rPr>
                            <m:t>2</m:t>
                          </m:r>
                        </m:den>
                      </m:f>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r>
                                <a:rPr lang="en-US" altLang="zh-CN" sz="2400" b="0" i="1" smtClean="0">
                                  <a:latin typeface="Cambria Math" panose="02040503050406030204" pitchFamily="18" charset="0"/>
                                </a:rPr>
                                <m:t>h</m:t>
                              </m:r>
                              <m:d>
                                <m:dPr>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𝑖</m:t>
                                          </m:r>
                                        </m:e>
                                      </m:d>
                                    </m:sup>
                                  </m:sSup>
                                </m:e>
                              </m:d>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𝑖</m:t>
                                      </m:r>
                                    </m:e>
                                  </m:d>
                                </m:sup>
                              </m:sSup>
                            </m:e>
                          </m:d>
                        </m:e>
                        <m:sup>
                          <m:r>
                            <a:rPr lang="zh-CN" altLang="en-US" sz="2400" i="0">
                              <a:latin typeface="Cambria Math" panose="02040503050406030204" pitchFamily="18" charset="0"/>
                            </a:rPr>
                            <m:t>2</m:t>
                          </m:r>
                        </m:sup>
                      </m:sSup>
                    </m:oMath>
                  </m:oMathPara>
                </a14:m>
                <a:endParaRPr lang="zh-CN" altLang="en-US" sz="2400" i="0" dirty="0">
                  <a:latin typeface="Cambria Math" panose="020405030504060302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912821" y="2634501"/>
                <a:ext cx="3683380" cy="783804"/>
              </a:xfrm>
              <a:prstGeom prst="rect">
                <a:avLst/>
              </a:prstGeom>
              <a:blipFill rotWithShape="1">
                <a:blip r:embed="rId6"/>
                <a:stretch>
                  <a:fillRect l="-9" t="-66" r="2" b="13"/>
                </a:stretch>
              </a:blipFill>
            </p:spPr>
            <p:txBody>
              <a:bodyPr/>
              <a:lstStyle/>
              <a:p>
                <a:r>
                  <a:rPr lang="zh-CN" altLang="en-US">
                    <a:noFill/>
                  </a:rPr>
                  <a:t> </a:t>
                </a:r>
              </a:p>
            </p:txBody>
          </p:sp>
        </mc:Fallback>
      </mc:AlternateContent>
      <p:sp>
        <p:nvSpPr>
          <p:cNvPr id="10" name="矩形 9"/>
          <p:cNvSpPr/>
          <p:nvPr/>
        </p:nvSpPr>
        <p:spPr>
          <a:xfrm>
            <a:off x="717203" y="2071426"/>
            <a:ext cx="800219" cy="461665"/>
          </a:xfrm>
          <a:prstGeom prst="rect">
            <a:avLst/>
          </a:prstGeom>
        </p:spPr>
        <p:txBody>
          <a:bodyPr wrap="none">
            <a:spAutoFit/>
          </a:bodyPr>
          <a:lstStyle/>
          <a:p>
            <a:r>
              <a:rPr lang="zh-CN" altLang="en-US" sz="2400" dirty="0">
                <a:latin typeface="+mj-ea"/>
                <a:ea typeface="+mj-ea"/>
              </a:rPr>
              <a:t>推导</a:t>
            </a:r>
          </a:p>
        </p:txBody>
      </p:sp>
      <mc:AlternateContent xmlns:mc="http://schemas.openxmlformats.org/markup-compatibility/2006" xmlns:a14="http://schemas.microsoft.com/office/drawing/2010/main">
        <mc:Choice Requires="a14">
          <p:sp>
            <p:nvSpPr>
              <p:cNvPr id="26" name="矩形 25"/>
              <p:cNvSpPr/>
              <p:nvPr/>
            </p:nvSpPr>
            <p:spPr>
              <a:xfrm>
                <a:off x="4414932" y="2077831"/>
                <a:ext cx="64858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effectLst/>
                          <a:latin typeface="Cambria Math" panose="02040503050406030204" pitchFamily="18" charset="0"/>
                          <a:ea typeface="Cambria Math" panose="02040503050406030204" pitchFamily="18" charset="0"/>
                        </a:rPr>
                        <m:t>h</m:t>
                      </m:r>
                      <m:d>
                        <m:dPr>
                          <m:ctrlPr>
                            <a:rPr lang="zh-CN" altLang="zh-CN" sz="2400" i="1">
                              <a:effectLst/>
                              <a:latin typeface="Cambria Math" panose="02040503050406030204" pitchFamily="18" charset="0"/>
                              <a:ea typeface="Cambria Math" panose="020405030504060302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rPr>
                          </m:ctrlPr>
                        </m:sSupPr>
                        <m:e>
                          <m:r>
                            <a:rPr lang="en-US" altLang="zh-CN" sz="2400" b="0" i="1" smtClean="0">
                              <a:effectLst/>
                              <a:latin typeface="Cambria Math" panose="02040503050406030204" pitchFamily="18" charset="0"/>
                              <a:ea typeface="宋体" panose="02010600030101010101" pitchFamily="2" charset="-122"/>
                              <a:cs typeface="Times New Roman" panose="02020603050405020304" pitchFamily="18" charset="0"/>
                            </a:rPr>
                            <m:t>𝑤</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b="0" i="1" smtClean="0">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sub>
                      </m:sSub>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b="0" i="1" smtClean="0">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b="0" i="1" smtClean="0">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b="0" i="1" smtClean="0">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oMath>
                  </m:oMathPara>
                </a14:m>
                <a:endParaRPr lang="en-US" altLang="zh-CN" sz="2400" i="1" dirty="0">
                  <a:effectLst/>
                  <a:latin typeface="Cambria Math" panose="02040503050406030204" pitchFamily="18" charset="0"/>
                  <a:ea typeface="宋体" panose="02010600030101010101" pitchFamily="2" charset="-122"/>
                  <a:cs typeface="Times New Roman" panose="02020603050405020304" pitchFamily="18" charset="0"/>
                </a:endParaRPr>
              </a:p>
            </p:txBody>
          </p:sp>
        </mc:Choice>
        <mc:Fallback xmlns="">
          <p:sp>
            <p:nvSpPr>
              <p:cNvPr id="26" name="矩形 25"/>
              <p:cNvSpPr>
                <a:spLocks noRot="1" noChangeAspect="1" noMove="1" noResize="1" noEditPoints="1" noAdjustHandles="1" noChangeArrowheads="1" noChangeShapeType="1" noTextEdit="1"/>
              </p:cNvSpPr>
              <p:nvPr/>
            </p:nvSpPr>
            <p:spPr>
              <a:xfrm>
                <a:off x="4414932" y="2077831"/>
                <a:ext cx="6485814" cy="461665"/>
              </a:xfrm>
              <a:prstGeom prst="rect">
                <a:avLst/>
              </a:prstGeom>
              <a:blipFill rotWithShape="1">
                <a:blip r:embed="rId7"/>
                <a:stretch>
                  <a:fillRect l="-6" t="-24" r="-1532" b="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175285" y="4345202"/>
                <a:ext cx="5918672" cy="11008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smtClean="0">
                          <a:latin typeface="Cambria Math" panose="02040503050406030204" pitchFamily="18" charset="0"/>
                        </a:rPr>
                        <m:t>=</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d>
                            <m:dPr>
                              <m:ctrlPr>
                                <a:rPr lang="zh-CN" altLang="zh-CN" sz="2400" i="1">
                                  <a:latin typeface="Cambria Math" panose="02040503050406030204" pitchFamily="18" charset="0"/>
                                </a:rPr>
                              </m:ctrlPr>
                            </m:dPr>
                            <m:e>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zh-CN"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𝑦</m:t>
                              </m:r>
                            </m:e>
                            <m:sup>
                              <m:d>
                                <m:dPr>
                                  <m:ctrlPr>
                                    <a:rPr lang="zh-CN"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r>
                        <a:rPr lang="en-US" altLang="zh-CN" sz="2400">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m:t>
                          </m:r>
                        </m:num>
                        <m:den>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𝑗</m:t>
                              </m:r>
                            </m:sub>
                          </m:sSub>
                        </m:den>
                      </m:f>
                      <m:r>
                        <a:rPr lang="en-US" altLang="zh-CN" sz="2400" i="1">
                          <a:latin typeface="Cambria Math" panose="02040503050406030204" pitchFamily="18" charset="0"/>
                        </a:rPr>
                        <m:t>(</m:t>
                      </m:r>
                      <m:nary>
                        <m:naryPr>
                          <m:chr m:val="∑"/>
                          <m:limLoc m:val="undOvr"/>
                          <m:ctrlPr>
                            <a:rPr lang="zh-CN" altLang="zh-CN" sz="2400" i="1" smtClean="0">
                              <a:solidFill>
                                <a:srgbClr val="C00000"/>
                              </a:solidFill>
                              <a:latin typeface="Cambria Math" panose="02040503050406030204" pitchFamily="18" charset="0"/>
                            </a:rPr>
                          </m:ctrlPr>
                        </m:naryPr>
                        <m:sub>
                          <m:r>
                            <a:rPr lang="en-US" altLang="zh-CN" sz="2400" b="0" i="1" smtClean="0">
                              <a:solidFill>
                                <a:srgbClr val="C00000"/>
                              </a:solidFill>
                              <a:latin typeface="Cambria Math" panose="02040503050406030204" pitchFamily="18" charset="0"/>
                            </a:rPr>
                            <m:t>𝑘</m:t>
                          </m:r>
                          <m:r>
                            <a:rPr lang="en-US" altLang="zh-CN" sz="2400" i="1">
                              <a:solidFill>
                                <a:srgbClr val="C00000"/>
                              </a:solidFill>
                              <a:latin typeface="Cambria Math" panose="02040503050406030204" pitchFamily="18" charset="0"/>
                            </a:rPr>
                            <m:t>=0</m:t>
                          </m:r>
                        </m:sub>
                        <m:sup>
                          <m:r>
                            <a:rPr lang="en-US" altLang="zh-CN" sz="2400" i="1">
                              <a:solidFill>
                                <a:srgbClr val="C00000"/>
                              </a:solidFill>
                              <a:latin typeface="Cambria Math" panose="02040503050406030204" pitchFamily="18" charset="0"/>
                            </a:rPr>
                            <m:t>𝑛</m:t>
                          </m:r>
                        </m:sup>
                        <m:e>
                          <m:sSub>
                            <m:sSubPr>
                              <m:ctrlPr>
                                <a:rPr lang="zh-CN" altLang="zh-CN" sz="2400" i="1">
                                  <a:solidFill>
                                    <a:srgbClr val="C00000"/>
                                  </a:solidFill>
                                  <a:latin typeface="Cambria Math" panose="02040503050406030204" pitchFamily="18" charset="0"/>
                                </a:rPr>
                              </m:ctrlPr>
                            </m:sSubPr>
                            <m:e>
                              <m:r>
                                <a:rPr lang="en-US" altLang="zh-CN" sz="2400" i="1">
                                  <a:solidFill>
                                    <a:srgbClr val="C00000"/>
                                  </a:solidFill>
                                  <a:latin typeface="Cambria Math" panose="02040503050406030204" pitchFamily="18" charset="0"/>
                                </a:rPr>
                                <m:t>𝑤</m:t>
                              </m:r>
                            </m:e>
                            <m:sub>
                              <m:r>
                                <a:rPr lang="en-US" altLang="zh-CN" sz="2400" i="1">
                                  <a:solidFill>
                                    <a:srgbClr val="C00000"/>
                                  </a:solidFill>
                                  <a:latin typeface="Cambria Math" panose="02040503050406030204" pitchFamily="18" charset="0"/>
                                </a:rPr>
                                <m:t>𝑘</m:t>
                              </m:r>
                            </m:sub>
                          </m:sSub>
                          <m:sSubSup>
                            <m:sSubSupPr>
                              <m:ctrlPr>
                                <a:rPr lang="zh-CN" altLang="zh-CN" sz="2400" i="1">
                                  <a:solidFill>
                                    <a:srgbClr val="C00000"/>
                                  </a:solidFill>
                                  <a:latin typeface="Cambria Math" panose="02040503050406030204" pitchFamily="18" charset="0"/>
                                </a:rPr>
                              </m:ctrlPr>
                            </m:sSubSupPr>
                            <m:e>
                              <m:r>
                                <a:rPr lang="en-US" altLang="zh-CN" sz="2400" i="1">
                                  <a:solidFill>
                                    <a:srgbClr val="C00000"/>
                                  </a:solidFill>
                                  <a:latin typeface="Cambria Math" panose="02040503050406030204" pitchFamily="18" charset="0"/>
                                </a:rPr>
                                <m:t>𝑥</m:t>
                              </m:r>
                            </m:e>
                            <m:sub>
                              <m:r>
                                <a:rPr lang="en-US" altLang="zh-CN" sz="2400" i="1">
                                  <a:solidFill>
                                    <a:srgbClr val="C00000"/>
                                  </a:solidFill>
                                  <a:latin typeface="Cambria Math" panose="02040503050406030204" pitchFamily="18" charset="0"/>
                                </a:rPr>
                                <m:t>𝑘</m:t>
                              </m:r>
                            </m:sub>
                            <m:sup>
                              <m:r>
                                <a:rPr lang="en-US" altLang="zh-CN" sz="2400" i="1">
                                  <a:solidFill>
                                    <a:srgbClr val="C00000"/>
                                  </a:solidFill>
                                  <a:latin typeface="Cambria Math" panose="02040503050406030204" pitchFamily="18" charset="0"/>
                                </a:rPr>
                                <m:t>(</m:t>
                              </m:r>
                              <m:r>
                                <a:rPr lang="en-US" altLang="zh-CN" sz="2400" i="1">
                                  <a:solidFill>
                                    <a:srgbClr val="C00000"/>
                                  </a:solidFill>
                                  <a:latin typeface="Cambria Math" panose="02040503050406030204" pitchFamily="18" charset="0"/>
                                </a:rPr>
                                <m:t>𝑖</m:t>
                              </m:r>
                              <m:r>
                                <a:rPr lang="en-US" altLang="zh-CN" sz="2400" i="1">
                                  <a:solidFill>
                                    <a:srgbClr val="C00000"/>
                                  </a:solidFill>
                                  <a:latin typeface="Cambria Math" panose="02040503050406030204" pitchFamily="18" charset="0"/>
                                </a:rPr>
                                <m:t>)</m:t>
                              </m:r>
                            </m:sup>
                          </m:sSubSup>
                        </m:e>
                      </m:nary>
                      <m:r>
                        <a:rPr lang="en-US" altLang="zh-CN" sz="2400" i="1">
                          <a:solidFill>
                            <a:srgbClr val="C00000"/>
                          </a:solidFill>
                          <a:latin typeface="Cambria Math" panose="02040503050406030204" pitchFamily="18" charset="0"/>
                        </a:rPr>
                        <m:t>−</m:t>
                      </m:r>
                      <m:sSup>
                        <m:sSupPr>
                          <m:ctrlPr>
                            <a:rPr lang="zh-CN"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𝑦</m:t>
                          </m:r>
                        </m:e>
                        <m:sup>
                          <m:r>
                            <a:rPr lang="en-US" altLang="zh-CN" sz="2400" i="1">
                              <a:solidFill>
                                <a:srgbClr val="C00000"/>
                              </a:solidFill>
                              <a:latin typeface="Cambria Math" panose="02040503050406030204" pitchFamily="18" charset="0"/>
                            </a:rPr>
                            <m:t>(</m:t>
                          </m:r>
                          <m:r>
                            <a:rPr lang="en-US" altLang="zh-CN" sz="2400" i="1">
                              <a:solidFill>
                                <a:srgbClr val="C00000"/>
                              </a:solidFill>
                              <a:latin typeface="Cambria Math" panose="02040503050406030204" pitchFamily="18" charset="0"/>
                            </a:rPr>
                            <m:t>𝑖</m:t>
                          </m:r>
                          <m:r>
                            <a:rPr lang="en-US" altLang="zh-CN" sz="2400" i="1">
                              <a:solidFill>
                                <a:srgbClr val="C00000"/>
                              </a:solidFill>
                              <a:latin typeface="Cambria Math" panose="02040503050406030204" pitchFamily="18" charset="0"/>
                            </a:rPr>
                            <m:t>)</m:t>
                          </m:r>
                        </m:sup>
                      </m:sSup>
                      <m:r>
                        <a:rPr lang="en-US" altLang="zh-CN" sz="2400" i="1">
                          <a:solidFill>
                            <a:srgbClr val="C00000"/>
                          </a:solidFill>
                          <a:latin typeface="Cambria Math" panose="02040503050406030204" pitchFamily="18" charset="0"/>
                          <a:ea typeface="MS Mincho" panose="02020609040205080304" charset="-128"/>
                          <a:cs typeface="Cambria Math" panose="02040503050406030204" pitchFamily="18" charset="0"/>
                        </a:rPr>
                        <m:t>)</m:t>
                      </m:r>
                    </m:oMath>
                  </m:oMathPara>
                </a14:m>
                <a:endParaRPr lang="en-US" altLang="zh-CN" sz="2400" i="1" dirty="0">
                  <a:latin typeface="Cambria Math" panose="020405030504060302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175285" y="4345202"/>
                <a:ext cx="5918672" cy="11008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223495" y="5819532"/>
                <a:ext cx="3162725" cy="5249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a:latin typeface="Cambria Math" panose="02040503050406030204" pitchFamily="18" charset="0"/>
                        </a:rPr>
                        <m:t>=</m:t>
                      </m:r>
                      <m:d>
                        <m:dPr>
                          <m:ctrlPr>
                            <a:rPr lang="zh-CN" altLang="en-US" sz="2400" i="1">
                              <a:latin typeface="Cambria Math" panose="02040503050406030204" pitchFamily="18" charset="0"/>
                            </a:rPr>
                          </m:ctrlPr>
                        </m:dPr>
                        <m:e>
                          <m:r>
                            <a:rPr lang="en-US" altLang="zh-CN" sz="2400" i="1">
                              <a:latin typeface="Cambria Math" panose="02040503050406030204" pitchFamily="18" charset="0"/>
                            </a:rPr>
                            <m:t>h</m:t>
                          </m:r>
                          <m:d>
                            <m:dPr>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𝑖</m:t>
                                      </m:r>
                                    </m:e>
                                  </m:d>
                                </m:sup>
                              </m:sSup>
                            </m:e>
                          </m:d>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𝑖</m:t>
                                  </m:r>
                                </m:e>
                              </m:d>
                            </m:sup>
                          </m:sSup>
                        </m:e>
                      </m:d>
                      <m:sSup>
                        <m:sSupPr>
                          <m:ctrlPr>
                            <a:rPr lang="zh-CN" altLang="en-US" sz="2400" i="1">
                              <a:latin typeface="Cambria Math" panose="02040503050406030204" pitchFamily="18" charset="0"/>
                            </a:rPr>
                          </m:ctrlPr>
                        </m:sSup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𝑗</m:t>
                              </m:r>
                            </m:sub>
                          </m:sSub>
                        </m:e>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𝑖</m:t>
                              </m:r>
                            </m:e>
                          </m:d>
                        </m:sup>
                      </m:sSup>
                    </m:oMath>
                  </m:oMathPara>
                </a14:m>
                <a:endParaRPr lang="zh-CN" altLang="en-US" sz="2400" i="1" dirty="0">
                  <a:latin typeface="Cambria Math" panose="020405030504060302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223495" y="5819532"/>
                <a:ext cx="3162725" cy="524952"/>
              </a:xfrm>
              <a:prstGeom prst="rect">
                <a:avLst/>
              </a:prstGeom>
              <a:blipFill rotWithShape="1">
                <a:blip r:embed="rId9"/>
                <a:stretch>
                  <a:fillRect l="-11" t="-75" r="5" b="38"/>
                </a:stretch>
              </a:blipFill>
            </p:spPr>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885440" y="1569720"/>
            <a:ext cx="6313805" cy="3002280"/>
            <a:chOff x="4544" y="2472"/>
            <a:chExt cx="9943" cy="4728"/>
          </a:xfrm>
        </p:grpSpPr>
        <p:sp>
          <p:nvSpPr>
            <p:cNvPr id="4" name="TextBox 6"/>
            <p:cNvSpPr txBox="1">
              <a:spLocks noChangeArrowheads="1"/>
            </p:cNvSpPr>
            <p:nvPr/>
          </p:nvSpPr>
          <p:spPr bwMode="auto">
            <a:xfrm>
              <a:off x="4544" y="2472"/>
              <a:ext cx="8040" cy="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 </a:t>
              </a:r>
              <a:r>
                <a:rPr lang="en-US" altLang="zh-CN" sz="4000" dirty="0">
                  <a:solidFill>
                    <a:schemeClr val="tx1"/>
                  </a:solidFill>
                  <a:latin typeface="Impact" panose="020B0806030902050204" pitchFamily="34" charset="0"/>
                  <a:ea typeface="微软雅黑" panose="020B0503020204020204" charset="-122"/>
                </a:rPr>
                <a:t> </a:t>
              </a:r>
              <a:r>
                <a:rPr lang="en-US" altLang="zh-CN" sz="3600" dirty="0">
                  <a:solidFill>
                    <a:schemeClr val="tx1"/>
                  </a:solidFill>
                  <a:latin typeface="Impact" panose="020B0806030902050204" pitchFamily="34" charset="0"/>
                  <a:ea typeface="微软雅黑" panose="020B0503020204020204" charset="-122"/>
                </a:rPr>
                <a:t>  1. 1 </a:t>
              </a:r>
              <a:r>
                <a:rPr lang="zh-CN" altLang="en-US" sz="3600" dirty="0">
                  <a:solidFill>
                    <a:schemeClr val="tx1"/>
                  </a:solidFill>
                  <a:latin typeface="Impact" panose="020B0806030902050204" pitchFamily="34" charset="0"/>
                  <a:ea typeface="微软雅黑" panose="020B0503020204020204" charset="-122"/>
                </a:rPr>
                <a:t>线性回归概述</a:t>
              </a:r>
            </a:p>
          </p:txBody>
        </p:sp>
        <p:sp>
          <p:nvSpPr>
            <p:cNvPr id="5" name="TextBox 10"/>
            <p:cNvSpPr txBox="1">
              <a:spLocks noChangeArrowheads="1"/>
            </p:cNvSpPr>
            <p:nvPr/>
          </p:nvSpPr>
          <p:spPr bwMode="auto">
            <a:xfrm>
              <a:off x="4570" y="3760"/>
              <a:ext cx="798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    1. 2 </a:t>
              </a:r>
              <a:r>
                <a:rPr lang="zh-CN" altLang="en-US" sz="3600" dirty="0">
                  <a:latin typeface="Impact" panose="020B0806030902050204" pitchFamily="34" charset="0"/>
                  <a:ea typeface="微软雅黑" panose="020B0503020204020204" charset="-122"/>
                </a:rPr>
                <a:t>梯度下降</a:t>
              </a:r>
            </a:p>
          </p:txBody>
        </p:sp>
        <p:sp>
          <p:nvSpPr>
            <p:cNvPr id="6" name="TextBox 11"/>
            <p:cNvSpPr txBox="1">
              <a:spLocks noChangeArrowheads="1"/>
            </p:cNvSpPr>
            <p:nvPr/>
          </p:nvSpPr>
          <p:spPr bwMode="auto">
            <a:xfrm>
              <a:off x="4570" y="5044"/>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sym typeface="+mn-ea"/>
                </a:rPr>
                <a:t>    1. 3 </a:t>
              </a:r>
              <a:r>
                <a:rPr lang="zh-CN" altLang="en-US" sz="3600" dirty="0">
                  <a:latin typeface="Impact" panose="020B0806030902050204" pitchFamily="34" charset="0"/>
                  <a:ea typeface="微软雅黑" panose="020B0503020204020204" charset="-122"/>
                  <a:sym typeface="+mn-ea"/>
                </a:rPr>
                <a:t>正则化</a:t>
              </a:r>
              <a:endParaRPr lang="zh-CN" altLang="en-US" sz="3600" dirty="0">
                <a:latin typeface="Impact" panose="020B0806030902050204" pitchFamily="34" charset="0"/>
                <a:ea typeface="微软雅黑" panose="020B0503020204020204" charset="-122"/>
              </a:endParaRPr>
            </a:p>
          </p:txBody>
        </p:sp>
        <p:sp>
          <p:nvSpPr>
            <p:cNvPr id="8" name="TextBox 10"/>
            <p:cNvSpPr txBox="1">
              <a:spLocks noChangeArrowheads="1"/>
            </p:cNvSpPr>
            <p:nvPr/>
          </p:nvSpPr>
          <p:spPr bwMode="auto">
            <a:xfrm>
              <a:off x="4570" y="6328"/>
              <a:ext cx="9049"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sym typeface="+mn-ea"/>
                </a:rPr>
                <a:t>    1. 4 </a:t>
              </a:r>
              <a:r>
                <a:rPr lang="zh-CN" altLang="en-US" sz="3600" dirty="0">
                  <a:latin typeface="Impact" panose="020B0806030902050204" pitchFamily="34" charset="0"/>
                  <a:ea typeface="微软雅黑" panose="020B0503020204020204" charset="-122"/>
                  <a:sym typeface="+mn-ea"/>
                </a:rPr>
                <a:t>回归的评价指标</a:t>
              </a:r>
              <a:endParaRPr lang="zh-CN" altLang="en-US" sz="3600" dirty="0">
                <a:latin typeface="Impact" panose="020B0806030902050204" pitchFamily="34" charset="0"/>
                <a:ea typeface="微软雅黑" panose="020B0503020204020204" charset="-122"/>
              </a:endParaRPr>
            </a:p>
          </p:txBody>
        </p:sp>
      </p:gr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 </a:t>
            </a:r>
            <a:r>
              <a:rPr lang="zh-CN" altLang="en-US" dirty="0">
                <a:solidFill>
                  <a:schemeClr val="tx1"/>
                </a:solidFill>
              </a:rPr>
              <a:t>线性回归</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2400" noProof="1"/>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400"/>
          </a:p>
        </p:txBody>
      </p:sp>
      <p:sp>
        <p:nvSpPr>
          <p:cNvPr id="17" name="文本框 16"/>
          <p:cNvSpPr txBox="1"/>
          <p:nvPr/>
        </p:nvSpPr>
        <p:spPr>
          <a:xfrm>
            <a:off x="613985" y="1478115"/>
            <a:ext cx="8263021" cy="461665"/>
          </a:xfrm>
          <a:prstGeom prst="rect">
            <a:avLst/>
          </a:prstGeom>
          <a:noFill/>
        </p:spPr>
        <p:txBody>
          <a:bodyPr wrap="square" rtlCol="0">
            <a:spAutoFit/>
          </a:bodyPr>
          <a:lstStyle/>
          <a:p>
            <a:r>
              <a:rPr lang="zh-CN" altLang="en-US" sz="2400" b="1" dirty="0">
                <a:solidFill>
                  <a:srgbClr val="FF0000"/>
                </a:solidFill>
                <a:latin typeface="+mj-ea"/>
                <a:ea typeface="+mj-ea"/>
              </a:rPr>
              <a:t>随机</a:t>
            </a:r>
            <a:r>
              <a:rPr lang="zh-CN" altLang="zh-CN" sz="2400" b="1" dirty="0">
                <a:solidFill>
                  <a:srgbClr val="FF0000"/>
                </a:solidFill>
                <a:latin typeface="+mj-ea"/>
                <a:ea typeface="+mj-ea"/>
              </a:rPr>
              <a:t>梯度下降</a:t>
            </a:r>
            <a:r>
              <a:rPr lang="zh-CN" altLang="en-US" sz="2400" b="1" dirty="0">
                <a:solidFill>
                  <a:srgbClr val="FF0000"/>
                </a:solidFill>
                <a:latin typeface="+mj-ea"/>
                <a:ea typeface="+mj-ea"/>
              </a:rPr>
              <a:t>（</a:t>
            </a:r>
            <a:r>
              <a:rPr lang="en-US" altLang="zh-CN" sz="2400" b="1" dirty="0">
                <a:solidFill>
                  <a:srgbClr val="FF0000"/>
                </a:solidFill>
                <a:latin typeface="+mj-ea"/>
                <a:ea typeface="+mj-ea"/>
              </a:rPr>
              <a:t>Stochastic Gradient Descent</a:t>
            </a:r>
            <a:r>
              <a:rPr lang="zh-CN" altLang="en-US" sz="2400" b="1" dirty="0">
                <a:solidFill>
                  <a:srgbClr val="FF0000"/>
                </a:solidFill>
                <a:latin typeface="+mj-ea"/>
                <a:ea typeface="+mj-ea"/>
              </a:rPr>
              <a:t>）</a:t>
            </a:r>
          </a:p>
        </p:txBody>
      </p:sp>
      <p:sp>
        <p:nvSpPr>
          <p:cNvPr id="18" name="矩形 17"/>
          <p:cNvSpPr/>
          <p:nvPr/>
        </p:nvSpPr>
        <p:spPr>
          <a:xfrm>
            <a:off x="613985" y="2059653"/>
            <a:ext cx="11578015" cy="941155"/>
          </a:xfrm>
          <a:prstGeom prst="rect">
            <a:avLst/>
          </a:prstGeom>
        </p:spPr>
        <p:txBody>
          <a:bodyPr wrap="square">
            <a:spAutoFit/>
          </a:bodyPr>
          <a:lstStyle/>
          <a:p>
            <a:pPr>
              <a:lnSpc>
                <a:spcPct val="120000"/>
              </a:lnSpc>
            </a:pPr>
            <a:r>
              <a:rPr lang="zh-CN" altLang="zh-CN" sz="2400" kern="100" dirty="0">
                <a:latin typeface="+mj-ea"/>
                <a:ea typeface="+mj-ea"/>
                <a:cs typeface="Times New Roman" panose="02020603050405020304" pitchFamily="18" charset="0"/>
              </a:rPr>
              <a:t>梯度下降的每一步中，</a:t>
            </a:r>
            <a:r>
              <a:rPr lang="zh-CN" altLang="en-US" sz="2400" kern="100" dirty="0">
                <a:latin typeface="+mj-ea"/>
                <a:ea typeface="+mj-ea"/>
                <a:cs typeface="Times New Roman" panose="02020603050405020304" pitchFamily="18" charset="0"/>
              </a:rPr>
              <a:t>用到</a:t>
            </a:r>
            <a:r>
              <a:rPr lang="zh-CN" altLang="en-US" sz="2400" kern="100" dirty="0">
                <a:solidFill>
                  <a:srgbClr val="FF0000"/>
                </a:solidFill>
                <a:latin typeface="+mj-ea"/>
                <a:ea typeface="+mj-ea"/>
                <a:cs typeface="Times New Roman" panose="02020603050405020304" pitchFamily="18" charset="0"/>
              </a:rPr>
              <a:t>一个</a:t>
            </a:r>
            <a:r>
              <a:rPr lang="zh-CN" altLang="en-US" sz="2400" kern="100" dirty="0">
                <a:latin typeface="+mj-ea"/>
                <a:ea typeface="+mj-ea"/>
                <a:cs typeface="Times New Roman" panose="02020603050405020304" pitchFamily="18" charset="0"/>
              </a:rPr>
              <a:t>样本，</a:t>
            </a:r>
            <a:r>
              <a:rPr lang="zh-CN" altLang="zh-CN" sz="2400" kern="100" dirty="0">
                <a:latin typeface="+mj-ea"/>
                <a:ea typeface="+mj-ea"/>
                <a:cs typeface="Times New Roman" panose="02020603050405020304" pitchFamily="18" charset="0"/>
              </a:rPr>
              <a:t>在每一次计算之后便更新参数，而不需要首先将所有的训练集求和</a:t>
            </a:r>
          </a:p>
        </p:txBody>
      </p:sp>
      <mc:AlternateContent xmlns:mc="http://schemas.openxmlformats.org/markup-compatibility/2006" xmlns:a14="http://schemas.microsoft.com/office/drawing/2010/main">
        <mc:Choice Requires="a14">
          <p:sp>
            <p:nvSpPr>
              <p:cNvPr id="2" name="矩形 1"/>
              <p:cNvSpPr/>
              <p:nvPr/>
            </p:nvSpPr>
            <p:spPr>
              <a:xfrm>
                <a:off x="2737808" y="3472188"/>
                <a:ext cx="6411119" cy="1839927"/>
              </a:xfrm>
              <a:prstGeom prst="rect">
                <a:avLst/>
              </a:prstGeom>
            </p:spPr>
            <p:txBody>
              <a:bodyPr wrap="square">
                <a:spAutoFit/>
              </a:bodyPr>
              <a:lstStyle/>
              <a:p>
                <a:pPr indent="267970" algn="just">
                  <a:lnSpc>
                    <a:spcPct val="150000"/>
                  </a:lnSpc>
                  <a:spcAft>
                    <a:spcPts val="0"/>
                  </a:spcAft>
                </a:pPr>
                <a:r>
                  <a:rPr lang="zh-CN" altLang="en-US" sz="2400" b="1" kern="100" dirty="0">
                    <a:latin typeface="+mj-ea"/>
                    <a:ea typeface="+mj-ea"/>
                    <a:cs typeface="Times New Roman" panose="02020603050405020304" pitchFamily="18" charset="0"/>
                  </a:rPr>
                  <a:t>参数更新</a:t>
                </a:r>
                <a:endParaRPr lang="zh-CN" altLang="zh-CN" sz="1800" kern="100" dirty="0">
                  <a:effectLst/>
                  <a:latin typeface="+mj-ea"/>
                  <a:ea typeface="+mj-ea"/>
                  <a:cs typeface="Times New Roman" panose="02020603050405020304" pitchFamily="18" charset="0"/>
                </a:endParaRPr>
              </a:p>
              <a:p>
                <a:pPr marL="400050" indent="-133350" algn="just">
                  <a:lnSpc>
                    <a:spcPct val="150000"/>
                  </a:lnSpc>
                  <a:spcAft>
                    <a:spcPts val="0"/>
                  </a:spcAft>
                </a:pPr>
                <a14:m>
                  <m:oMath xmlns:m="http://schemas.openxmlformats.org/officeDocument/2006/math">
                    <m:sSub>
                      <m:sSubPr>
                        <m:ctrlPr>
                          <a:rPr lang="zh-CN" altLang="zh-CN" sz="2800" i="1" kern="100">
                            <a:latin typeface="Cambria Math" panose="02040503050406030204" pitchFamily="18" charset="0"/>
                            <a:ea typeface="+mj-ea"/>
                            <a:cs typeface="Times New Roman" panose="02020603050405020304" pitchFamily="18" charset="0"/>
                          </a:rPr>
                        </m:ctrlPr>
                      </m:sSubPr>
                      <m:e>
                        <m:r>
                          <a:rPr lang="en-US" altLang="zh-CN" sz="2800" i="1" kern="100">
                            <a:latin typeface="Cambria Math" panose="02040503050406030204" pitchFamily="18" charset="0"/>
                            <a:ea typeface="+mj-ea"/>
                            <a:cs typeface="Times New Roman" panose="02020603050405020304" pitchFamily="18" charset="0"/>
                          </a:rPr>
                          <m:t>𝑤</m:t>
                        </m:r>
                      </m:e>
                      <m:sub>
                        <m:r>
                          <a:rPr lang="en-US" altLang="zh-CN" sz="2800" i="1" kern="100">
                            <a:latin typeface="Cambria Math" panose="02040503050406030204" pitchFamily="18" charset="0"/>
                            <a:ea typeface="+mj-ea"/>
                            <a:cs typeface="Times New Roman" panose="02020603050405020304" pitchFamily="18" charset="0"/>
                          </a:rPr>
                          <m:t>𝑗</m:t>
                        </m:r>
                      </m:sub>
                    </m:sSub>
                    <m:r>
                      <a:rPr lang="en-US" altLang="zh-CN" sz="2800" i="1" kern="100">
                        <a:effectLst/>
                        <a:latin typeface="Cambria Math" panose="02040503050406030204" pitchFamily="18" charset="0"/>
                        <a:ea typeface="+mj-ea"/>
                        <a:cs typeface="Times New Roman" panose="02020603050405020304" pitchFamily="18" charset="0"/>
                      </a:rPr>
                      <m:t>:=</m:t>
                    </m:r>
                    <m:sSub>
                      <m:sSubPr>
                        <m:ctrlPr>
                          <a:rPr lang="zh-CN" altLang="zh-CN" sz="2800" i="1" kern="100">
                            <a:effectLst/>
                            <a:latin typeface="Cambria Math" panose="02040503050406030204" pitchFamily="18" charset="0"/>
                            <a:ea typeface="+mj-ea"/>
                            <a:cs typeface="Times New Roman" panose="02020603050405020304" pitchFamily="18" charset="0"/>
                          </a:rPr>
                        </m:ctrlPr>
                      </m:sSubPr>
                      <m:e>
                        <m:r>
                          <a:rPr lang="en-US" altLang="zh-CN" sz="2800" b="0" i="1" kern="100" smtClean="0">
                            <a:effectLst/>
                            <a:latin typeface="Cambria Math" panose="02040503050406030204" pitchFamily="18" charset="0"/>
                            <a:ea typeface="+mj-ea"/>
                            <a:cs typeface="Times New Roman" panose="02020603050405020304" pitchFamily="18" charset="0"/>
                          </a:rPr>
                          <m:t>𝑤</m:t>
                        </m:r>
                      </m:e>
                      <m:sub>
                        <m:r>
                          <a:rPr lang="en-US" altLang="zh-CN" sz="2800" i="1" kern="100">
                            <a:effectLst/>
                            <a:latin typeface="Cambria Math" panose="02040503050406030204" pitchFamily="18" charset="0"/>
                            <a:ea typeface="+mj-ea"/>
                            <a:cs typeface="Times New Roman" panose="02020603050405020304" pitchFamily="18" charset="0"/>
                          </a:rPr>
                          <m:t>𝑗</m:t>
                        </m:r>
                      </m:sub>
                    </m:sSub>
                    <m:r>
                      <a:rPr lang="en-US" altLang="zh-CN" sz="2800" i="1" kern="100">
                        <a:effectLst/>
                        <a:latin typeface="Cambria Math" panose="02040503050406030204" pitchFamily="18" charset="0"/>
                        <a:ea typeface="+mj-ea"/>
                        <a:cs typeface="Times New Roman" panose="02020603050405020304" pitchFamily="18" charset="0"/>
                      </a:rPr>
                      <m:t>−</m:t>
                    </m:r>
                    <m:r>
                      <a:rPr lang="en-US" altLang="zh-CN" sz="2800" i="1" kern="100">
                        <a:effectLst/>
                        <a:latin typeface="Cambria Math" panose="02040503050406030204" pitchFamily="18" charset="0"/>
                        <a:ea typeface="+mj-ea"/>
                        <a:cs typeface="Times New Roman" panose="02020603050405020304" pitchFamily="18" charset="0"/>
                      </a:rPr>
                      <m:t>𝛼</m:t>
                    </m:r>
                    <m:d>
                      <m:dPr>
                        <m:ctrlPr>
                          <a:rPr lang="zh-CN" altLang="zh-CN" sz="2800" i="1" kern="100">
                            <a:effectLst/>
                            <a:latin typeface="Cambria Math" panose="02040503050406030204" pitchFamily="18" charset="0"/>
                            <a:ea typeface="+mj-ea"/>
                            <a:cs typeface="Times New Roman" panose="02020603050405020304" pitchFamily="18" charset="0"/>
                          </a:rPr>
                        </m:ctrlPr>
                      </m:dPr>
                      <m:e>
                        <m:r>
                          <a:rPr lang="en-US" altLang="zh-CN" sz="2800" b="0" i="1" kern="100" smtClean="0">
                            <a:effectLst/>
                            <a:latin typeface="Cambria Math" panose="02040503050406030204" pitchFamily="18" charset="0"/>
                            <a:ea typeface="+mj-ea"/>
                            <a:cs typeface="Times New Roman" panose="02020603050405020304" pitchFamily="18" charset="0"/>
                          </a:rPr>
                          <m:t>h</m:t>
                        </m:r>
                        <m:d>
                          <m:dPr>
                            <m:ctrlPr>
                              <a:rPr lang="zh-CN" altLang="zh-CN" sz="2800" i="1" kern="100">
                                <a:effectLst/>
                                <a:latin typeface="Cambria Math" panose="02040503050406030204" pitchFamily="18" charset="0"/>
                                <a:ea typeface="+mj-ea"/>
                                <a:cs typeface="Times New Roman" panose="02020603050405020304" pitchFamily="18" charset="0"/>
                              </a:rPr>
                            </m:ctrlPr>
                          </m:dPr>
                          <m:e>
                            <m:sSup>
                              <m:sSupPr>
                                <m:ctrlPr>
                                  <a:rPr lang="zh-CN" altLang="zh-CN" sz="2800" i="1" kern="100">
                                    <a:effectLst/>
                                    <a:latin typeface="Cambria Math" panose="02040503050406030204" pitchFamily="18" charset="0"/>
                                    <a:ea typeface="+mj-ea"/>
                                    <a:cs typeface="Times New Roman" panose="02020603050405020304" pitchFamily="18" charset="0"/>
                                  </a:rPr>
                                </m:ctrlPr>
                              </m:sSupPr>
                              <m:e>
                                <m:r>
                                  <a:rPr lang="en-US" altLang="zh-CN" sz="2800" i="1" kern="100">
                                    <a:effectLst/>
                                    <a:latin typeface="Cambria Math" panose="02040503050406030204" pitchFamily="18" charset="0"/>
                                    <a:ea typeface="+mj-ea"/>
                                    <a:cs typeface="Times New Roman" panose="02020603050405020304" pitchFamily="18" charset="0"/>
                                  </a:rPr>
                                  <m:t>𝑥</m:t>
                                </m:r>
                              </m:e>
                              <m:sup>
                                <m:r>
                                  <a:rPr lang="en-US" altLang="zh-CN" sz="2800" i="1" kern="100">
                                    <a:effectLst/>
                                    <a:latin typeface="Cambria Math" panose="02040503050406030204" pitchFamily="18" charset="0"/>
                                    <a:ea typeface="+mj-ea"/>
                                    <a:cs typeface="Times New Roman" panose="02020603050405020304" pitchFamily="18" charset="0"/>
                                  </a:rPr>
                                  <m:t>(</m:t>
                                </m:r>
                                <m:r>
                                  <a:rPr lang="en-US" altLang="zh-CN" sz="2800" i="1" kern="100">
                                    <a:effectLst/>
                                    <a:latin typeface="Cambria Math" panose="02040503050406030204" pitchFamily="18" charset="0"/>
                                    <a:ea typeface="+mj-ea"/>
                                    <a:cs typeface="Times New Roman" panose="02020603050405020304" pitchFamily="18" charset="0"/>
                                  </a:rPr>
                                  <m:t>𝑖</m:t>
                                </m:r>
                                <m:r>
                                  <a:rPr lang="en-US" altLang="zh-CN" sz="2800" i="1" kern="100">
                                    <a:effectLst/>
                                    <a:latin typeface="Cambria Math" panose="02040503050406030204" pitchFamily="18" charset="0"/>
                                    <a:ea typeface="+mj-ea"/>
                                    <a:cs typeface="Times New Roman" panose="02020603050405020304" pitchFamily="18" charset="0"/>
                                  </a:rPr>
                                  <m:t>)</m:t>
                                </m:r>
                              </m:sup>
                            </m:sSup>
                          </m:e>
                        </m:d>
                        <m:r>
                          <a:rPr lang="en-US" altLang="zh-CN" sz="2800" i="1" kern="100">
                            <a:effectLst/>
                            <a:latin typeface="Cambria Math" panose="02040503050406030204" pitchFamily="18" charset="0"/>
                            <a:ea typeface="+mj-ea"/>
                            <a:cs typeface="Times New Roman" panose="02020603050405020304" pitchFamily="18" charset="0"/>
                          </a:rPr>
                          <m:t>−</m:t>
                        </m:r>
                        <m:sSup>
                          <m:sSupPr>
                            <m:ctrlPr>
                              <a:rPr lang="zh-CN" altLang="zh-CN" sz="2800" i="1" kern="100">
                                <a:effectLst/>
                                <a:latin typeface="Cambria Math" panose="02040503050406030204" pitchFamily="18" charset="0"/>
                                <a:ea typeface="+mj-ea"/>
                                <a:cs typeface="Times New Roman" panose="02020603050405020304" pitchFamily="18" charset="0"/>
                              </a:rPr>
                            </m:ctrlPr>
                          </m:sSupPr>
                          <m:e>
                            <m:r>
                              <a:rPr lang="en-US" altLang="zh-CN" sz="2800" i="1" kern="100">
                                <a:effectLst/>
                                <a:latin typeface="Cambria Math" panose="02040503050406030204" pitchFamily="18" charset="0"/>
                                <a:ea typeface="+mj-ea"/>
                                <a:cs typeface="Times New Roman" panose="02020603050405020304" pitchFamily="18" charset="0"/>
                              </a:rPr>
                              <m:t>𝑦</m:t>
                            </m:r>
                          </m:e>
                          <m:sup>
                            <m:r>
                              <a:rPr lang="en-US" altLang="zh-CN" sz="2800" i="1" kern="100">
                                <a:effectLst/>
                                <a:latin typeface="Cambria Math" panose="02040503050406030204" pitchFamily="18" charset="0"/>
                                <a:ea typeface="+mj-ea"/>
                                <a:cs typeface="Times New Roman" panose="02020603050405020304" pitchFamily="18" charset="0"/>
                              </a:rPr>
                              <m:t>(</m:t>
                            </m:r>
                            <m:r>
                              <a:rPr lang="en-US" altLang="zh-CN" sz="2800" i="1" kern="100">
                                <a:effectLst/>
                                <a:latin typeface="Cambria Math" panose="02040503050406030204" pitchFamily="18" charset="0"/>
                                <a:ea typeface="+mj-ea"/>
                                <a:cs typeface="Times New Roman" panose="02020603050405020304" pitchFamily="18" charset="0"/>
                              </a:rPr>
                              <m:t>𝑖</m:t>
                            </m:r>
                            <m:r>
                              <a:rPr lang="en-US" altLang="zh-CN" sz="2800" i="1" kern="100">
                                <a:effectLst/>
                                <a:latin typeface="Cambria Math" panose="02040503050406030204" pitchFamily="18" charset="0"/>
                                <a:ea typeface="+mj-ea"/>
                                <a:cs typeface="Times New Roman" panose="02020603050405020304" pitchFamily="18" charset="0"/>
                              </a:rPr>
                              <m:t>)</m:t>
                            </m:r>
                          </m:sup>
                        </m:sSup>
                      </m:e>
                    </m:d>
                    <m:sSup>
                      <m:sSupPr>
                        <m:ctrlPr>
                          <a:rPr lang="zh-CN" altLang="zh-CN" sz="2800" i="1" kern="100">
                            <a:effectLst/>
                            <a:latin typeface="Cambria Math" panose="02040503050406030204" pitchFamily="18" charset="0"/>
                            <a:ea typeface="+mj-ea"/>
                            <a:cs typeface="Times New Roman" panose="02020603050405020304" pitchFamily="18" charset="0"/>
                          </a:rPr>
                        </m:ctrlPr>
                      </m:sSupPr>
                      <m:e>
                        <m:sSub>
                          <m:sSubPr>
                            <m:ctrlPr>
                              <a:rPr lang="zh-CN" altLang="zh-CN" sz="2800" i="1" kern="100">
                                <a:effectLst/>
                                <a:latin typeface="Cambria Math" panose="02040503050406030204" pitchFamily="18" charset="0"/>
                                <a:ea typeface="+mj-ea"/>
                                <a:cs typeface="Times New Roman" panose="02020603050405020304" pitchFamily="18" charset="0"/>
                              </a:rPr>
                            </m:ctrlPr>
                          </m:sSubPr>
                          <m:e>
                            <m:r>
                              <a:rPr lang="en-US" altLang="zh-CN" sz="2800" i="1" kern="100">
                                <a:effectLst/>
                                <a:latin typeface="Cambria Math" panose="02040503050406030204" pitchFamily="18" charset="0"/>
                                <a:ea typeface="+mj-ea"/>
                                <a:cs typeface="Times New Roman" panose="02020603050405020304" pitchFamily="18" charset="0"/>
                              </a:rPr>
                              <m:t>𝑥</m:t>
                            </m:r>
                          </m:e>
                          <m:sub>
                            <m:r>
                              <a:rPr lang="en-US" altLang="zh-CN" sz="2800" i="1" kern="100">
                                <a:effectLst/>
                                <a:latin typeface="Cambria Math" panose="02040503050406030204" pitchFamily="18" charset="0"/>
                                <a:ea typeface="+mj-ea"/>
                                <a:cs typeface="Times New Roman" panose="02020603050405020304" pitchFamily="18" charset="0"/>
                              </a:rPr>
                              <m:t>𝑗</m:t>
                            </m:r>
                          </m:sub>
                        </m:sSub>
                      </m:e>
                      <m:sup>
                        <m:r>
                          <a:rPr lang="en-US" altLang="zh-CN" sz="2800" i="1" kern="100">
                            <a:effectLst/>
                            <a:latin typeface="Cambria Math" panose="02040503050406030204" pitchFamily="18" charset="0"/>
                            <a:ea typeface="+mj-ea"/>
                            <a:cs typeface="Times New Roman" panose="02020603050405020304" pitchFamily="18" charset="0"/>
                          </a:rPr>
                          <m:t>(</m:t>
                        </m:r>
                        <m:r>
                          <a:rPr lang="en-US" altLang="zh-CN" sz="2800" i="1" kern="100">
                            <a:effectLst/>
                            <a:latin typeface="Cambria Math" panose="02040503050406030204" pitchFamily="18" charset="0"/>
                            <a:ea typeface="+mj-ea"/>
                            <a:cs typeface="Times New Roman" panose="02020603050405020304" pitchFamily="18" charset="0"/>
                          </a:rPr>
                          <m:t>𝑖</m:t>
                        </m:r>
                        <m:r>
                          <a:rPr lang="en-US" altLang="zh-CN" sz="2800" i="1" kern="100">
                            <a:effectLst/>
                            <a:latin typeface="Cambria Math" panose="02040503050406030204" pitchFamily="18" charset="0"/>
                            <a:ea typeface="+mj-ea"/>
                            <a:cs typeface="Times New Roman" panose="02020603050405020304" pitchFamily="18" charset="0"/>
                          </a:rPr>
                          <m:t>)</m:t>
                        </m:r>
                      </m:sup>
                    </m:sSup>
                  </m:oMath>
                </a14:m>
                <a:r>
                  <a:rPr lang="en-US" altLang="zh-CN" sz="1800" kern="100" dirty="0">
                    <a:effectLst/>
                    <a:latin typeface="+mj-ea"/>
                    <a:ea typeface="+mj-ea"/>
                    <a:cs typeface="Times New Roman" panose="02020603050405020304" pitchFamily="18" charset="0"/>
                  </a:rPr>
                  <a:t> </a:t>
                </a:r>
                <a:br>
                  <a:rPr lang="en-US" altLang="zh-CN" sz="1800" kern="100" dirty="0">
                    <a:effectLst/>
                    <a:latin typeface="+mj-ea"/>
                    <a:ea typeface="+mj-ea"/>
                    <a:cs typeface="Times New Roman" panose="02020603050405020304" pitchFamily="18" charset="0"/>
                  </a:rPr>
                </a:br>
                <a:r>
                  <a:rPr lang="en-US" altLang="zh-CN" sz="1800" dirty="0">
                    <a:latin typeface="+mj-ea"/>
                    <a:ea typeface="+mj-ea"/>
                    <a:cs typeface="Times New Roman" panose="02020603050405020304" pitchFamily="18" charset="0"/>
                  </a:rPr>
                  <a:t>           (</a:t>
                </a:r>
                <a:r>
                  <a:rPr lang="zh-CN" altLang="en-US" sz="1800" dirty="0">
                    <a:latin typeface="+mj-ea"/>
                    <a:ea typeface="+mj-ea"/>
                    <a:cs typeface="Times New Roman" panose="02020603050405020304" pitchFamily="18" charset="0"/>
                  </a:rPr>
                  <a:t>同步更新</a:t>
                </a:r>
                <a14:m>
                  <m:oMath xmlns:m="http://schemas.openxmlformats.org/officeDocument/2006/math">
                    <m:sSub>
                      <m:sSubPr>
                        <m:ctrlPr>
                          <a:rPr lang="zh-CN" altLang="zh-CN" sz="1800" i="1">
                            <a:latin typeface="Cambria Math" panose="02040503050406030204" pitchFamily="18" charset="0"/>
                            <a:ea typeface="+mj-ea"/>
                            <a:cs typeface="Times New Roman" panose="02020603050405020304" pitchFamily="18" charset="0"/>
                          </a:rPr>
                        </m:ctrlPr>
                      </m:sSubPr>
                      <m:e>
                        <m:r>
                          <a:rPr lang="en-US" altLang="zh-CN" sz="1800" i="1">
                            <a:latin typeface="Cambria Math" panose="02040503050406030204" pitchFamily="18" charset="0"/>
                            <a:ea typeface="+mj-ea"/>
                            <a:cs typeface="Times New Roman" panose="02020603050405020304" pitchFamily="18" charset="0"/>
                          </a:rPr>
                          <m:t>𝑤</m:t>
                        </m:r>
                      </m:e>
                      <m:sub>
                        <m:r>
                          <a:rPr lang="en-US" altLang="zh-CN" sz="1800" i="1">
                            <a:latin typeface="Cambria Math" panose="02040503050406030204" pitchFamily="18" charset="0"/>
                            <a:ea typeface="+mj-ea"/>
                            <a:cs typeface="Times New Roman" panose="02020603050405020304" pitchFamily="18" charset="0"/>
                          </a:rPr>
                          <m:t>𝑗</m:t>
                        </m:r>
                      </m:sub>
                    </m:sSub>
                  </m:oMath>
                </a14:m>
                <a:r>
                  <a:rPr lang="en-US" altLang="zh-CN" sz="1800" dirty="0">
                    <a:latin typeface="+mj-ea"/>
                    <a:ea typeface="+mj-ea"/>
                    <a:cs typeface="Times New Roman" panose="02020603050405020304" pitchFamily="18" charset="0"/>
                  </a:rPr>
                  <a:t> </a:t>
                </a:r>
                <a:r>
                  <a:rPr lang="zh-CN" altLang="en-US" sz="1800" dirty="0">
                    <a:latin typeface="+mj-ea"/>
                    <a:ea typeface="+mj-ea"/>
                    <a:cs typeface="Times New Roman" panose="02020603050405020304" pitchFamily="18" charset="0"/>
                  </a:rPr>
                  <a:t>，</a:t>
                </a:r>
                <a:r>
                  <a:rPr lang="en-US" altLang="zh-CN" sz="1800" dirty="0">
                    <a:latin typeface="+mj-ea"/>
                    <a:ea typeface="+mj-ea"/>
                    <a:cs typeface="Times New Roman" panose="02020603050405020304" pitchFamily="18" charset="0"/>
                  </a:rPr>
                  <a:t>(</a:t>
                </a:r>
                <a:r>
                  <a:rPr lang="en-US" altLang="zh-CN" sz="1800" i="1" dirty="0">
                    <a:latin typeface="+mj-ea"/>
                    <a:ea typeface="+mj-ea"/>
                    <a:cs typeface="Times New Roman" panose="02020603050405020304" pitchFamily="18" charset="0"/>
                  </a:rPr>
                  <a:t>j</a:t>
                </a:r>
                <a:r>
                  <a:rPr lang="en-US" altLang="zh-CN" sz="1800" dirty="0">
                    <a:latin typeface="+mj-ea"/>
                    <a:ea typeface="+mj-ea"/>
                    <a:cs typeface="Times New Roman" panose="02020603050405020304" pitchFamily="18" charset="0"/>
                  </a:rPr>
                  <a:t>=0,1,...,</a:t>
                </a:r>
                <a:r>
                  <a:rPr lang="en-US" altLang="zh-CN" sz="1800" i="1" dirty="0">
                    <a:latin typeface="+mj-ea"/>
                    <a:ea typeface="+mj-ea"/>
                    <a:cs typeface="Times New Roman" panose="02020603050405020304" pitchFamily="18" charset="0"/>
                  </a:rPr>
                  <a:t>n</a:t>
                </a:r>
                <a:r>
                  <a:rPr lang="en-US" altLang="zh-CN" sz="1800" dirty="0">
                    <a:latin typeface="+mj-ea"/>
                    <a:ea typeface="+mj-ea"/>
                    <a:cs typeface="Times New Roman" panose="02020603050405020304" pitchFamily="18" charset="0"/>
                  </a:rPr>
                  <a:t> ))</a:t>
                </a:r>
                <a:endParaRPr lang="zh-CN" altLang="zh-CN" sz="1800" kern="100" dirty="0">
                  <a:effectLst/>
                  <a:latin typeface="+mj-ea"/>
                  <a:ea typeface="+mj-ea"/>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737808" y="3472188"/>
                <a:ext cx="6411119" cy="1839927"/>
              </a:xfrm>
              <a:prstGeom prst="rect">
                <a:avLst/>
              </a:prstGeom>
              <a:blipFill>
                <a:blip r:embed="rId2"/>
                <a:stretch>
                  <a:fillRect b="-1993"/>
                </a:stretch>
              </a:blipFill>
            </p:spPr>
            <p:txBody>
              <a:bodyPr/>
              <a:lstStyle/>
              <a:p>
                <a:r>
                  <a:rPr lang="zh-CN" altLang="en-US">
                    <a:noFill/>
                  </a:rPr>
                  <a:t> </a:t>
                </a:r>
              </a:p>
            </p:txBody>
          </p:sp>
        </mc:Fallback>
      </mc:AlternateContent>
      <p:sp>
        <p:nvSpPr>
          <p:cNvPr id="5" name="文本框 22"/>
          <p:cNvSpPr>
            <a:spLocks noChangeArrowheads="1"/>
          </p:cNvSpPr>
          <p:nvPr/>
        </p:nvSpPr>
        <p:spPr bwMode="auto">
          <a:xfrm>
            <a:off x="548883" y="68192"/>
            <a:ext cx="67262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r>
              <a:rPr lang="en-US" altLang="zh-CN" sz="3600" b="1" dirty="0">
                <a:latin typeface="+mj-lt"/>
                <a:ea typeface="+mj-ea"/>
                <a:cs typeface="+mj-cs"/>
                <a:sym typeface="+mn-ea"/>
              </a:rPr>
              <a:t>1. 2 </a:t>
            </a:r>
            <a:r>
              <a:rPr lang="zh-CN" altLang="en-US" sz="3600" b="1" dirty="0">
                <a:latin typeface="+mj-lt"/>
                <a:ea typeface="+mj-ea"/>
                <a:cs typeface="+mj-cs"/>
              </a:rPr>
              <a:t>梯度下降</a:t>
            </a:r>
            <a:r>
              <a:rPr lang="en-US" altLang="zh-CN" sz="3600" b="1" dirty="0">
                <a:latin typeface="+mj-lt"/>
                <a:ea typeface="+mj-ea"/>
                <a:cs typeface="+mj-cs"/>
              </a:rPr>
              <a:t>---</a:t>
            </a:r>
            <a:r>
              <a:rPr lang="zh-CN" altLang="en-US" sz="3600" b="1" dirty="0">
                <a:latin typeface="+mj-lt"/>
                <a:ea typeface="+mj-ea"/>
                <a:cs typeface="+mj-cs"/>
              </a:rPr>
              <a:t>随机梯度下降</a:t>
            </a:r>
            <a:endParaRPr lang="en-US" altLang="zh-CN" sz="3600" b="1" dirty="0">
              <a:latin typeface="+mj-lt"/>
              <a:ea typeface="+mj-ea"/>
              <a:cs typeface="+mj-cs"/>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13985" y="2332897"/>
            <a:ext cx="10562015" cy="3527119"/>
          </a:xfrm>
          <a:prstGeom prst="rect">
            <a:avLst/>
          </a:prstGeom>
          <a:noFill/>
        </p:spPr>
        <p:txBody>
          <a:bodyPr wrap="square">
            <a:spAutoFit/>
          </a:bodyPr>
          <a:lstStyle>
            <a:defPPr>
              <a:defRPr lang="zh-CN"/>
            </a:defPPr>
            <a:lvl1pPr>
              <a:defRPr sz="2400" b="1">
                <a:solidFill>
                  <a:srgbClr val="FF0000"/>
                </a:solidFill>
                <a:latin typeface="+mj-ea"/>
                <a:ea typeface="+mj-ea"/>
              </a:defRPr>
            </a:lvl1pPr>
          </a:lstStyle>
          <a:p>
            <a:pPr>
              <a:lnSpc>
                <a:spcPct val="120000"/>
              </a:lnSpc>
            </a:pPr>
            <a:r>
              <a:rPr lang="zh-CN" altLang="en-US" dirty="0"/>
              <a:t>优点：</a:t>
            </a:r>
          </a:p>
          <a:p>
            <a:pPr>
              <a:lnSpc>
                <a:spcPct val="120000"/>
              </a:lnSpc>
            </a:pPr>
            <a:r>
              <a:rPr lang="zh-CN" altLang="en-US" b="0" dirty="0">
                <a:solidFill>
                  <a:schemeClr val="tx1"/>
                </a:solidFill>
              </a:rPr>
              <a:t>即使是大规模数据集，随机梯度下降法也会很快收敛。</a:t>
            </a:r>
            <a:endParaRPr lang="en-US" altLang="zh-CN" b="0" dirty="0">
              <a:solidFill>
                <a:schemeClr val="tx1"/>
              </a:solidFill>
            </a:endParaRPr>
          </a:p>
          <a:p>
            <a:endParaRPr lang="en-US" altLang="zh-CN" dirty="0"/>
          </a:p>
          <a:p>
            <a:pPr>
              <a:lnSpc>
                <a:spcPct val="130000"/>
              </a:lnSpc>
            </a:pPr>
            <a:r>
              <a:rPr lang="zh-CN" altLang="en-US" dirty="0"/>
              <a:t>缺点：</a:t>
            </a:r>
          </a:p>
          <a:p>
            <a:pPr marL="342900" indent="-342900">
              <a:lnSpc>
                <a:spcPct val="130000"/>
              </a:lnSpc>
              <a:buFont typeface="Arial" panose="020B0604020202020204" pitchFamily="34" charset="0"/>
              <a:buChar char="•"/>
            </a:pPr>
            <a:r>
              <a:rPr lang="zh-CN" altLang="en-US" b="0" dirty="0">
                <a:solidFill>
                  <a:schemeClr val="tx1"/>
                </a:solidFill>
              </a:rPr>
              <a:t>不稳定，因为每一次的方向是不确定的，甚至有可能向反方向前进，准确度下降。</a:t>
            </a:r>
            <a:endParaRPr lang="en-US" altLang="zh-CN" b="0" dirty="0">
              <a:solidFill>
                <a:schemeClr val="tx1"/>
              </a:solidFill>
            </a:endParaRPr>
          </a:p>
          <a:p>
            <a:endParaRPr lang="zh-CN" altLang="en-US" b="0" dirty="0">
              <a:solidFill>
                <a:schemeClr val="tx1"/>
              </a:solidFill>
            </a:endParaRPr>
          </a:p>
          <a:p>
            <a:pPr marL="342900" indent="-342900">
              <a:buFont typeface="Arial" panose="020B0604020202020204" pitchFamily="34" charset="0"/>
              <a:buChar char="•"/>
            </a:pPr>
            <a:r>
              <a:rPr lang="zh-CN" altLang="en-US" b="0" dirty="0">
                <a:solidFill>
                  <a:schemeClr val="tx1"/>
                </a:solidFill>
              </a:rPr>
              <a:t>可能收敛到局部最优。</a:t>
            </a:r>
          </a:p>
        </p:txBody>
      </p:sp>
      <p:sp>
        <p:nvSpPr>
          <p:cNvPr id="7" name="文本框 6"/>
          <p:cNvSpPr txBox="1"/>
          <p:nvPr/>
        </p:nvSpPr>
        <p:spPr>
          <a:xfrm>
            <a:off x="613985" y="1478115"/>
            <a:ext cx="8263021" cy="461665"/>
          </a:xfrm>
          <a:prstGeom prst="rect">
            <a:avLst/>
          </a:prstGeom>
          <a:noFill/>
        </p:spPr>
        <p:txBody>
          <a:bodyPr wrap="square" rtlCol="0">
            <a:spAutoFit/>
          </a:bodyPr>
          <a:lstStyle/>
          <a:p>
            <a:r>
              <a:rPr lang="zh-CN" altLang="en-US" sz="2400" b="1" dirty="0">
                <a:solidFill>
                  <a:srgbClr val="FF0000"/>
                </a:solidFill>
                <a:latin typeface="+mj-ea"/>
                <a:ea typeface="+mj-ea"/>
              </a:rPr>
              <a:t>随机</a:t>
            </a:r>
            <a:r>
              <a:rPr lang="zh-CN" altLang="zh-CN" sz="2400" b="1" dirty="0">
                <a:solidFill>
                  <a:srgbClr val="FF0000"/>
                </a:solidFill>
                <a:latin typeface="+mj-ea"/>
                <a:ea typeface="+mj-ea"/>
              </a:rPr>
              <a:t>梯度下降</a:t>
            </a:r>
            <a:r>
              <a:rPr lang="zh-CN" altLang="en-US" sz="2400" b="1" dirty="0">
                <a:solidFill>
                  <a:srgbClr val="FF0000"/>
                </a:solidFill>
                <a:latin typeface="+mj-ea"/>
                <a:ea typeface="+mj-ea"/>
              </a:rPr>
              <a:t>（</a:t>
            </a:r>
            <a:r>
              <a:rPr lang="en-US" altLang="zh-CN" sz="2400" b="1" dirty="0">
                <a:solidFill>
                  <a:srgbClr val="FF0000"/>
                </a:solidFill>
                <a:latin typeface="+mj-ea"/>
                <a:ea typeface="+mj-ea"/>
              </a:rPr>
              <a:t>Stochastic Gradient Descent</a:t>
            </a:r>
            <a:r>
              <a:rPr lang="zh-CN" altLang="en-US" sz="2400" b="1" dirty="0">
                <a:solidFill>
                  <a:srgbClr val="FF0000"/>
                </a:solidFill>
                <a:latin typeface="+mj-ea"/>
                <a:ea typeface="+mj-ea"/>
              </a:rPr>
              <a:t>）</a:t>
            </a:r>
          </a:p>
        </p:txBody>
      </p:sp>
      <p:sp>
        <p:nvSpPr>
          <p:cNvPr id="8" name="文本框 22"/>
          <p:cNvSpPr>
            <a:spLocks noChangeArrowheads="1"/>
          </p:cNvSpPr>
          <p:nvPr/>
        </p:nvSpPr>
        <p:spPr bwMode="auto">
          <a:xfrm>
            <a:off x="548883" y="68192"/>
            <a:ext cx="67262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r>
              <a:rPr lang="en-US" altLang="zh-CN" sz="3600" b="1" dirty="0">
                <a:latin typeface="+mj-lt"/>
                <a:ea typeface="+mj-ea"/>
                <a:cs typeface="+mj-cs"/>
                <a:sym typeface="+mn-ea"/>
              </a:rPr>
              <a:t>1. 2 </a:t>
            </a:r>
            <a:r>
              <a:rPr lang="zh-CN" altLang="en-US" sz="3600" b="1" dirty="0">
                <a:latin typeface="+mj-lt"/>
                <a:ea typeface="+mj-ea"/>
                <a:cs typeface="+mj-cs"/>
              </a:rPr>
              <a:t>梯度下降</a:t>
            </a:r>
            <a:r>
              <a:rPr lang="en-US" altLang="zh-CN" sz="3600" b="1" dirty="0">
                <a:latin typeface="+mj-lt"/>
                <a:ea typeface="+mj-ea"/>
                <a:cs typeface="+mj-cs"/>
              </a:rPr>
              <a:t>---</a:t>
            </a:r>
            <a:r>
              <a:rPr lang="zh-CN" altLang="en-US" sz="3600" b="1" dirty="0">
                <a:latin typeface="+mj-lt"/>
                <a:ea typeface="+mj-ea"/>
                <a:cs typeface="+mj-cs"/>
              </a:rPr>
              <a:t>随机梯度下降</a:t>
            </a:r>
            <a:endParaRPr lang="en-US" altLang="zh-CN" sz="3600" b="1" dirty="0">
              <a:latin typeface="+mj-lt"/>
              <a:ea typeface="+mj-ea"/>
              <a:cs typeface="+mj-cs"/>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7852012" y="3025254"/>
            <a:ext cx="4121624" cy="2474794"/>
          </a:xfrm>
          <a:prstGeom prst="roundRect">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latin typeface="+mj-ea"/>
              <a:ea typeface="+mj-ea"/>
            </a:endParaRPr>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400"/>
          </a:p>
        </p:txBody>
      </p:sp>
      <p:sp>
        <p:nvSpPr>
          <p:cNvPr id="19" name="文本框 18"/>
          <p:cNvSpPr txBox="1"/>
          <p:nvPr/>
        </p:nvSpPr>
        <p:spPr>
          <a:xfrm>
            <a:off x="927733" y="1276907"/>
            <a:ext cx="8357294" cy="461665"/>
          </a:xfrm>
          <a:prstGeom prst="rect">
            <a:avLst/>
          </a:prstGeom>
          <a:noFill/>
        </p:spPr>
        <p:txBody>
          <a:bodyPr wrap="square" rtlCol="0">
            <a:spAutoFit/>
          </a:bodyPr>
          <a:lstStyle/>
          <a:p>
            <a:r>
              <a:rPr lang="zh-CN" altLang="en-US" sz="2400" b="1" dirty="0">
                <a:solidFill>
                  <a:srgbClr val="FF0000"/>
                </a:solidFill>
                <a:latin typeface="+mj-ea"/>
                <a:ea typeface="+mj-ea"/>
              </a:rPr>
              <a:t>小</a:t>
            </a:r>
            <a:r>
              <a:rPr lang="zh-CN" altLang="zh-CN" sz="2400" b="1" dirty="0">
                <a:solidFill>
                  <a:srgbClr val="FF0000"/>
                </a:solidFill>
                <a:latin typeface="+mj-ea"/>
                <a:ea typeface="+mj-ea"/>
              </a:rPr>
              <a:t>批量梯度下降</a:t>
            </a:r>
            <a:r>
              <a:rPr lang="zh-CN" altLang="en-US" sz="2400" b="1" dirty="0">
                <a:solidFill>
                  <a:srgbClr val="FF0000"/>
                </a:solidFill>
                <a:latin typeface="+mj-ea"/>
                <a:ea typeface="+mj-ea"/>
              </a:rPr>
              <a:t>（</a:t>
            </a:r>
            <a:r>
              <a:rPr lang="en-US" altLang="zh-CN" sz="2400" b="1" dirty="0">
                <a:solidFill>
                  <a:srgbClr val="FF0000"/>
                </a:solidFill>
                <a:latin typeface="+mj-ea"/>
                <a:ea typeface="+mj-ea"/>
              </a:rPr>
              <a:t>Mini-Batch Gradient Descent</a:t>
            </a:r>
            <a:r>
              <a:rPr lang="zh-CN" altLang="en-US" sz="2400" b="1" dirty="0">
                <a:solidFill>
                  <a:srgbClr val="FF0000"/>
                </a:solidFill>
                <a:latin typeface="+mj-ea"/>
                <a:ea typeface="+mj-ea"/>
              </a:rPr>
              <a:t>）</a:t>
            </a:r>
          </a:p>
        </p:txBody>
      </p:sp>
      <mc:AlternateContent xmlns:mc="http://schemas.openxmlformats.org/markup-compatibility/2006" xmlns:a14="http://schemas.microsoft.com/office/drawing/2010/main">
        <mc:Choice Requires="a14">
          <p:sp>
            <p:nvSpPr>
              <p:cNvPr id="22" name="矩形 21"/>
              <p:cNvSpPr/>
              <p:nvPr/>
            </p:nvSpPr>
            <p:spPr>
              <a:xfrm>
                <a:off x="927733" y="1822581"/>
                <a:ext cx="7065536" cy="1569660"/>
              </a:xfrm>
              <a:prstGeom prst="rect">
                <a:avLst/>
              </a:prstGeom>
            </p:spPr>
            <p:txBody>
              <a:bodyPr wrap="square">
                <a:spAutoFit/>
              </a:bodyPr>
              <a:lstStyle/>
              <a:p>
                <a:r>
                  <a:rPr lang="zh-CN" altLang="zh-CN" sz="2400" kern="100" dirty="0">
                    <a:latin typeface="+mj-ea"/>
                    <a:ea typeface="+mj-ea"/>
                    <a:cs typeface="Times New Roman" panose="02020603050405020304" pitchFamily="18" charset="0"/>
                  </a:rPr>
                  <a:t>梯度下降的每一步中，用到了</a:t>
                </a:r>
                <a:r>
                  <a:rPr lang="zh-CN" altLang="en-US" sz="2400" kern="100" dirty="0">
                    <a:solidFill>
                      <a:srgbClr val="FF0000"/>
                    </a:solidFill>
                    <a:latin typeface="+mj-ea"/>
                    <a:ea typeface="+mj-ea"/>
                    <a:cs typeface="Times New Roman" panose="02020603050405020304" pitchFamily="18" charset="0"/>
                  </a:rPr>
                  <a:t>一定批量</a:t>
                </a:r>
                <a:r>
                  <a:rPr lang="zh-CN" altLang="zh-CN" sz="2400" kern="100" dirty="0">
                    <a:latin typeface="+mj-ea"/>
                    <a:ea typeface="+mj-ea"/>
                    <a:cs typeface="Times New Roman" panose="02020603050405020304" pitchFamily="18" charset="0"/>
                  </a:rPr>
                  <a:t>的训练样本</a:t>
                </a:r>
                <a:endParaRPr lang="en-US" altLang="zh-CN" sz="2400" kern="100" dirty="0">
                  <a:latin typeface="+mj-ea"/>
                  <a:ea typeface="+mj-ea"/>
                  <a:cs typeface="Times New Roman" panose="02020603050405020304" pitchFamily="18" charset="0"/>
                </a:endParaRPr>
              </a:p>
              <a:p>
                <a:endParaRPr lang="en-US" altLang="zh-CN" sz="2400" dirty="0">
                  <a:latin typeface="+mj-ea"/>
                  <a:ea typeface="+mj-ea"/>
                </a:endParaRPr>
              </a:p>
              <a:p>
                <a:r>
                  <a:rPr lang="zh-CN" altLang="zh-CN" sz="2400" dirty="0">
                    <a:latin typeface="+mj-ea"/>
                    <a:ea typeface="+mj-ea"/>
                  </a:rPr>
                  <a:t>每计算常数</a:t>
                </a:r>
                <a14:m>
                  <m:oMath xmlns:m="http://schemas.openxmlformats.org/officeDocument/2006/math">
                    <m:r>
                      <a:rPr lang="en-US" altLang="zh-CN" sz="2400" i="1" smtClean="0">
                        <a:solidFill>
                          <a:srgbClr val="FF0000"/>
                        </a:solidFill>
                        <a:latin typeface="Cambria Math" panose="02040503050406030204" pitchFamily="18" charset="0"/>
                        <a:ea typeface="+mj-ea"/>
                      </a:rPr>
                      <m:t>𝑏</m:t>
                    </m:r>
                  </m:oMath>
                </a14:m>
                <a:r>
                  <a:rPr lang="zh-CN" altLang="zh-CN" sz="2400" dirty="0">
                    <a:latin typeface="+mj-ea"/>
                    <a:ea typeface="+mj-ea"/>
                  </a:rPr>
                  <a:t>次训练实例，便更新一次参数 </a:t>
                </a:r>
                <a14:m>
                  <m:oMath xmlns:m="http://schemas.openxmlformats.org/officeDocument/2006/math">
                    <m:r>
                      <a:rPr lang="en-US" altLang="zh-CN" sz="2400" b="0" i="1" smtClean="0">
                        <a:latin typeface="Cambria Math" panose="02040503050406030204" pitchFamily="18" charset="0"/>
                        <a:ea typeface="+mj-ea"/>
                      </a:rPr>
                      <m:t>𝑤</m:t>
                    </m:r>
                  </m:oMath>
                </a14:m>
                <a:r>
                  <a:rPr lang="en-US" altLang="zh-CN" sz="2400" dirty="0">
                    <a:latin typeface="+mj-ea"/>
                    <a:ea typeface="+mj-ea"/>
                  </a:rPr>
                  <a:t> </a:t>
                </a:r>
              </a:p>
              <a:p>
                <a:endParaRPr lang="en-US" altLang="zh-CN" sz="2400" dirty="0">
                  <a:latin typeface="+mj-ea"/>
                  <a:ea typeface="+mj-ea"/>
                </a:endParaRPr>
              </a:p>
            </p:txBody>
          </p:sp>
        </mc:Choice>
        <mc:Fallback xmlns="">
          <p:sp>
            <p:nvSpPr>
              <p:cNvPr id="22" name="矩形 21"/>
              <p:cNvSpPr>
                <a:spLocks noRot="1" noChangeAspect="1" noMove="1" noResize="1" noEditPoints="1" noAdjustHandles="1" noChangeArrowheads="1" noChangeShapeType="1" noTextEdit="1"/>
              </p:cNvSpPr>
              <p:nvPr/>
            </p:nvSpPr>
            <p:spPr>
              <a:xfrm>
                <a:off x="927733" y="1822581"/>
                <a:ext cx="7065536" cy="1569660"/>
              </a:xfrm>
              <a:prstGeom prst="rect">
                <a:avLst/>
              </a:prstGeom>
              <a:blipFill>
                <a:blip r:embed="rId2"/>
                <a:stretch>
                  <a:fillRect l="-1294" t="-31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7947547" y="3099617"/>
                <a:ext cx="4016990" cy="2308324"/>
              </a:xfrm>
              <a:prstGeom prst="rect">
                <a:avLst/>
              </a:prstGeom>
            </p:spPr>
            <p:txBody>
              <a:bodyPr wrap="square">
                <a:spAutoFit/>
              </a:bodyPr>
              <a:lstStyle/>
              <a:p>
                <a14:m>
                  <m:oMath xmlns:m="http://schemas.openxmlformats.org/officeDocument/2006/math">
                    <m:r>
                      <a:rPr lang="en-US" altLang="zh-CN" sz="2400" i="1">
                        <a:latin typeface="Cambria Math" panose="02040503050406030204" pitchFamily="18" charset="0"/>
                        <a:ea typeface="+mj-ea"/>
                      </a:rPr>
                      <m:t>𝑏</m:t>
                    </m:r>
                  </m:oMath>
                </a14:m>
                <a:r>
                  <a:rPr lang="en-US" altLang="zh-CN" sz="2400" dirty="0">
                    <a:latin typeface="+mj-ea"/>
                    <a:ea typeface="+mj-ea"/>
                  </a:rPr>
                  <a:t>=1</a:t>
                </a:r>
                <a:r>
                  <a:rPr lang="zh-CN" altLang="en-US" sz="2400" dirty="0">
                    <a:latin typeface="+mj-ea"/>
                    <a:ea typeface="+mj-ea"/>
                  </a:rPr>
                  <a:t>（随机梯度下降</a:t>
                </a:r>
                <a:r>
                  <a:rPr lang="en-US" altLang="zh-CN" sz="2400" dirty="0">
                    <a:latin typeface="+mj-ea"/>
                    <a:ea typeface="+mj-ea"/>
                  </a:rPr>
                  <a:t>,SGD</a:t>
                </a:r>
                <a:r>
                  <a:rPr lang="zh-CN" altLang="en-US" sz="2400" dirty="0">
                    <a:latin typeface="+mj-ea"/>
                    <a:ea typeface="+mj-ea"/>
                  </a:rPr>
                  <a:t>）</a:t>
                </a:r>
                <a:endParaRPr lang="en-US" altLang="zh-CN" sz="2400" dirty="0">
                  <a:latin typeface="+mj-ea"/>
                  <a:ea typeface="+mj-ea"/>
                </a:endParaRPr>
              </a:p>
              <a:p>
                <a14:m>
                  <m:oMath xmlns:m="http://schemas.openxmlformats.org/officeDocument/2006/math">
                    <m:r>
                      <a:rPr lang="en-US" altLang="zh-CN" sz="2400" i="1" smtClean="0">
                        <a:latin typeface="Cambria Math" panose="02040503050406030204" pitchFamily="18" charset="0"/>
                        <a:ea typeface="+mj-ea"/>
                      </a:rPr>
                      <m:t>𝑏</m:t>
                    </m:r>
                    <m:r>
                      <m:rPr>
                        <m:nor/>
                      </m:rPr>
                      <a:rPr lang="en-US" altLang="zh-CN" sz="2400" dirty="0">
                        <a:latin typeface="+mj-ea"/>
                      </a:rPr>
                      <m:t>==</m:t>
                    </m:r>
                    <m:r>
                      <m:rPr>
                        <m:nor/>
                      </m:rPr>
                      <a:rPr lang="en-US" altLang="zh-CN" sz="2400" dirty="0">
                        <a:latin typeface="+mj-ea"/>
                      </a:rPr>
                      <m:t>m</m:t>
                    </m:r>
                  </m:oMath>
                </a14:m>
                <a:r>
                  <a:rPr lang="zh-CN" altLang="en-US" sz="2400" dirty="0">
                    <a:latin typeface="+mj-ea"/>
                    <a:ea typeface="+mj-ea"/>
                  </a:rPr>
                  <a:t>（批量梯度下降</a:t>
                </a:r>
                <a:r>
                  <a:rPr lang="en-US" altLang="zh-CN" sz="2400" dirty="0">
                    <a:latin typeface="+mj-ea"/>
                    <a:ea typeface="+mj-ea"/>
                  </a:rPr>
                  <a:t>,</a:t>
                </a:r>
                <a:r>
                  <a:rPr lang="en-US" altLang="zh-CN" sz="2400" dirty="0" err="1">
                    <a:latin typeface="+mj-ea"/>
                    <a:ea typeface="+mj-ea"/>
                  </a:rPr>
                  <a:t>BGD</a:t>
                </a:r>
                <a:r>
                  <a:rPr lang="zh-CN" altLang="en-US" sz="2400" dirty="0">
                    <a:latin typeface="+mj-ea"/>
                    <a:ea typeface="+mj-ea"/>
                  </a:rPr>
                  <a:t>）</a:t>
                </a:r>
                <a:endParaRPr lang="en-US" altLang="zh-CN" sz="2400" dirty="0">
                  <a:latin typeface="+mj-ea"/>
                  <a:ea typeface="+mj-ea"/>
                </a:endParaRPr>
              </a:p>
              <a:p>
                <a14:m>
                  <m:oMath xmlns:m="http://schemas.openxmlformats.org/officeDocument/2006/math">
                    <m:r>
                      <a:rPr lang="en-US" altLang="zh-CN" sz="2400" i="1">
                        <a:latin typeface="Cambria Math" panose="02040503050406030204" pitchFamily="18" charset="0"/>
                        <a:ea typeface="+mj-ea"/>
                      </a:rPr>
                      <m:t>𝑏</m:t>
                    </m:r>
                  </m:oMath>
                </a14:m>
                <a:r>
                  <a:rPr lang="en-US" altLang="zh-CN" sz="2400" dirty="0">
                    <a:latin typeface="+mj-ea"/>
                    <a:ea typeface="+mj-ea"/>
                  </a:rPr>
                  <a:t>=</a:t>
                </a:r>
                <a:r>
                  <a:rPr lang="en-US" altLang="zh-CN" sz="2400" i="1" dirty="0" err="1">
                    <a:latin typeface="+mj-ea"/>
                    <a:ea typeface="+mj-ea"/>
                  </a:rPr>
                  <a:t>batch_size</a:t>
                </a:r>
                <a:r>
                  <a:rPr lang="zh-CN" altLang="en-US" sz="2400" dirty="0">
                    <a:latin typeface="+mj-ea"/>
                    <a:ea typeface="+mj-ea"/>
                  </a:rPr>
                  <a:t>，通常是</a:t>
                </a:r>
                <a:r>
                  <a:rPr lang="en-US" altLang="zh-CN" sz="2400" dirty="0">
                    <a:latin typeface="+mj-ea"/>
                    <a:ea typeface="+mj-ea"/>
                  </a:rPr>
                  <a:t>2</a:t>
                </a:r>
                <a:r>
                  <a:rPr lang="zh-CN" altLang="en-US" sz="2400" dirty="0">
                    <a:latin typeface="+mj-ea"/>
                    <a:ea typeface="+mj-ea"/>
                  </a:rPr>
                  <a:t>的指数倍，常见有</a:t>
                </a:r>
                <a:r>
                  <a:rPr lang="en-US" altLang="zh-CN" sz="2400" dirty="0">
                    <a:latin typeface="+mj-ea"/>
                    <a:ea typeface="+mj-ea"/>
                  </a:rPr>
                  <a:t>32,64,128</a:t>
                </a:r>
                <a:r>
                  <a:rPr lang="zh-CN" altLang="en-US" sz="2400" dirty="0">
                    <a:latin typeface="+mj-ea"/>
                    <a:ea typeface="+mj-ea"/>
                  </a:rPr>
                  <a:t>等。（小批量梯度下降</a:t>
                </a:r>
                <a:r>
                  <a:rPr lang="en-US" altLang="zh-CN" sz="2400" dirty="0">
                    <a:latin typeface="+mj-ea"/>
                    <a:ea typeface="+mj-ea"/>
                  </a:rPr>
                  <a:t>,MBGD</a:t>
                </a:r>
                <a:r>
                  <a:rPr lang="zh-CN" altLang="en-US" sz="2400" dirty="0">
                    <a:latin typeface="+mj-ea"/>
                    <a:ea typeface="+mj-ea"/>
                  </a:rPr>
                  <a:t>）</a:t>
                </a:r>
                <a:endParaRPr lang="en-US" altLang="zh-CN" sz="2400" dirty="0">
                  <a:latin typeface="+mj-ea"/>
                  <a:ea typeface="+mj-ea"/>
                </a:endParaRPr>
              </a:p>
            </p:txBody>
          </p:sp>
        </mc:Choice>
        <mc:Fallback xmlns="">
          <p:sp>
            <p:nvSpPr>
              <p:cNvPr id="2" name="矩形 1"/>
              <p:cNvSpPr>
                <a:spLocks noRot="1" noChangeAspect="1" noMove="1" noResize="1" noEditPoints="1" noAdjustHandles="1" noChangeArrowheads="1" noChangeShapeType="1" noTextEdit="1"/>
              </p:cNvSpPr>
              <p:nvPr/>
            </p:nvSpPr>
            <p:spPr>
              <a:xfrm>
                <a:off x="7947547" y="3099617"/>
                <a:ext cx="4016990" cy="2308324"/>
              </a:xfrm>
              <a:prstGeom prst="rect">
                <a:avLst/>
              </a:prstGeom>
              <a:blipFill>
                <a:blip r:embed="rId3"/>
                <a:stretch>
                  <a:fillRect l="-2428" t="-2111" r="-9863" b="-50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044921" y="3116760"/>
                <a:ext cx="6096000" cy="2622385"/>
              </a:xfrm>
              <a:prstGeom prst="rect">
                <a:avLst/>
              </a:prstGeom>
            </p:spPr>
            <p:txBody>
              <a:bodyPr>
                <a:spAutoFit/>
              </a:bodyPr>
              <a:lstStyle/>
              <a:p>
                <a:pPr indent="267970" algn="just">
                  <a:lnSpc>
                    <a:spcPct val="150000"/>
                  </a:lnSpc>
                  <a:spcAft>
                    <a:spcPts val="0"/>
                  </a:spcAft>
                </a:pPr>
                <a:r>
                  <a:rPr lang="zh-CN" altLang="en-US" sz="2400" b="1" kern="100" dirty="0">
                    <a:latin typeface="+mj-ea"/>
                    <a:ea typeface="+mj-ea"/>
                    <a:cs typeface="Times New Roman" panose="02020603050405020304" pitchFamily="18" charset="0"/>
                  </a:rPr>
                  <a:t>参数更新</a:t>
                </a:r>
                <a:endParaRPr lang="en-US" altLang="zh-CN" sz="2400" i="1" kern="100" dirty="0">
                  <a:latin typeface="+mj-ea"/>
                  <a:ea typeface="+mj-ea"/>
                  <a:cs typeface="Times New Roman" panose="02020603050405020304" pitchFamily="18" charset="0"/>
                </a:endParaRPr>
              </a:p>
              <a:p>
                <a:pPr indent="267970"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sz="2400" i="1" kern="100">
                              <a:latin typeface="Cambria Math" panose="02040503050406030204" pitchFamily="18" charset="0"/>
                              <a:ea typeface="+mj-ea"/>
                              <a:cs typeface="Times New Roman" panose="02020603050405020304" pitchFamily="18" charset="0"/>
                            </a:rPr>
                          </m:ctrlPr>
                        </m:sSubPr>
                        <m:e>
                          <m:r>
                            <a:rPr lang="en-US" altLang="zh-CN" sz="2400" i="1" kern="100">
                              <a:latin typeface="Cambria Math" panose="02040503050406030204" pitchFamily="18" charset="0"/>
                              <a:ea typeface="+mj-ea"/>
                              <a:cs typeface="Times New Roman" panose="02020603050405020304" pitchFamily="18" charset="0"/>
                            </a:rPr>
                            <m:t>𝑤</m:t>
                          </m:r>
                        </m:e>
                        <m:sub>
                          <m:r>
                            <a:rPr lang="en-US" altLang="zh-CN" sz="2400" i="1" kern="100">
                              <a:latin typeface="Cambria Math" panose="02040503050406030204" pitchFamily="18" charset="0"/>
                              <a:ea typeface="+mj-ea"/>
                              <a:cs typeface="Times New Roman" panose="02020603050405020304" pitchFamily="18" charset="0"/>
                            </a:rPr>
                            <m:t>𝑗</m:t>
                          </m:r>
                        </m:sub>
                      </m:sSub>
                      <m:r>
                        <a:rPr lang="en-US" altLang="zh-CN" sz="2400" i="1" kern="100">
                          <a:latin typeface="Cambria Math" panose="02040503050406030204" pitchFamily="18" charset="0"/>
                          <a:ea typeface="+mj-ea"/>
                          <a:cs typeface="Times New Roman" panose="02020603050405020304" pitchFamily="18" charset="0"/>
                        </a:rPr>
                        <m:t>:=</m:t>
                      </m:r>
                      <m:sSub>
                        <m:sSubPr>
                          <m:ctrlPr>
                            <a:rPr lang="zh-CN" altLang="zh-CN" sz="2400" i="1" kern="100">
                              <a:latin typeface="Cambria Math" panose="02040503050406030204" pitchFamily="18" charset="0"/>
                              <a:ea typeface="+mj-ea"/>
                              <a:cs typeface="Times New Roman" panose="02020603050405020304" pitchFamily="18" charset="0"/>
                            </a:rPr>
                          </m:ctrlPr>
                        </m:sSubPr>
                        <m:e>
                          <m:r>
                            <a:rPr lang="en-US" altLang="zh-CN" sz="2400" i="1" kern="100">
                              <a:latin typeface="Cambria Math" panose="02040503050406030204" pitchFamily="18" charset="0"/>
                              <a:ea typeface="+mj-ea"/>
                              <a:cs typeface="Times New Roman" panose="02020603050405020304" pitchFamily="18" charset="0"/>
                            </a:rPr>
                            <m:t>𝑤</m:t>
                          </m:r>
                        </m:e>
                        <m:sub>
                          <m:r>
                            <a:rPr lang="en-US" altLang="zh-CN" sz="2400" i="1" kern="100">
                              <a:latin typeface="Cambria Math" panose="02040503050406030204" pitchFamily="18" charset="0"/>
                              <a:ea typeface="+mj-ea"/>
                              <a:cs typeface="Times New Roman" panose="02020603050405020304" pitchFamily="18" charset="0"/>
                            </a:rPr>
                            <m:t>𝑗</m:t>
                          </m:r>
                        </m:sub>
                      </m:sSub>
                      <m:r>
                        <a:rPr lang="en-US" altLang="zh-CN" sz="2400" i="1" kern="100">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𝛼</m:t>
                      </m:r>
                      <m:f>
                        <m:fPr>
                          <m:ctrlPr>
                            <a:rPr lang="zh-CN" altLang="zh-CN" sz="2400" i="1">
                              <a:latin typeface="Cambria Math" panose="02040503050406030204" pitchFamily="18" charset="0"/>
                              <a:ea typeface="+mj-ea"/>
                              <a:cs typeface="Times New Roman" panose="02020603050405020304" pitchFamily="18" charset="0"/>
                            </a:rPr>
                          </m:ctrlPr>
                        </m:fPr>
                        <m:num>
                          <m:r>
                            <a:rPr lang="en-US" altLang="zh-CN" sz="2400" i="1">
                              <a:latin typeface="Cambria Math" panose="02040503050406030204" pitchFamily="18" charset="0"/>
                              <a:ea typeface="+mj-ea"/>
                              <a:cs typeface="Times New Roman" panose="02020603050405020304" pitchFamily="18" charset="0"/>
                            </a:rPr>
                            <m:t>1</m:t>
                          </m:r>
                        </m:num>
                        <m:den>
                          <m:r>
                            <a:rPr lang="en-US" altLang="zh-CN" sz="2400" i="1">
                              <a:latin typeface="Cambria Math" panose="02040503050406030204" pitchFamily="18" charset="0"/>
                              <a:ea typeface="+mj-ea"/>
                              <a:cs typeface="Times New Roman" panose="02020603050405020304" pitchFamily="18" charset="0"/>
                            </a:rPr>
                            <m:t>𝑏</m:t>
                          </m:r>
                        </m:den>
                      </m:f>
                      <m:nary>
                        <m:naryPr>
                          <m:chr m:val="∑"/>
                          <m:limLoc m:val="undOvr"/>
                          <m:ctrlPr>
                            <a:rPr lang="zh-CN" altLang="zh-CN" sz="2400" i="1">
                              <a:latin typeface="Cambria Math" panose="02040503050406030204" pitchFamily="18" charset="0"/>
                              <a:ea typeface="+mj-ea"/>
                              <a:cs typeface="Times New Roman" panose="02020603050405020304" pitchFamily="18" charset="0"/>
                            </a:rPr>
                          </m:ctrlPr>
                        </m:naryPr>
                        <m:sub>
                          <m:r>
                            <a:rPr lang="en-US" altLang="zh-CN" sz="2400" i="1">
                              <a:latin typeface="Cambria Math" panose="02040503050406030204" pitchFamily="18" charset="0"/>
                              <a:ea typeface="+mj-ea"/>
                              <a:cs typeface="Times New Roman" panose="02020603050405020304" pitchFamily="18" charset="0"/>
                            </a:rPr>
                            <m:t>𝑘</m:t>
                          </m:r>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𝑖</m:t>
                          </m:r>
                        </m:sub>
                        <m:sup>
                          <m:r>
                            <a:rPr lang="en-US" altLang="zh-CN" sz="2400" i="1">
                              <a:latin typeface="Cambria Math" panose="02040503050406030204" pitchFamily="18" charset="0"/>
                              <a:ea typeface="+mj-ea"/>
                              <a:cs typeface="Times New Roman" panose="02020603050405020304" pitchFamily="18" charset="0"/>
                            </a:rPr>
                            <m:t>𝑖</m:t>
                          </m:r>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𝑏</m:t>
                          </m:r>
                          <m:r>
                            <a:rPr lang="en-US" altLang="zh-CN" sz="2400" i="1">
                              <a:latin typeface="Cambria Math" panose="02040503050406030204" pitchFamily="18" charset="0"/>
                              <a:ea typeface="+mj-ea"/>
                              <a:cs typeface="Times New Roman" panose="02020603050405020304" pitchFamily="18" charset="0"/>
                            </a:rPr>
                            <m:t>−1</m:t>
                          </m:r>
                        </m:sup>
                        <m:e>
                          <m:d>
                            <m:dPr>
                              <m:ctrlPr>
                                <a:rPr lang="zh-CN" altLang="zh-CN" sz="2400" i="1">
                                  <a:latin typeface="Cambria Math" panose="02040503050406030204" pitchFamily="18" charset="0"/>
                                  <a:ea typeface="+mj-ea"/>
                                  <a:cs typeface="Times New Roman" panose="02020603050405020304" pitchFamily="18" charset="0"/>
                                </a:rPr>
                              </m:ctrlPr>
                            </m:dPr>
                            <m:e>
                              <m:r>
                                <a:rPr lang="en-US" altLang="zh-CN" sz="2400" b="0" i="1" smtClean="0">
                                  <a:latin typeface="Cambria Math" panose="02040503050406030204" pitchFamily="18" charset="0"/>
                                  <a:ea typeface="+mj-ea"/>
                                  <a:cs typeface="Times New Roman" panose="02020603050405020304" pitchFamily="18" charset="0"/>
                                </a:rPr>
                                <m:t>h</m:t>
                              </m:r>
                              <m:d>
                                <m:dPr>
                                  <m:ctrlPr>
                                    <a:rPr lang="zh-CN" altLang="zh-CN" sz="2400" i="1">
                                      <a:latin typeface="Cambria Math" panose="02040503050406030204" pitchFamily="18" charset="0"/>
                                      <a:ea typeface="+mj-ea"/>
                                      <a:cs typeface="Times New Roman" panose="02020603050405020304" pitchFamily="18" charset="0"/>
                                    </a:rPr>
                                  </m:ctrlPr>
                                </m:dPr>
                                <m:e>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𝑥</m:t>
                                      </m:r>
                                    </m:e>
                                    <m: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𝑘</m:t>
                                      </m:r>
                                      <m:r>
                                        <a:rPr lang="en-US" altLang="zh-CN" sz="2400" i="1">
                                          <a:latin typeface="Cambria Math" panose="02040503050406030204" pitchFamily="18" charset="0"/>
                                          <a:ea typeface="+mj-ea"/>
                                          <a:cs typeface="Times New Roman" panose="02020603050405020304" pitchFamily="18" charset="0"/>
                                        </a:rPr>
                                        <m:t>)</m:t>
                                      </m:r>
                                    </m:sup>
                                  </m:sSup>
                                </m:e>
                              </m:d>
                              <m:r>
                                <a:rPr lang="en-US" altLang="zh-CN" sz="2400" i="1">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𝑦</m:t>
                                  </m:r>
                                </m:e>
                                <m: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𝑘</m:t>
                                  </m:r>
                                  <m:r>
                                    <a:rPr lang="en-US" altLang="zh-CN" sz="2400" i="1">
                                      <a:latin typeface="Cambria Math" panose="02040503050406030204" pitchFamily="18" charset="0"/>
                                      <a:ea typeface="+mj-ea"/>
                                      <a:cs typeface="Times New Roman" panose="02020603050405020304" pitchFamily="18" charset="0"/>
                                    </a:rPr>
                                    <m:t>)</m:t>
                                  </m:r>
                                </m:sup>
                              </m:sSup>
                            </m:e>
                          </m:d>
                        </m:e>
                      </m:nary>
                      <m:sSubSup>
                        <m:sSubSupPr>
                          <m:ctrlPr>
                            <a:rPr lang="zh-CN" altLang="zh-CN" sz="2400" i="1">
                              <a:latin typeface="Cambria Math" panose="02040503050406030204" pitchFamily="18" charset="0"/>
                              <a:ea typeface="+mj-ea"/>
                              <a:cs typeface="Times New Roman" panose="02020603050405020304" pitchFamily="18" charset="0"/>
                            </a:rPr>
                          </m:ctrlPr>
                        </m:sSubSupPr>
                        <m:e>
                          <m:r>
                            <a:rPr lang="en-US" altLang="zh-CN" sz="2400" i="1">
                              <a:latin typeface="Cambria Math" panose="02040503050406030204" pitchFamily="18" charset="0"/>
                              <a:ea typeface="+mj-ea"/>
                              <a:cs typeface="Times New Roman" panose="02020603050405020304" pitchFamily="18" charset="0"/>
                            </a:rPr>
                            <m:t>𝑥</m:t>
                          </m:r>
                        </m:e>
                        <m:sub>
                          <m:r>
                            <a:rPr lang="en-US" altLang="zh-CN" sz="2400" i="1">
                              <a:latin typeface="Cambria Math" panose="02040503050406030204" pitchFamily="18" charset="0"/>
                              <a:ea typeface="+mj-ea"/>
                              <a:cs typeface="Times New Roman" panose="02020603050405020304" pitchFamily="18" charset="0"/>
                            </a:rPr>
                            <m:t>𝑗</m:t>
                          </m:r>
                        </m:sub>
                        <m: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𝑘</m:t>
                          </m:r>
                          <m:r>
                            <a:rPr lang="en-US" altLang="zh-CN" sz="2400" i="1">
                              <a:latin typeface="Cambria Math" panose="02040503050406030204" pitchFamily="18" charset="0"/>
                              <a:ea typeface="+mj-ea"/>
                              <a:cs typeface="Times New Roman" panose="02020603050405020304" pitchFamily="18" charset="0"/>
                            </a:rPr>
                            <m:t>)</m:t>
                          </m:r>
                        </m:sup>
                      </m:sSubSup>
                    </m:oMath>
                  </m:oMathPara>
                </a14:m>
                <a:br>
                  <a:rPr lang="en-US" altLang="zh-CN" sz="1600" kern="100" dirty="0">
                    <a:latin typeface="+mj-ea"/>
                    <a:ea typeface="+mj-ea"/>
                    <a:cs typeface="Times New Roman" panose="02020603050405020304" pitchFamily="18" charset="0"/>
                  </a:rPr>
                </a:br>
                <a:r>
                  <a:rPr lang="en-US" altLang="zh-CN" sz="1600" dirty="0">
                    <a:latin typeface="+mj-ea"/>
                    <a:ea typeface="+mj-ea"/>
                    <a:cs typeface="Times New Roman" panose="02020603050405020304" pitchFamily="18" charset="0"/>
                  </a:rPr>
                  <a:t>           (</a:t>
                </a:r>
                <a:r>
                  <a:rPr lang="zh-CN" altLang="en-US" sz="1600" dirty="0">
                    <a:latin typeface="+mj-ea"/>
                    <a:ea typeface="+mj-ea"/>
                    <a:cs typeface="Times New Roman" panose="02020603050405020304" pitchFamily="18" charset="0"/>
                  </a:rPr>
                  <a:t>同步更新</a:t>
                </a:r>
                <a14:m>
                  <m:oMath xmlns:m="http://schemas.openxmlformats.org/officeDocument/2006/math">
                    <m:sSub>
                      <m:sSubPr>
                        <m:ctrlPr>
                          <a:rPr lang="zh-CN" altLang="zh-CN" sz="1600" i="1">
                            <a:latin typeface="Cambria Math" panose="02040503050406030204" pitchFamily="18" charset="0"/>
                            <a:ea typeface="+mj-ea"/>
                            <a:cs typeface="Times New Roman" panose="02020603050405020304" pitchFamily="18" charset="0"/>
                          </a:rPr>
                        </m:ctrlPr>
                      </m:sSubPr>
                      <m:e>
                        <m:r>
                          <a:rPr lang="en-US" altLang="zh-CN" sz="1600" i="1">
                            <a:latin typeface="Cambria Math" panose="02040503050406030204" pitchFamily="18" charset="0"/>
                            <a:ea typeface="+mj-ea"/>
                            <a:cs typeface="Times New Roman" panose="02020603050405020304" pitchFamily="18" charset="0"/>
                          </a:rPr>
                          <m:t>𝑤</m:t>
                        </m:r>
                      </m:e>
                      <m:sub>
                        <m:r>
                          <a:rPr lang="en-US" altLang="zh-CN" sz="1600" i="1">
                            <a:latin typeface="Cambria Math" panose="02040503050406030204" pitchFamily="18" charset="0"/>
                            <a:ea typeface="+mj-ea"/>
                            <a:cs typeface="Times New Roman" panose="02020603050405020304" pitchFamily="18" charset="0"/>
                          </a:rPr>
                          <m:t>𝑗</m:t>
                        </m:r>
                      </m:sub>
                    </m:sSub>
                  </m:oMath>
                </a14:m>
                <a:r>
                  <a:rPr lang="en-US" altLang="zh-CN" sz="1600" dirty="0">
                    <a:latin typeface="+mj-ea"/>
                    <a:ea typeface="+mj-ea"/>
                    <a:cs typeface="Times New Roman" panose="02020603050405020304" pitchFamily="18" charset="0"/>
                  </a:rPr>
                  <a:t> </a:t>
                </a:r>
                <a:r>
                  <a:rPr lang="zh-CN" altLang="en-US" sz="1600" dirty="0">
                    <a:latin typeface="+mj-ea"/>
                    <a:ea typeface="+mj-ea"/>
                    <a:cs typeface="Times New Roman" panose="02020603050405020304" pitchFamily="18" charset="0"/>
                  </a:rPr>
                  <a:t>，</a:t>
                </a:r>
                <a:r>
                  <a:rPr lang="en-US" altLang="zh-CN" sz="1600" dirty="0">
                    <a:latin typeface="+mj-ea"/>
                    <a:ea typeface="+mj-ea"/>
                    <a:cs typeface="Times New Roman" panose="02020603050405020304" pitchFamily="18" charset="0"/>
                  </a:rPr>
                  <a:t>(</a:t>
                </a:r>
                <a:r>
                  <a:rPr lang="en-US" altLang="zh-CN" sz="1600" i="1" dirty="0">
                    <a:latin typeface="+mj-ea"/>
                    <a:ea typeface="+mj-ea"/>
                    <a:cs typeface="Times New Roman" panose="02020603050405020304" pitchFamily="18" charset="0"/>
                  </a:rPr>
                  <a:t>j</a:t>
                </a:r>
                <a:r>
                  <a:rPr lang="en-US" altLang="zh-CN" sz="1600" dirty="0">
                    <a:latin typeface="+mj-ea"/>
                    <a:ea typeface="+mj-ea"/>
                    <a:cs typeface="Times New Roman" panose="02020603050405020304" pitchFamily="18" charset="0"/>
                  </a:rPr>
                  <a:t>=0,1,...,</a:t>
                </a:r>
                <a:r>
                  <a:rPr lang="en-US" altLang="zh-CN" sz="1600" i="1" dirty="0">
                    <a:latin typeface="+mj-ea"/>
                    <a:ea typeface="+mj-ea"/>
                    <a:cs typeface="Times New Roman" panose="02020603050405020304" pitchFamily="18" charset="0"/>
                  </a:rPr>
                  <a:t>n</a:t>
                </a:r>
                <a:r>
                  <a:rPr lang="en-US" altLang="zh-CN" sz="1600" dirty="0">
                    <a:latin typeface="+mj-ea"/>
                    <a:ea typeface="+mj-ea"/>
                    <a:cs typeface="Times New Roman" panose="02020603050405020304" pitchFamily="18" charset="0"/>
                  </a:rPr>
                  <a:t> ))</a:t>
                </a:r>
                <a:endParaRPr lang="zh-CN" altLang="zh-CN" sz="1600" kern="100" dirty="0">
                  <a:latin typeface="+mj-ea"/>
                  <a:ea typeface="+mj-ea"/>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044921" y="3116760"/>
                <a:ext cx="6096000" cy="2622385"/>
              </a:xfrm>
              <a:prstGeom prst="rect">
                <a:avLst/>
              </a:prstGeom>
              <a:blipFill>
                <a:blip r:embed="rId4"/>
                <a:stretch>
                  <a:fillRect b="-233"/>
                </a:stretch>
              </a:blipFill>
            </p:spPr>
            <p:txBody>
              <a:bodyPr/>
              <a:lstStyle/>
              <a:p>
                <a:r>
                  <a:rPr lang="zh-CN" altLang="en-US">
                    <a:noFill/>
                  </a:rPr>
                  <a:t> </a:t>
                </a:r>
              </a:p>
            </p:txBody>
          </p:sp>
        </mc:Fallback>
      </mc:AlternateContent>
      <p:sp>
        <p:nvSpPr>
          <p:cNvPr id="7" name="文本框 6"/>
          <p:cNvSpPr txBox="1"/>
          <p:nvPr/>
        </p:nvSpPr>
        <p:spPr>
          <a:xfrm>
            <a:off x="695048" y="5871724"/>
            <a:ext cx="10642106" cy="830997"/>
          </a:xfrm>
          <a:prstGeom prst="rect">
            <a:avLst/>
          </a:prstGeom>
          <a:noFill/>
        </p:spPr>
        <p:txBody>
          <a:bodyPr wrap="square">
            <a:spAutoFit/>
          </a:bodyPr>
          <a:lstStyle/>
          <a:p>
            <a:r>
              <a:rPr lang="zh-CN" altLang="en-US" sz="2400" b="1" dirty="0">
                <a:solidFill>
                  <a:srgbClr val="FF0000"/>
                </a:solidFill>
                <a:latin typeface="+mj-ea"/>
                <a:ea typeface="+mj-ea"/>
              </a:rPr>
              <a:t>优点：</a:t>
            </a:r>
            <a:r>
              <a:rPr lang="zh-CN" altLang="en-US" sz="2400" dirty="0">
                <a:latin typeface="+mj-ea"/>
                <a:ea typeface="+mj-ea"/>
              </a:rPr>
              <a:t>小批量梯度下降法使用一部份样本数据参与计算，既降低了计算复杂度，又保证了解的收敛性。</a:t>
            </a:r>
          </a:p>
        </p:txBody>
      </p:sp>
      <p:sp>
        <p:nvSpPr>
          <p:cNvPr id="8" name="文本框 22"/>
          <p:cNvSpPr>
            <a:spLocks noChangeArrowheads="1"/>
          </p:cNvSpPr>
          <p:nvPr/>
        </p:nvSpPr>
        <p:spPr bwMode="auto">
          <a:xfrm>
            <a:off x="548883" y="68192"/>
            <a:ext cx="67262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r>
              <a:rPr lang="en-US" altLang="zh-CN" sz="3600" b="1" dirty="0">
                <a:latin typeface="+mj-lt"/>
                <a:ea typeface="+mj-ea"/>
                <a:cs typeface="+mj-cs"/>
                <a:sym typeface="+mn-ea"/>
              </a:rPr>
              <a:t>1. 2 </a:t>
            </a:r>
            <a:r>
              <a:rPr lang="zh-CN" altLang="en-US" sz="3600" b="1" dirty="0">
                <a:latin typeface="+mj-lt"/>
                <a:ea typeface="+mj-ea"/>
                <a:cs typeface="+mj-cs"/>
              </a:rPr>
              <a:t>梯度下降</a:t>
            </a:r>
            <a:r>
              <a:rPr lang="en-US" altLang="zh-CN" sz="3600" b="1" dirty="0">
                <a:latin typeface="+mj-lt"/>
                <a:ea typeface="+mj-ea"/>
                <a:cs typeface="+mj-cs"/>
              </a:rPr>
              <a:t>---</a:t>
            </a:r>
            <a:r>
              <a:rPr lang="zh-CN" altLang="en-US" sz="3600" b="1" dirty="0">
                <a:latin typeface="+mj-lt"/>
                <a:ea typeface="+mj-ea"/>
                <a:cs typeface="+mj-cs"/>
              </a:rPr>
              <a:t>小批量梯度下降</a:t>
            </a:r>
            <a:endParaRPr lang="en-US" altLang="zh-CN" sz="3600" b="1" dirty="0">
              <a:latin typeface="+mj-lt"/>
              <a:ea typeface="+mj-ea"/>
              <a:cs typeface="+mj-cs"/>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6"/>
          <p:cNvGraphicFramePr>
            <a:graphicFrameLocks noGrp="1"/>
          </p:cNvGraphicFramePr>
          <p:nvPr>
            <p:extLst>
              <p:ext uri="{D42A27DB-BD31-4B8C-83A1-F6EECF244321}">
                <p14:modId xmlns:p14="http://schemas.microsoft.com/office/powerpoint/2010/main" val="891707349"/>
              </p:ext>
            </p:extLst>
          </p:nvPr>
        </p:nvGraphicFramePr>
        <p:xfrm>
          <a:off x="548882" y="1422400"/>
          <a:ext cx="11097016" cy="5003801"/>
        </p:xfrm>
        <a:graphic>
          <a:graphicData uri="http://schemas.openxmlformats.org/drawingml/2006/table">
            <a:tbl>
              <a:tblPr firstRow="1" bandRow="1">
                <a:tableStyleId>{5C22544A-7EE6-4342-B048-85BDC9FD1C3A}</a:tableStyleId>
              </a:tblPr>
              <a:tblGrid>
                <a:gridCol w="2764141">
                  <a:extLst>
                    <a:ext uri="{9D8B030D-6E8A-4147-A177-3AD203B41FA5}">
                      <a16:colId xmlns:a16="http://schemas.microsoft.com/office/drawing/2014/main" val="20000"/>
                    </a:ext>
                  </a:extLst>
                </a:gridCol>
                <a:gridCol w="2777625">
                  <a:extLst>
                    <a:ext uri="{9D8B030D-6E8A-4147-A177-3AD203B41FA5}">
                      <a16:colId xmlns:a16="http://schemas.microsoft.com/office/drawing/2014/main" val="20001"/>
                    </a:ext>
                  </a:extLst>
                </a:gridCol>
                <a:gridCol w="2777625">
                  <a:extLst>
                    <a:ext uri="{9D8B030D-6E8A-4147-A177-3AD203B41FA5}">
                      <a16:colId xmlns:a16="http://schemas.microsoft.com/office/drawing/2014/main" val="20002"/>
                    </a:ext>
                  </a:extLst>
                </a:gridCol>
                <a:gridCol w="2777625">
                  <a:extLst>
                    <a:ext uri="{9D8B030D-6E8A-4147-A177-3AD203B41FA5}">
                      <a16:colId xmlns:a16="http://schemas.microsoft.com/office/drawing/2014/main" val="20003"/>
                    </a:ext>
                  </a:extLst>
                </a:gridCol>
              </a:tblGrid>
              <a:tr h="1802826">
                <a:tc>
                  <a:txBody>
                    <a:bodyPr/>
                    <a:lstStyle/>
                    <a:p>
                      <a:endParaRPr lang="zh-CN" altLang="en-US" sz="2400" dirty="0">
                        <a:latin typeface="+mj-ea"/>
                        <a:ea typeface="+mj-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solidFill>
                          <a:latin typeface="+mj-ea"/>
                          <a:ea typeface="+mj-ea"/>
                        </a:rPr>
                        <a:t>批量梯度下降（</a:t>
                      </a:r>
                      <a:r>
                        <a:rPr lang="en-US" altLang="zh-CN" sz="2400" dirty="0">
                          <a:solidFill>
                            <a:schemeClr val="tx1"/>
                          </a:solidFill>
                          <a:latin typeface="+mj-ea"/>
                          <a:ea typeface="+mj-ea"/>
                        </a:rPr>
                        <a:t>BGD</a:t>
                      </a:r>
                      <a:r>
                        <a:rPr lang="zh-CN" altLang="en-US" sz="2400" dirty="0">
                          <a:solidFill>
                            <a:schemeClr val="tx1"/>
                          </a:solidFill>
                          <a:latin typeface="+mj-ea"/>
                          <a:ea typeface="+mj-ea"/>
                        </a:rPr>
                        <a:t>）</a:t>
                      </a:r>
                    </a:p>
                    <a:p>
                      <a:endParaRPr lang="zh-CN" altLang="en-US" sz="2400" dirty="0">
                        <a:solidFill>
                          <a:schemeClr val="tx1"/>
                        </a:solidFill>
                        <a:latin typeface="+mj-ea"/>
                        <a:ea typeface="+mj-ea"/>
                      </a:endParaRPr>
                    </a:p>
                  </a:txBody>
                  <a:tcPr/>
                </a:tc>
                <a:tc>
                  <a:txBody>
                    <a:bodyPr/>
                    <a:lstStyle/>
                    <a:p>
                      <a:r>
                        <a:rPr lang="zh-CN" altLang="en-US" sz="2400" dirty="0">
                          <a:solidFill>
                            <a:schemeClr val="tx1"/>
                          </a:solidFill>
                          <a:latin typeface="+mj-ea"/>
                          <a:ea typeface="+mj-ea"/>
                        </a:rPr>
                        <a:t>随机梯度下降（</a:t>
                      </a:r>
                      <a:r>
                        <a:rPr lang="en-US" altLang="zh-CN" sz="2400" dirty="0">
                          <a:solidFill>
                            <a:schemeClr val="tx1"/>
                          </a:solidFill>
                          <a:latin typeface="+mj-ea"/>
                          <a:ea typeface="+mj-ea"/>
                        </a:rPr>
                        <a:t>SGD</a:t>
                      </a:r>
                      <a:r>
                        <a:rPr lang="zh-CN" altLang="en-US" sz="2400" dirty="0">
                          <a:solidFill>
                            <a:schemeClr val="tx1"/>
                          </a:solidFill>
                          <a:latin typeface="+mj-ea"/>
                          <a:ea typeface="+mj-ea"/>
                        </a:rPr>
                        <a:t>）</a:t>
                      </a:r>
                    </a:p>
                  </a:txBody>
                  <a:tcPr/>
                </a:tc>
                <a:tc>
                  <a:txBody>
                    <a:bodyPr/>
                    <a:lstStyle/>
                    <a:p>
                      <a:r>
                        <a:rPr lang="zh-CN" altLang="en-US" sz="2400" dirty="0">
                          <a:solidFill>
                            <a:schemeClr val="tx1"/>
                          </a:solidFill>
                          <a:latin typeface="+mj-ea"/>
                          <a:ea typeface="+mj-ea"/>
                        </a:rPr>
                        <a:t>小批量梯度下降</a:t>
                      </a:r>
                    </a:p>
                  </a:txBody>
                  <a:tcPr/>
                </a:tc>
                <a:extLst>
                  <a:ext uri="{0D108BD9-81ED-4DB2-BD59-A6C34878D82A}">
                    <a16:rowId xmlns:a16="http://schemas.microsoft.com/office/drawing/2014/main" val="10000"/>
                  </a:ext>
                </a:extLst>
              </a:tr>
              <a:tr h="1398149">
                <a:tc>
                  <a:txBody>
                    <a:bodyPr/>
                    <a:lstStyle/>
                    <a:p>
                      <a:pPr algn="ctr"/>
                      <a:r>
                        <a:rPr lang="zh-CN" altLang="en-US" sz="2400" dirty="0">
                          <a:latin typeface="+mj-ea"/>
                          <a:ea typeface="+mj-ea"/>
                        </a:rPr>
                        <a:t>优点</a:t>
                      </a:r>
                    </a:p>
                  </a:txBody>
                  <a:tcPr/>
                </a:tc>
                <a:tc>
                  <a:txBody>
                    <a:bodyPr/>
                    <a:lstStyle/>
                    <a:p>
                      <a:pPr algn="ctr"/>
                      <a:r>
                        <a:rPr lang="zh-CN" altLang="en-US" sz="2400" dirty="0">
                          <a:solidFill>
                            <a:srgbClr val="C00000"/>
                          </a:solidFill>
                          <a:latin typeface="+mj-ea"/>
                          <a:ea typeface="+mj-ea"/>
                        </a:rPr>
                        <a:t>凸函数可保证收敛至全局最优解</a:t>
                      </a:r>
                    </a:p>
                  </a:txBody>
                  <a:tcPr/>
                </a:tc>
                <a:tc>
                  <a:txBody>
                    <a:bodyPr/>
                    <a:lstStyle/>
                    <a:p>
                      <a:pPr algn="ctr"/>
                      <a:r>
                        <a:rPr lang="zh-CN" altLang="en-US" sz="2400" dirty="0">
                          <a:latin typeface="+mj-ea"/>
                          <a:ea typeface="+mj-ea"/>
                        </a:rPr>
                        <a:t>计算速度快</a:t>
                      </a:r>
                    </a:p>
                  </a:txBody>
                  <a:tcPr/>
                </a:tc>
                <a:tc>
                  <a:txBody>
                    <a:bodyPr/>
                    <a:lstStyle/>
                    <a:p>
                      <a:pPr algn="ctr"/>
                      <a:r>
                        <a:rPr lang="zh-CN" altLang="en-US" sz="2400" dirty="0">
                          <a:latin typeface="+mj-ea"/>
                          <a:ea typeface="+mj-ea"/>
                        </a:rPr>
                        <a:t>计算速度快。收敛稳定</a:t>
                      </a:r>
                    </a:p>
                  </a:txBody>
                  <a:tcPr/>
                </a:tc>
                <a:extLst>
                  <a:ext uri="{0D108BD9-81ED-4DB2-BD59-A6C34878D82A}">
                    <a16:rowId xmlns:a16="http://schemas.microsoft.com/office/drawing/2014/main" val="10001"/>
                  </a:ext>
                </a:extLst>
              </a:tr>
              <a:tr h="1802826">
                <a:tc>
                  <a:txBody>
                    <a:bodyPr/>
                    <a:lstStyle/>
                    <a:p>
                      <a:pPr algn="ctr"/>
                      <a:r>
                        <a:rPr lang="zh-CN" altLang="en-US" sz="2400" dirty="0">
                          <a:latin typeface="+mj-ea"/>
                          <a:ea typeface="+mj-ea"/>
                        </a:rPr>
                        <a:t>缺点</a:t>
                      </a:r>
                    </a:p>
                  </a:txBody>
                  <a:tcPr/>
                </a:tc>
                <a:tc>
                  <a:txBody>
                    <a:bodyPr/>
                    <a:lstStyle/>
                    <a:p>
                      <a:pPr algn="ctr"/>
                      <a:r>
                        <a:rPr lang="zh-CN" altLang="en-US" sz="2400" dirty="0">
                          <a:latin typeface="+mj-ea"/>
                          <a:ea typeface="+mj-ea"/>
                        </a:rPr>
                        <a:t>计算较慢，新样本不能中途加入</a:t>
                      </a:r>
                    </a:p>
                  </a:txBody>
                  <a:tcPr/>
                </a:tc>
                <a:tc>
                  <a:txBody>
                    <a:bodyPr/>
                    <a:lstStyle/>
                    <a:p>
                      <a:pPr algn="ctr"/>
                      <a:r>
                        <a:rPr lang="zh-CN" altLang="en-US" sz="2400" dirty="0">
                          <a:latin typeface="+mj-ea"/>
                          <a:ea typeface="+mj-ea"/>
                        </a:rPr>
                        <a:t>计算结果不易收敛，可能会陷入局部最优解</a:t>
                      </a:r>
                    </a:p>
                  </a:txBody>
                  <a:tcPr/>
                </a:tc>
                <a:tc>
                  <a:txBody>
                    <a:bodyPr/>
                    <a:lstStyle/>
                    <a:p>
                      <a:pPr algn="ctr"/>
                      <a:r>
                        <a:rPr lang="en-US" altLang="zh-CN" sz="2400" dirty="0">
                          <a:latin typeface="+mj-ea"/>
                          <a:ea typeface="+mj-ea"/>
                        </a:rPr>
                        <a:t>----</a:t>
                      </a:r>
                      <a:endParaRPr lang="zh-CN" altLang="en-US" sz="2400" dirty="0">
                        <a:latin typeface="+mj-ea"/>
                        <a:ea typeface="+mj-ea"/>
                      </a:endParaRPr>
                    </a:p>
                  </a:txBody>
                  <a:tcPr/>
                </a:tc>
                <a:extLst>
                  <a:ext uri="{0D108BD9-81ED-4DB2-BD59-A6C34878D82A}">
                    <a16:rowId xmlns:a16="http://schemas.microsoft.com/office/drawing/2014/main" val="10002"/>
                  </a:ext>
                </a:extLst>
              </a:tr>
            </a:tbl>
          </a:graphicData>
        </a:graphic>
      </p:graphicFrame>
      <p:sp>
        <p:nvSpPr>
          <p:cNvPr id="8" name="文本框 22"/>
          <p:cNvSpPr>
            <a:spLocks noChangeArrowheads="1"/>
          </p:cNvSpPr>
          <p:nvPr/>
        </p:nvSpPr>
        <p:spPr bwMode="auto">
          <a:xfrm>
            <a:off x="548883" y="68192"/>
            <a:ext cx="67262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r>
              <a:rPr lang="en-US" altLang="zh-CN" sz="3600" b="1" dirty="0">
                <a:latin typeface="+mj-lt"/>
                <a:ea typeface="+mj-ea"/>
                <a:cs typeface="+mj-cs"/>
                <a:sym typeface="+mn-ea"/>
              </a:rPr>
              <a:t>1. 2 </a:t>
            </a:r>
            <a:r>
              <a:rPr lang="zh-CN" altLang="en-US" sz="3600" b="1" dirty="0">
                <a:latin typeface="+mj-lt"/>
                <a:ea typeface="+mj-ea"/>
                <a:cs typeface="+mj-cs"/>
              </a:rPr>
              <a:t>梯度下降</a:t>
            </a:r>
            <a:endParaRPr lang="en-US" altLang="zh-CN" sz="3600" b="1" dirty="0">
              <a:latin typeface="+mj-lt"/>
              <a:ea typeface="+mj-ea"/>
              <a:cs typeface="+mj-cs"/>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04203" y="325072"/>
            <a:ext cx="67262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sym typeface="+mn-ea"/>
              </a:rPr>
              <a:t>1. 2 </a:t>
            </a:r>
            <a:r>
              <a:rPr lang="zh-CN" altLang="en-US" dirty="0"/>
              <a:t>梯度下降与最小二乘法比较</a:t>
            </a:r>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400"/>
          </a:p>
        </p:txBody>
      </p:sp>
      <mc:AlternateContent xmlns:mc="http://schemas.openxmlformats.org/markup-compatibility/2006" xmlns:a14="http://schemas.microsoft.com/office/drawing/2010/main">
        <mc:Choice Requires="a14">
          <p:sp>
            <p:nvSpPr>
              <p:cNvPr id="6" name="矩形 5"/>
              <p:cNvSpPr/>
              <p:nvPr/>
            </p:nvSpPr>
            <p:spPr>
              <a:xfrm>
                <a:off x="965812" y="1692143"/>
                <a:ext cx="11053590" cy="3767955"/>
              </a:xfrm>
              <a:prstGeom prst="rect">
                <a:avLst/>
              </a:prstGeom>
            </p:spPr>
            <p:txBody>
              <a:bodyPr wrap="square">
                <a:spAutoFit/>
              </a:bodyPr>
              <a:lstStyle/>
              <a:p>
                <a:pPr>
                  <a:lnSpc>
                    <a:spcPct val="150000"/>
                  </a:lnSpc>
                  <a:spcBef>
                    <a:spcPts val="900"/>
                  </a:spcBef>
                  <a:spcAft>
                    <a:spcPts val="900"/>
                  </a:spcAft>
                </a:pPr>
                <a:r>
                  <a:rPr lang="en-US" altLang="zh-CN" sz="2400" b="1" dirty="0" err="1">
                    <a:solidFill>
                      <a:srgbClr val="FF0000"/>
                    </a:solidFill>
                    <a:latin typeface="+mj-ea"/>
                    <a:ea typeface="+mj-ea"/>
                    <a:cs typeface="Times New Roman" panose="02020603050405020304" pitchFamily="18" charset="0"/>
                  </a:rPr>
                  <a:t>梯度下降</a:t>
                </a:r>
                <a:r>
                  <a:rPr lang="en-US" altLang="zh-CN" sz="2400" dirty="0" err="1">
                    <a:latin typeface="+mj-ea"/>
                    <a:ea typeface="+mj-ea"/>
                    <a:cs typeface="Times New Roman" panose="02020603050405020304" pitchFamily="18" charset="0"/>
                  </a:rPr>
                  <a:t>：需要选择学习率</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𝛼</m:t>
                    </m:r>
                  </m:oMath>
                </a14:m>
                <a:r>
                  <a:rPr lang="en-US" altLang="zh-CN" sz="2400" dirty="0">
                    <a:latin typeface="+mj-ea"/>
                    <a:ea typeface="+mj-ea"/>
                    <a:cs typeface="Times New Roman" panose="02020603050405020304" pitchFamily="18" charset="0"/>
                  </a:rPr>
                  <a:t>，</a:t>
                </a:r>
                <a:r>
                  <a:rPr lang="en-US" altLang="zh-CN" sz="2400" dirty="0" err="1">
                    <a:latin typeface="+mj-ea"/>
                    <a:ea typeface="+mj-ea"/>
                    <a:cs typeface="Times New Roman" panose="02020603050405020304" pitchFamily="18" charset="0"/>
                  </a:rPr>
                  <a:t>需要多次迭代，当特征数量</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𝑛</m:t>
                    </m:r>
                  </m:oMath>
                </a14:m>
                <a:r>
                  <a:rPr lang="en-US" altLang="zh-CN" sz="2400" dirty="0" err="1">
                    <a:latin typeface="+mj-ea"/>
                    <a:ea typeface="+mj-ea"/>
                    <a:cs typeface="Times New Roman" panose="02020603050405020304" pitchFamily="18" charset="0"/>
                  </a:rPr>
                  <a:t>大时也能较好适用，适用于各种类型的模型</a:t>
                </a:r>
                <a:r>
                  <a:rPr lang="zh-CN" altLang="en-US" sz="2400" dirty="0">
                    <a:latin typeface="+mj-ea"/>
                    <a:ea typeface="+mj-ea"/>
                    <a:cs typeface="Times New Roman" panose="02020603050405020304" pitchFamily="18" charset="0"/>
                  </a:rPr>
                  <a:t>。</a:t>
                </a:r>
                <a:r>
                  <a:rPr lang="en-US" altLang="zh-CN" sz="2400" dirty="0">
                    <a:latin typeface="+mj-ea"/>
                    <a:ea typeface="+mj-ea"/>
                    <a:cs typeface="Times New Roman" panose="02020603050405020304" pitchFamily="18" charset="0"/>
                  </a:rPr>
                  <a:t> </a:t>
                </a:r>
              </a:p>
              <a:p>
                <a:pPr>
                  <a:lnSpc>
                    <a:spcPct val="150000"/>
                  </a:lnSpc>
                  <a:spcBef>
                    <a:spcPts val="900"/>
                  </a:spcBef>
                  <a:spcAft>
                    <a:spcPts val="900"/>
                  </a:spcAft>
                </a:pPr>
                <a:r>
                  <a:rPr lang="zh-CN" altLang="en-US" sz="2400" b="1" dirty="0">
                    <a:solidFill>
                      <a:srgbClr val="FF0000"/>
                    </a:solidFill>
                    <a:latin typeface="+mj-ea"/>
                    <a:ea typeface="+mj-ea"/>
                    <a:cs typeface="Times New Roman" panose="02020603050405020304" pitchFamily="18" charset="0"/>
                  </a:rPr>
                  <a:t>最小二乘法</a:t>
                </a:r>
                <a:r>
                  <a:rPr lang="en-US" altLang="zh-CN" sz="2400" dirty="0">
                    <a:latin typeface="+mj-ea"/>
                    <a:ea typeface="+mj-ea"/>
                    <a:cs typeface="Times New Roman" panose="02020603050405020304" pitchFamily="18" charset="0"/>
                  </a:rPr>
                  <a:t>：</a:t>
                </a:r>
                <a:r>
                  <a:rPr lang="en-US" altLang="zh-CN" sz="2400" dirty="0" err="1">
                    <a:latin typeface="+mj-ea"/>
                    <a:ea typeface="+mj-ea"/>
                    <a:cs typeface="Times New Roman" panose="02020603050405020304" pitchFamily="18" charset="0"/>
                  </a:rPr>
                  <a:t>不需要选择学习率</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𝛼</m:t>
                    </m:r>
                  </m:oMath>
                </a14:m>
                <a:r>
                  <a:rPr lang="en-US" altLang="zh-CN" sz="2400" dirty="0">
                    <a:latin typeface="+mj-ea"/>
                    <a:ea typeface="+mj-ea"/>
                    <a:cs typeface="Times New Roman" panose="02020603050405020304" pitchFamily="18" charset="0"/>
                  </a:rPr>
                  <a:t>，</a:t>
                </a:r>
                <a:r>
                  <a:rPr lang="en-US" altLang="zh-CN" sz="2400" dirty="0" err="1">
                    <a:latin typeface="+mj-ea"/>
                    <a:ea typeface="+mj-ea"/>
                    <a:cs typeface="Times New Roman" panose="02020603050405020304" pitchFamily="18" charset="0"/>
                  </a:rPr>
                  <a:t>一次计算得出，需要计算</a:t>
                </a:r>
                <a14:m>
                  <m:oMath xmlns:m="http://schemas.openxmlformats.org/officeDocument/2006/math">
                    <m:sSup>
                      <m:sSupPr>
                        <m:ctrlPr>
                          <a:rPr lang="zh-CN" altLang="zh-CN" sz="2400" i="1">
                            <a:latin typeface="Cambria Math" panose="02040503050406030204" pitchFamily="18" charset="0"/>
                            <a:ea typeface="+mj-ea"/>
                            <a:cs typeface="Times New Roman" panose="02020603050405020304" pitchFamily="18" charset="0"/>
                          </a:rPr>
                        </m:ctrlPr>
                      </m:sSupPr>
                      <m:e>
                        <m:d>
                          <m:dPr>
                            <m:ctrlPr>
                              <a:rPr lang="zh-CN" altLang="zh-CN" sz="2400" i="1">
                                <a:latin typeface="Cambria Math" panose="02040503050406030204" pitchFamily="18" charset="0"/>
                                <a:ea typeface="+mj-ea"/>
                                <a:cs typeface="Times New Roman" panose="02020603050405020304" pitchFamily="18" charset="0"/>
                              </a:rPr>
                            </m:ctrlPr>
                          </m:dPr>
                          <m:e>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𝑋</m:t>
                                </m:r>
                              </m:e>
                              <m:sup>
                                <m:r>
                                  <a:rPr lang="en-US" altLang="zh-CN" sz="2400" i="1">
                                    <a:latin typeface="Cambria Math" panose="02040503050406030204" pitchFamily="18" charset="0"/>
                                    <a:ea typeface="+mj-ea"/>
                                    <a:cs typeface="Times New Roman" panose="02020603050405020304" pitchFamily="18" charset="0"/>
                                  </a:rPr>
                                  <m:t>𝑇</m:t>
                                </m:r>
                              </m:sup>
                            </m:sSup>
                            <m:r>
                              <a:rPr lang="en-US" altLang="zh-CN" sz="2400" i="1">
                                <a:latin typeface="Cambria Math" panose="02040503050406030204" pitchFamily="18" charset="0"/>
                                <a:ea typeface="+mj-ea"/>
                                <a:cs typeface="Times New Roman" panose="02020603050405020304" pitchFamily="18" charset="0"/>
                              </a:rPr>
                              <m:t>𝑋</m:t>
                            </m:r>
                          </m:e>
                        </m:d>
                      </m:e>
                      <m:sup>
                        <m:r>
                          <a:rPr lang="en-US" altLang="zh-CN" sz="2400" i="1">
                            <a:latin typeface="Cambria Math" panose="02040503050406030204" pitchFamily="18" charset="0"/>
                            <a:ea typeface="+mj-ea"/>
                            <a:cs typeface="Times New Roman" panose="02020603050405020304" pitchFamily="18" charset="0"/>
                          </a:rPr>
                          <m:t>−1</m:t>
                        </m:r>
                      </m:sup>
                    </m:sSup>
                  </m:oMath>
                </a14:m>
                <a:r>
                  <a:rPr lang="en-US" altLang="zh-CN" sz="2400" dirty="0">
                    <a:latin typeface="+mj-ea"/>
                    <a:ea typeface="+mj-ea"/>
                    <a:cs typeface="Times New Roman" panose="02020603050405020304" pitchFamily="18" charset="0"/>
                  </a:rPr>
                  <a:t>，</a:t>
                </a:r>
                <a:r>
                  <a:rPr lang="en-US" altLang="zh-CN" sz="2400" dirty="0" err="1">
                    <a:latin typeface="+mj-ea"/>
                    <a:ea typeface="+mj-ea"/>
                    <a:cs typeface="Times New Roman" panose="02020603050405020304" pitchFamily="18" charset="0"/>
                  </a:rPr>
                  <a:t>如果特征数量</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𝑛</m:t>
                    </m:r>
                  </m:oMath>
                </a14:m>
                <a:r>
                  <a:rPr lang="en-US" altLang="zh-CN" sz="2400" dirty="0" err="1">
                    <a:latin typeface="+mj-ea"/>
                    <a:ea typeface="+mj-ea"/>
                    <a:cs typeface="Times New Roman" panose="02020603050405020304" pitchFamily="18" charset="0"/>
                  </a:rPr>
                  <a:t>较大则运算代价大，因为矩阵逆的计算时间复杂度为</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𝑂</m:t>
                    </m:r>
                    <m:r>
                      <a:rPr lang="en-US" altLang="zh-CN" sz="2400" i="1">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𝑛</m:t>
                        </m:r>
                      </m:e>
                      <m:sup>
                        <m:r>
                          <a:rPr lang="en-US" altLang="zh-CN" sz="2400" i="1">
                            <a:latin typeface="Cambria Math" panose="02040503050406030204" pitchFamily="18" charset="0"/>
                            <a:ea typeface="+mj-ea"/>
                            <a:cs typeface="Times New Roman" panose="02020603050405020304" pitchFamily="18" charset="0"/>
                          </a:rPr>
                          <m:t>3</m:t>
                        </m:r>
                      </m:sup>
                    </m:sSup>
                    <m:r>
                      <a:rPr lang="en-US" altLang="zh-CN" sz="2400" i="1">
                        <a:latin typeface="Cambria Math" panose="02040503050406030204" pitchFamily="18" charset="0"/>
                        <a:ea typeface="+mj-ea"/>
                        <a:cs typeface="Times New Roman" panose="02020603050405020304" pitchFamily="18" charset="0"/>
                      </a:rPr>
                      <m:t>)</m:t>
                    </m:r>
                  </m:oMath>
                </a14:m>
                <a:r>
                  <a:rPr lang="en-US" altLang="zh-CN" sz="2400" dirty="0">
                    <a:latin typeface="+mj-ea"/>
                    <a:ea typeface="+mj-ea"/>
                    <a:cs typeface="Times New Roman" panose="02020603050405020304" pitchFamily="18" charset="0"/>
                  </a:rPr>
                  <a:t>，</a:t>
                </a:r>
                <a:r>
                  <a:rPr lang="en-US" altLang="zh-CN" sz="2400" dirty="0" err="1">
                    <a:latin typeface="+mj-ea"/>
                    <a:ea typeface="+mj-ea"/>
                    <a:cs typeface="Times New Roman" panose="02020603050405020304" pitchFamily="18" charset="0"/>
                  </a:rPr>
                  <a:t>通常来说当</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𝑛</m:t>
                    </m:r>
                  </m:oMath>
                </a14:m>
                <a:r>
                  <a:rPr lang="en-US" altLang="zh-CN" sz="2400" dirty="0">
                    <a:latin typeface="+mj-ea"/>
                    <a:ea typeface="+mj-ea"/>
                    <a:cs typeface="Times New Roman" panose="02020603050405020304" pitchFamily="18" charset="0"/>
                  </a:rPr>
                  <a:t>小于10000 </a:t>
                </a:r>
                <a:r>
                  <a:rPr lang="en-US" altLang="zh-CN" sz="2400" dirty="0" err="1">
                    <a:latin typeface="+mj-ea"/>
                    <a:ea typeface="+mj-ea"/>
                    <a:cs typeface="Times New Roman" panose="02020603050405020304" pitchFamily="18" charset="0"/>
                  </a:rPr>
                  <a:t>时还是可以接受的，只适用于线性模型，不适合逻辑回归模型等其他模型</a:t>
                </a:r>
                <a:r>
                  <a:rPr lang="en-US" altLang="zh-CN" sz="2400" dirty="0">
                    <a:latin typeface="+mj-ea"/>
                    <a:ea typeface="+mj-ea"/>
                    <a:cs typeface="Times New Roman" panose="02020603050405020304" pitchFamily="18" charset="0"/>
                  </a:rPr>
                  <a:t>。</a:t>
                </a:r>
                <a:endParaRPr lang="zh-CN" altLang="zh-CN" sz="2400" dirty="0">
                  <a:latin typeface="+mj-ea"/>
                  <a:ea typeface="+mj-ea"/>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965812" y="1692143"/>
                <a:ext cx="11053590" cy="3767955"/>
              </a:xfrm>
              <a:prstGeom prst="rect">
                <a:avLst/>
              </a:prstGeom>
              <a:blipFill rotWithShape="1">
                <a:blip r:embed="rId2"/>
                <a:stretch>
                  <a:fillRect l="-6" t="-13" r="1" b="-900"/>
                </a:stretch>
              </a:blipFill>
            </p:spPr>
            <p:txBody>
              <a:bodyPr/>
              <a:lstStyle/>
              <a:p>
                <a:r>
                  <a:rPr lang="zh-CN"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latin typeface="+mj-ea"/>
              </a:rPr>
              <a:t> </a:t>
            </a:r>
            <a:r>
              <a:rPr lang="zh-CN" altLang="en-US" dirty="0">
                <a:solidFill>
                  <a:schemeClr val="tx1"/>
                </a:solidFill>
                <a:latin typeface="+mj-ea"/>
              </a:rPr>
              <a:t>数据归一化</a:t>
            </a:r>
            <a:r>
              <a:rPr lang="en-US" altLang="zh-CN" dirty="0">
                <a:solidFill>
                  <a:schemeClr val="tx1"/>
                </a:solidFill>
                <a:latin typeface="+mj-ea"/>
              </a:rPr>
              <a:t>/</a:t>
            </a:r>
            <a:r>
              <a:rPr lang="zh-CN" altLang="en-US" dirty="0">
                <a:solidFill>
                  <a:schemeClr val="tx1"/>
                </a:solidFill>
                <a:latin typeface="+mj-ea"/>
              </a:rPr>
              <a:t>标准化</a:t>
            </a:r>
          </a:p>
        </p:txBody>
      </p:sp>
      <mc:AlternateContent xmlns:mc="http://schemas.openxmlformats.org/markup-compatibility/2006" xmlns:a14="http://schemas.microsoft.com/office/drawing/2010/main">
        <mc:Choice Requires="a14">
          <p:sp>
            <p:nvSpPr>
              <p:cNvPr id="45" name="矩形 44"/>
              <p:cNvSpPr/>
              <p:nvPr/>
            </p:nvSpPr>
            <p:spPr>
              <a:xfrm>
                <a:off x="5423177" y="6127049"/>
                <a:ext cx="6312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ea typeface="+mj-ea"/>
                            </a:rPr>
                          </m:ctrlPr>
                        </m:sSubPr>
                        <m:e>
                          <m:r>
                            <a:rPr lang="en-US" altLang="zh-CN" sz="2400" i="1">
                              <a:latin typeface="Cambria Math" panose="02040503050406030204" pitchFamily="18" charset="0"/>
                              <a:ea typeface="+mj-ea"/>
                              <a:cs typeface="Times New Roman" panose="02020603050405020304" pitchFamily="18" charset="0"/>
                            </a:rPr>
                            <m:t>𝑤</m:t>
                          </m:r>
                        </m:e>
                        <m:sub>
                          <m:r>
                            <a:rPr lang="en-US" altLang="zh-CN" sz="2400" i="1">
                              <a:latin typeface="Cambria Math" panose="02040503050406030204" pitchFamily="18" charset="0"/>
                              <a:ea typeface="+mj-ea"/>
                              <a:cs typeface="Times New Roman" panose="02020603050405020304" pitchFamily="18" charset="0"/>
                            </a:rPr>
                            <m:t>1</m:t>
                          </m:r>
                        </m:sub>
                      </m:sSub>
                    </m:oMath>
                  </m:oMathPara>
                </a14:m>
                <a:endParaRPr lang="en-US" altLang="zh-CN" sz="2400" i="1" dirty="0">
                  <a:latin typeface="+mj-ea"/>
                  <a:ea typeface="+mj-ea"/>
                  <a:cs typeface="Times New Roman" panose="02020603050405020304" pitchFamily="18" charset="0"/>
                </a:endParaRPr>
              </a:p>
            </p:txBody>
          </p:sp>
        </mc:Choice>
        <mc:Fallback xmlns="">
          <p:sp>
            <p:nvSpPr>
              <p:cNvPr id="45" name="矩形 44"/>
              <p:cNvSpPr>
                <a:spLocks noRot="1" noChangeAspect="1" noMove="1" noResize="1" noEditPoints="1" noAdjustHandles="1" noChangeArrowheads="1" noChangeShapeType="1" noTextEdit="1"/>
              </p:cNvSpPr>
              <p:nvPr/>
            </p:nvSpPr>
            <p:spPr>
              <a:xfrm>
                <a:off x="5423177" y="6127049"/>
                <a:ext cx="631263" cy="461665"/>
              </a:xfrm>
              <a:prstGeom prst="rect">
                <a:avLst/>
              </a:prstGeom>
              <a:blipFill rotWithShape="1">
                <a:blip r:embed="rId3"/>
                <a:stretch>
                  <a:fillRect l="-44" t="-123" r="-3465" b="-18166"/>
                </a:stretch>
              </a:blipFill>
            </p:spPr>
            <p:txBody>
              <a:bodyPr/>
              <a:lstStyle/>
              <a:p>
                <a:r>
                  <a:rPr lang="zh-CN" altLang="en-US">
                    <a:noFill/>
                  </a:rPr>
                  <a:t> </a:t>
                </a:r>
              </a:p>
            </p:txBody>
          </p:sp>
        </mc:Fallback>
      </mc:AlternateContent>
      <p:grpSp>
        <p:nvGrpSpPr>
          <p:cNvPr id="3" name="组合 2"/>
          <p:cNvGrpSpPr/>
          <p:nvPr/>
        </p:nvGrpSpPr>
        <p:grpSpPr>
          <a:xfrm>
            <a:off x="1424503" y="3386109"/>
            <a:ext cx="4000656" cy="3091218"/>
            <a:chOff x="348600" y="3224187"/>
            <a:chExt cx="4000656" cy="3091218"/>
          </a:xfrm>
        </p:grpSpPr>
        <p:sp>
          <p:nvSpPr>
            <p:cNvPr id="35" name="椭圆 34"/>
            <p:cNvSpPr/>
            <p:nvPr/>
          </p:nvSpPr>
          <p:spPr>
            <a:xfrm>
              <a:off x="1874642" y="3224187"/>
              <a:ext cx="1530132" cy="2895600"/>
            </a:xfrm>
            <a:prstGeom prst="ellipse">
              <a:avLst/>
            </a:prstGeom>
            <a:ln w="127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latin typeface="+mj-ea"/>
                <a:ea typeface="+mj-ea"/>
              </a:endParaRPr>
            </a:p>
          </p:txBody>
        </p:sp>
        <p:cxnSp>
          <p:nvCxnSpPr>
            <p:cNvPr id="36" name="直接箭头连接符 35"/>
            <p:cNvCxnSpPr/>
            <p:nvPr/>
          </p:nvCxnSpPr>
          <p:spPr>
            <a:xfrm flipV="1">
              <a:off x="969161" y="6293706"/>
              <a:ext cx="3380095" cy="21699"/>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7" name="直接箭头连接符 36"/>
            <p:cNvCxnSpPr/>
            <p:nvPr/>
          </p:nvCxnSpPr>
          <p:spPr>
            <a:xfrm flipH="1" flipV="1">
              <a:off x="969161" y="3676838"/>
              <a:ext cx="9099" cy="263856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38" name="椭圆 37"/>
            <p:cNvSpPr/>
            <p:nvPr/>
          </p:nvSpPr>
          <p:spPr>
            <a:xfrm flipV="1">
              <a:off x="2113340" y="3709448"/>
              <a:ext cx="1201640" cy="2205322"/>
            </a:xfrm>
            <a:prstGeom prst="ellipse">
              <a:avLst/>
            </a:prstGeom>
            <a:ln w="127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latin typeface="+mj-ea"/>
                <a:ea typeface="+mj-ea"/>
              </a:endParaRPr>
            </a:p>
          </p:txBody>
        </p:sp>
        <p:sp>
          <p:nvSpPr>
            <p:cNvPr id="39" name="椭圆 38"/>
            <p:cNvSpPr/>
            <p:nvPr/>
          </p:nvSpPr>
          <p:spPr>
            <a:xfrm>
              <a:off x="2360187" y="4201627"/>
              <a:ext cx="775661" cy="1463630"/>
            </a:xfrm>
            <a:prstGeom prst="ellipse">
              <a:avLst/>
            </a:prstGeom>
            <a:ln w="127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latin typeface="+mj-ea"/>
                <a:ea typeface="+mj-ea"/>
              </a:endParaRPr>
            </a:p>
          </p:txBody>
        </p:sp>
        <p:sp>
          <p:nvSpPr>
            <p:cNvPr id="40" name="椭圆 39"/>
            <p:cNvSpPr/>
            <p:nvPr/>
          </p:nvSpPr>
          <p:spPr>
            <a:xfrm>
              <a:off x="2546542" y="4585512"/>
              <a:ext cx="416003" cy="788198"/>
            </a:xfrm>
            <a:prstGeom prst="ellipse">
              <a:avLst/>
            </a:prstGeom>
            <a:ln w="127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latin typeface="+mj-ea"/>
                <a:ea typeface="+mj-ea"/>
              </a:endParaRPr>
            </a:p>
          </p:txBody>
        </p:sp>
        <p:cxnSp>
          <p:nvCxnSpPr>
            <p:cNvPr id="42" name="直接箭头连接符 41"/>
            <p:cNvCxnSpPr>
              <a:stCxn id="35" idx="3"/>
              <a:endCxn id="38" idx="1"/>
            </p:cNvCxnSpPr>
            <p:nvPr/>
          </p:nvCxnSpPr>
          <p:spPr>
            <a:xfrm flipV="1">
              <a:off x="2098725" y="5591808"/>
              <a:ext cx="190591" cy="10392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3" name="直接箭头连接符 42"/>
            <p:cNvCxnSpPr/>
            <p:nvPr/>
          </p:nvCxnSpPr>
          <p:spPr>
            <a:xfrm>
              <a:off x="2285873" y="5591808"/>
              <a:ext cx="29113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4" name="直接箭头连接符 43"/>
            <p:cNvCxnSpPr>
              <a:endCxn id="40" idx="3"/>
            </p:cNvCxnSpPr>
            <p:nvPr/>
          </p:nvCxnSpPr>
          <p:spPr>
            <a:xfrm flipV="1">
              <a:off x="2546542" y="5258281"/>
              <a:ext cx="60922" cy="33352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46" name="矩形 45"/>
                <p:cNvSpPr/>
                <p:nvPr/>
              </p:nvSpPr>
              <p:spPr>
                <a:xfrm>
                  <a:off x="348600" y="3611119"/>
                  <a:ext cx="6296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ea typeface="+mj-ea"/>
                              </a:rPr>
                            </m:ctrlPr>
                          </m:sSubPr>
                          <m:e>
                            <m:r>
                              <a:rPr lang="en-US" altLang="zh-CN" sz="2400" i="1">
                                <a:latin typeface="Cambria Math" panose="02040503050406030204" pitchFamily="18" charset="0"/>
                                <a:ea typeface="+mj-ea"/>
                                <a:cs typeface="Times New Roman" panose="02020603050405020304" pitchFamily="18" charset="0"/>
                              </a:rPr>
                              <m:t>𝑤</m:t>
                            </m:r>
                          </m:e>
                          <m:sub>
                            <m:r>
                              <a:rPr lang="en-US" altLang="zh-CN" sz="2400" b="0" i="1" smtClean="0">
                                <a:latin typeface="Cambria Math" panose="02040503050406030204" pitchFamily="18" charset="0"/>
                                <a:ea typeface="+mj-ea"/>
                                <a:cs typeface="Times New Roman" panose="02020603050405020304" pitchFamily="18" charset="0"/>
                              </a:rPr>
                              <m:t>2</m:t>
                            </m:r>
                          </m:sub>
                        </m:sSub>
                      </m:oMath>
                    </m:oMathPara>
                  </a14:m>
                  <a:endParaRPr lang="en-US" altLang="zh-CN" sz="2400" b="0" i="1" dirty="0">
                    <a:latin typeface="+mj-ea"/>
                    <a:ea typeface="+mj-ea"/>
                    <a:cs typeface="Times New Roman" panose="02020603050405020304" pitchFamily="18" charset="0"/>
                  </a:endParaRPr>
                </a:p>
              </p:txBody>
            </p:sp>
          </mc:Choice>
          <mc:Fallback xmlns="">
            <p:sp>
              <p:nvSpPr>
                <p:cNvPr id="46" name="矩形 45"/>
                <p:cNvSpPr>
                  <a:spLocks noRot="1" noChangeAspect="1" noMove="1" noResize="1" noEditPoints="1" noAdjustHandles="1" noChangeArrowheads="1" noChangeShapeType="1" noTextEdit="1"/>
                </p:cNvSpPr>
                <p:nvPr/>
              </p:nvSpPr>
              <p:spPr>
                <a:xfrm>
                  <a:off x="348600" y="3611119"/>
                  <a:ext cx="629660" cy="461665"/>
                </a:xfrm>
                <a:prstGeom prst="rect">
                  <a:avLst/>
                </a:prstGeom>
                <a:blipFill rotWithShape="1">
                  <a:blip r:embed="rId4"/>
                </a:blipFill>
              </p:spPr>
              <p:txBody>
                <a:bodyPr/>
                <a:lstStyle/>
                <a:p>
                  <a:r>
                    <a:rPr lang="zh-CN" altLang="en-US">
                      <a:noFill/>
                    </a:rPr>
                    <a:t> </a:t>
                  </a:r>
                </a:p>
              </p:txBody>
            </p:sp>
          </mc:Fallback>
        </mc:AlternateContent>
        <p:sp>
          <p:nvSpPr>
            <p:cNvPr id="47" name="矩形 46"/>
            <p:cNvSpPr/>
            <p:nvPr/>
          </p:nvSpPr>
          <p:spPr>
            <a:xfrm>
              <a:off x="1325919" y="5640280"/>
              <a:ext cx="697627" cy="400110"/>
            </a:xfrm>
            <a:prstGeom prst="rect">
              <a:avLst/>
            </a:prstGeom>
          </p:spPr>
          <p:txBody>
            <a:bodyPr wrap="none">
              <a:spAutoFit/>
            </a:bodyPr>
            <a:lstStyle/>
            <a:p>
              <a:r>
                <a:rPr lang="zh-CN" altLang="zh-CN" sz="2000" b="1" dirty="0">
                  <a:solidFill>
                    <a:srgbClr val="0066CC"/>
                  </a:solidFill>
                  <a:latin typeface="+mj-ea"/>
                  <a:ea typeface="+mj-ea"/>
                </a:rPr>
                <a:t>梯度</a:t>
              </a:r>
              <a:endParaRPr lang="zh-CN" altLang="en-US" sz="2000" dirty="0">
                <a:solidFill>
                  <a:srgbClr val="0066CC"/>
                </a:solidFill>
                <a:latin typeface="+mj-ea"/>
                <a:ea typeface="+mj-ea"/>
              </a:endParaRPr>
            </a:p>
          </p:txBody>
        </p:sp>
      </p:grpSp>
      <p:sp>
        <p:nvSpPr>
          <p:cNvPr id="55" name="矩形 54"/>
          <p:cNvSpPr/>
          <p:nvPr/>
        </p:nvSpPr>
        <p:spPr>
          <a:xfrm>
            <a:off x="887785" y="1400013"/>
            <a:ext cx="3725700" cy="461665"/>
          </a:xfrm>
          <a:prstGeom prst="rect">
            <a:avLst/>
          </a:prstGeom>
        </p:spPr>
        <p:txBody>
          <a:bodyPr wrap="none">
            <a:spAutoFit/>
          </a:bodyPr>
          <a:lstStyle/>
          <a:p>
            <a:r>
              <a:rPr lang="zh-CN" altLang="en-US" sz="2400" b="1" dirty="0">
                <a:solidFill>
                  <a:srgbClr val="FF0000"/>
                </a:solidFill>
                <a:latin typeface="+mj-ea"/>
                <a:ea typeface="+mj-ea"/>
              </a:rPr>
              <a:t>为什么要标准化</a:t>
            </a:r>
            <a:r>
              <a:rPr lang="en-US" altLang="zh-CN" sz="2400" b="1" dirty="0">
                <a:solidFill>
                  <a:srgbClr val="FF0000"/>
                </a:solidFill>
                <a:latin typeface="+mj-ea"/>
                <a:ea typeface="+mj-ea"/>
              </a:rPr>
              <a:t>/</a:t>
            </a:r>
            <a:r>
              <a:rPr lang="zh-CN" altLang="en-US" sz="2400" b="1" dirty="0">
                <a:solidFill>
                  <a:srgbClr val="FF0000"/>
                </a:solidFill>
                <a:latin typeface="+mj-ea"/>
                <a:ea typeface="+mj-ea"/>
              </a:rPr>
              <a:t>归一化？</a:t>
            </a:r>
          </a:p>
        </p:txBody>
      </p:sp>
      <p:sp>
        <p:nvSpPr>
          <p:cNvPr id="56" name="矩形 55"/>
          <p:cNvSpPr/>
          <p:nvPr/>
        </p:nvSpPr>
        <p:spPr>
          <a:xfrm>
            <a:off x="824556" y="1991825"/>
            <a:ext cx="4662398" cy="1200329"/>
          </a:xfrm>
          <a:prstGeom prst="rect">
            <a:avLst/>
          </a:prstGeom>
        </p:spPr>
        <p:txBody>
          <a:bodyPr wrap="square">
            <a:spAutoFit/>
          </a:bodyPr>
          <a:lstStyle/>
          <a:p>
            <a:r>
              <a:rPr lang="zh-CN" altLang="en-US" sz="2400" b="1" dirty="0">
                <a:solidFill>
                  <a:srgbClr val="000000"/>
                </a:solidFill>
                <a:latin typeface="+mj-ea"/>
                <a:ea typeface="+mj-ea"/>
              </a:rPr>
              <a:t>提升模型精度</a:t>
            </a:r>
            <a:r>
              <a:rPr lang="zh-CN" altLang="en-US" sz="2400" dirty="0">
                <a:solidFill>
                  <a:srgbClr val="000000"/>
                </a:solidFill>
                <a:latin typeface="+mj-ea"/>
                <a:ea typeface="+mj-ea"/>
              </a:rPr>
              <a:t>：不同维度之间的特征在数值上有一定比较性，可以大大提高分类器的准确性。</a:t>
            </a:r>
          </a:p>
        </p:txBody>
      </p:sp>
      <p:sp>
        <p:nvSpPr>
          <p:cNvPr id="18" name="矩形 17"/>
          <p:cNvSpPr/>
          <p:nvPr/>
        </p:nvSpPr>
        <p:spPr>
          <a:xfrm>
            <a:off x="6045721" y="1991825"/>
            <a:ext cx="5904980" cy="830997"/>
          </a:xfrm>
          <a:prstGeom prst="rect">
            <a:avLst/>
          </a:prstGeom>
        </p:spPr>
        <p:txBody>
          <a:bodyPr wrap="square">
            <a:spAutoFit/>
          </a:bodyPr>
          <a:lstStyle/>
          <a:p>
            <a:r>
              <a:rPr lang="zh-CN" altLang="en-US" sz="2400" b="1" dirty="0">
                <a:solidFill>
                  <a:srgbClr val="000000"/>
                </a:solidFill>
                <a:latin typeface="+mj-ea"/>
                <a:ea typeface="+mj-ea"/>
              </a:rPr>
              <a:t>加速模型收敛</a:t>
            </a:r>
            <a:r>
              <a:rPr lang="zh-CN" altLang="en-US" sz="2400" dirty="0">
                <a:solidFill>
                  <a:srgbClr val="000000"/>
                </a:solidFill>
                <a:latin typeface="+mj-ea"/>
                <a:ea typeface="+mj-ea"/>
              </a:rPr>
              <a:t>：最优解的寻优过程明显会变得平缓，更容易正确的收敛到最优解。</a:t>
            </a:r>
          </a:p>
        </p:txBody>
      </p:sp>
      <p:sp>
        <p:nvSpPr>
          <p:cNvPr id="31" name="椭圆 30"/>
          <p:cNvSpPr/>
          <p:nvPr/>
        </p:nvSpPr>
        <p:spPr>
          <a:xfrm>
            <a:off x="7844014" y="4074291"/>
            <a:ext cx="2309277" cy="2163409"/>
          </a:xfrm>
          <a:prstGeom prst="ellipse">
            <a:avLst/>
          </a:prstGeom>
          <a:ln w="127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latin typeface="+mj-ea"/>
              <a:ea typeface="+mj-ea"/>
            </a:endParaRPr>
          </a:p>
        </p:txBody>
      </p:sp>
      <p:cxnSp>
        <p:nvCxnSpPr>
          <p:cNvPr id="32" name="直接箭头连接符 31"/>
          <p:cNvCxnSpPr/>
          <p:nvPr/>
        </p:nvCxnSpPr>
        <p:spPr>
          <a:xfrm flipV="1">
            <a:off x="7153991" y="6406147"/>
            <a:ext cx="3417914" cy="2101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3" name="直接箭头连接符 32"/>
          <p:cNvCxnSpPr/>
          <p:nvPr/>
        </p:nvCxnSpPr>
        <p:spPr>
          <a:xfrm flipH="1" flipV="1">
            <a:off x="7153991" y="3871609"/>
            <a:ext cx="9201" cy="255555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34" name="椭圆 33"/>
          <p:cNvSpPr/>
          <p:nvPr/>
        </p:nvSpPr>
        <p:spPr>
          <a:xfrm flipV="1">
            <a:off x="8133813" y="4391458"/>
            <a:ext cx="1813518" cy="1647677"/>
          </a:xfrm>
          <a:prstGeom prst="ellipse">
            <a:avLst/>
          </a:prstGeom>
          <a:ln w="127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latin typeface="+mj-ea"/>
              <a:ea typeface="+mj-ea"/>
            </a:endParaRPr>
          </a:p>
        </p:txBody>
      </p:sp>
      <p:sp>
        <p:nvSpPr>
          <p:cNvPr id="41" name="椭圆 40"/>
          <p:cNvSpPr/>
          <p:nvPr/>
        </p:nvSpPr>
        <p:spPr>
          <a:xfrm>
            <a:off x="8446225" y="4703938"/>
            <a:ext cx="1170630" cy="1093531"/>
          </a:xfrm>
          <a:prstGeom prst="ellipse">
            <a:avLst/>
          </a:prstGeom>
          <a:ln w="127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latin typeface="+mj-ea"/>
              <a:ea typeface="+mj-ea"/>
            </a:endParaRPr>
          </a:p>
        </p:txBody>
      </p:sp>
      <p:sp>
        <p:nvSpPr>
          <p:cNvPr id="48" name="椭圆 47"/>
          <p:cNvSpPr/>
          <p:nvPr/>
        </p:nvSpPr>
        <p:spPr>
          <a:xfrm>
            <a:off x="8687691" y="4926203"/>
            <a:ext cx="627833" cy="588892"/>
          </a:xfrm>
          <a:prstGeom prst="ellipse">
            <a:avLst/>
          </a:prstGeom>
          <a:ln w="127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latin typeface="+mj-ea"/>
              <a:ea typeface="+mj-ea"/>
            </a:endParaRPr>
          </a:p>
        </p:txBody>
      </p:sp>
      <p:cxnSp>
        <p:nvCxnSpPr>
          <p:cNvPr id="49" name="直接箭头连接符 48"/>
          <p:cNvCxnSpPr>
            <a:stCxn id="31" idx="3"/>
            <a:endCxn id="34" idx="1"/>
          </p:cNvCxnSpPr>
          <p:nvPr/>
        </p:nvCxnSpPr>
        <p:spPr>
          <a:xfrm flipV="1">
            <a:off x="8182200" y="5797838"/>
            <a:ext cx="217196" cy="12303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0" name="直接箭头连接符 49"/>
          <p:cNvCxnSpPr>
            <a:stCxn id="34" idx="1"/>
          </p:cNvCxnSpPr>
          <p:nvPr/>
        </p:nvCxnSpPr>
        <p:spPr>
          <a:xfrm flipV="1">
            <a:off x="8399397" y="5614377"/>
            <a:ext cx="183893" cy="18346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1" name="直接箭头连接符 50"/>
          <p:cNvCxnSpPr>
            <a:endCxn id="48" idx="3"/>
          </p:cNvCxnSpPr>
          <p:nvPr/>
        </p:nvCxnSpPr>
        <p:spPr>
          <a:xfrm flipV="1">
            <a:off x="8583289" y="5428853"/>
            <a:ext cx="196346" cy="18552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52" name="矩形 51"/>
              <p:cNvSpPr/>
              <p:nvPr/>
            </p:nvSpPr>
            <p:spPr>
              <a:xfrm>
                <a:off x="10650168" y="6127049"/>
                <a:ext cx="6312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ea typeface="+mj-ea"/>
                            </a:rPr>
                          </m:ctrlPr>
                        </m:sSubPr>
                        <m:e>
                          <m:r>
                            <a:rPr lang="en-US" altLang="zh-CN" sz="2400" i="1">
                              <a:latin typeface="Cambria Math" panose="02040503050406030204" pitchFamily="18" charset="0"/>
                              <a:ea typeface="+mj-ea"/>
                              <a:cs typeface="Times New Roman" panose="02020603050405020304" pitchFamily="18" charset="0"/>
                            </a:rPr>
                            <m:t>𝑤</m:t>
                          </m:r>
                        </m:e>
                        <m:sub>
                          <m:r>
                            <a:rPr lang="en-US" altLang="zh-CN" sz="2400" i="1">
                              <a:latin typeface="Cambria Math" panose="02040503050406030204" pitchFamily="18" charset="0"/>
                              <a:ea typeface="+mj-ea"/>
                              <a:cs typeface="Times New Roman" panose="02020603050405020304" pitchFamily="18" charset="0"/>
                            </a:rPr>
                            <m:t>1</m:t>
                          </m:r>
                        </m:sub>
                      </m:sSub>
                    </m:oMath>
                  </m:oMathPara>
                </a14:m>
                <a:endParaRPr lang="en-US" altLang="zh-CN" sz="2400" i="1" dirty="0">
                  <a:latin typeface="+mj-ea"/>
                  <a:ea typeface="+mj-ea"/>
                  <a:cs typeface="Times New Roman" panose="02020603050405020304" pitchFamily="18" charset="0"/>
                </a:endParaRPr>
              </a:p>
            </p:txBody>
          </p:sp>
        </mc:Choice>
        <mc:Fallback xmlns="">
          <p:sp>
            <p:nvSpPr>
              <p:cNvPr id="52" name="矩形 51"/>
              <p:cNvSpPr>
                <a:spLocks noRot="1" noChangeAspect="1" noMove="1" noResize="1" noEditPoints="1" noAdjustHandles="1" noChangeArrowheads="1" noChangeShapeType="1" noTextEdit="1"/>
              </p:cNvSpPr>
              <p:nvPr/>
            </p:nvSpPr>
            <p:spPr>
              <a:xfrm>
                <a:off x="10650168" y="6127049"/>
                <a:ext cx="631263" cy="461665"/>
              </a:xfrm>
              <a:prstGeom prst="rect">
                <a:avLst/>
              </a:prstGeom>
              <a:blipFill rotWithShape="1">
                <a:blip r:embed="rId3"/>
                <a:stretch>
                  <a:fillRect l="-92" t="-123" r="-3417" b="-181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6439023" y="4299045"/>
                <a:ext cx="6312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ea typeface="+mj-ea"/>
                            </a:rPr>
                          </m:ctrlPr>
                        </m:sSubPr>
                        <m:e>
                          <m:r>
                            <a:rPr lang="en-US" altLang="zh-CN" sz="2400" i="1">
                              <a:latin typeface="Cambria Math" panose="02040503050406030204" pitchFamily="18" charset="0"/>
                              <a:ea typeface="+mj-ea"/>
                              <a:cs typeface="Times New Roman" panose="02020603050405020304" pitchFamily="18" charset="0"/>
                            </a:rPr>
                            <m:t>𝑤</m:t>
                          </m:r>
                        </m:e>
                        <m:sub>
                          <m:r>
                            <a:rPr lang="en-US" altLang="zh-CN" sz="2400" b="0" i="1" smtClean="0">
                              <a:latin typeface="Cambria Math" panose="02040503050406030204" pitchFamily="18" charset="0"/>
                              <a:ea typeface="+mj-ea"/>
                              <a:cs typeface="Times New Roman" panose="02020603050405020304" pitchFamily="18" charset="0"/>
                            </a:rPr>
                            <m:t>2</m:t>
                          </m:r>
                        </m:sub>
                      </m:sSub>
                    </m:oMath>
                  </m:oMathPara>
                </a14:m>
                <a:endParaRPr lang="en-US" altLang="zh-CN" sz="2400" b="0" i="1" dirty="0">
                  <a:latin typeface="+mj-ea"/>
                  <a:ea typeface="+mj-ea"/>
                  <a:cs typeface="Times New Roman" panose="02020603050405020304" pitchFamily="18" charset="0"/>
                </a:endParaRPr>
              </a:p>
            </p:txBody>
          </p:sp>
        </mc:Choice>
        <mc:Fallback xmlns="">
          <p:sp>
            <p:nvSpPr>
              <p:cNvPr id="53" name="矩形 52"/>
              <p:cNvSpPr>
                <a:spLocks noRot="1" noChangeAspect="1" noMove="1" noResize="1" noEditPoints="1" noAdjustHandles="1" noChangeArrowheads="1" noChangeShapeType="1" noTextEdit="1"/>
              </p:cNvSpPr>
              <p:nvPr/>
            </p:nvSpPr>
            <p:spPr>
              <a:xfrm>
                <a:off x="6439023" y="4299045"/>
                <a:ext cx="631263" cy="461665"/>
              </a:xfrm>
              <a:prstGeom prst="rect">
                <a:avLst/>
              </a:prstGeom>
              <a:blipFill rotWithShape="1">
                <a:blip r:embed="rId4"/>
                <a:stretch>
                  <a:fillRect l="-19" t="-21" r="-3490" b="-18269"/>
                </a:stretch>
              </a:blipFill>
            </p:spPr>
            <p:txBody>
              <a:bodyPr/>
              <a:lstStyle/>
              <a:p>
                <a:r>
                  <a:rPr lang="zh-CN" altLang="en-US">
                    <a:noFill/>
                  </a:rPr>
                  <a:t> </a:t>
                </a:r>
              </a:p>
            </p:txBody>
          </p:sp>
        </mc:Fallback>
      </mc:AlternateContent>
      <p:sp>
        <p:nvSpPr>
          <p:cNvPr id="54" name="矩形 53"/>
          <p:cNvSpPr/>
          <p:nvPr/>
        </p:nvSpPr>
        <p:spPr>
          <a:xfrm>
            <a:off x="7385969" y="5814777"/>
            <a:ext cx="697627" cy="400110"/>
          </a:xfrm>
          <a:prstGeom prst="rect">
            <a:avLst/>
          </a:prstGeom>
        </p:spPr>
        <p:txBody>
          <a:bodyPr wrap="none">
            <a:spAutoFit/>
          </a:bodyPr>
          <a:lstStyle/>
          <a:p>
            <a:r>
              <a:rPr lang="zh-CN" altLang="zh-CN" sz="2000" b="1" dirty="0">
                <a:solidFill>
                  <a:srgbClr val="0066CC"/>
                </a:solidFill>
                <a:latin typeface="+mj-ea"/>
                <a:ea typeface="+mj-ea"/>
              </a:rPr>
              <a:t>梯度</a:t>
            </a:r>
            <a:endParaRPr lang="zh-CN" altLang="en-US" sz="2000" dirty="0">
              <a:solidFill>
                <a:srgbClr val="0066CC"/>
              </a:solidFill>
              <a:latin typeface="+mj-ea"/>
              <a:ea typeface="+mj-ea"/>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6694453" y="3986192"/>
            <a:ext cx="2561277" cy="1759948"/>
          </a:xfrm>
          <a:prstGeom prst="roundRect">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latin typeface="+mj-ea"/>
              <a:ea typeface="+mj-ea"/>
            </a:endParaRPr>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latin typeface="+mj-ea"/>
              </a:rPr>
              <a:t>数据归一化</a:t>
            </a:r>
            <a:r>
              <a:rPr lang="en-US" altLang="zh-CN" dirty="0">
                <a:solidFill>
                  <a:schemeClr val="tx1"/>
                </a:solidFill>
                <a:latin typeface="+mj-ea"/>
              </a:rPr>
              <a:t>/</a:t>
            </a:r>
            <a:r>
              <a:rPr lang="zh-CN" altLang="en-US" dirty="0">
                <a:solidFill>
                  <a:schemeClr val="tx1"/>
                </a:solidFill>
                <a:latin typeface="+mj-ea"/>
              </a:rPr>
              <a:t>标准化</a:t>
            </a:r>
          </a:p>
        </p:txBody>
      </p:sp>
      <p:sp>
        <p:nvSpPr>
          <p:cNvPr id="3" name="矩形 2"/>
          <p:cNvSpPr/>
          <p:nvPr/>
        </p:nvSpPr>
        <p:spPr>
          <a:xfrm>
            <a:off x="790218" y="1401212"/>
            <a:ext cx="4012637" cy="461665"/>
          </a:xfrm>
          <a:prstGeom prst="rect">
            <a:avLst/>
          </a:prstGeom>
        </p:spPr>
        <p:txBody>
          <a:bodyPr wrap="none">
            <a:spAutoFit/>
          </a:bodyPr>
          <a:lstStyle/>
          <a:p>
            <a:r>
              <a:rPr lang="en-US" altLang="zh-CN" sz="2400" b="1" dirty="0" err="1">
                <a:latin typeface="+mj-ea"/>
                <a:ea typeface="+mj-ea"/>
                <a:cs typeface="Times New Roman" panose="02020603050405020304" pitchFamily="18" charset="0"/>
              </a:rPr>
              <a:t>归一化（最大-最小规范化</a:t>
            </a:r>
            <a:r>
              <a:rPr lang="en-US" altLang="zh-CN" sz="2400" b="1" dirty="0">
                <a:latin typeface="+mj-ea"/>
                <a:ea typeface="+mj-ea"/>
                <a:cs typeface="Times New Roman" panose="02020603050405020304" pitchFamily="18" charset="0"/>
              </a:rPr>
              <a:t>）</a:t>
            </a:r>
            <a:endParaRPr lang="zh-CN" altLang="en-US" sz="2400" b="1" dirty="0">
              <a:latin typeface="+mj-ea"/>
              <a:ea typeface="+mj-ea"/>
            </a:endParaRPr>
          </a:p>
        </p:txBody>
      </p:sp>
      <mc:AlternateContent xmlns:mc="http://schemas.openxmlformats.org/markup-compatibility/2006" xmlns:a14="http://schemas.microsoft.com/office/drawing/2010/main">
        <mc:Choice Requires="a14">
          <p:sp>
            <p:nvSpPr>
              <p:cNvPr id="5" name="矩形 4"/>
              <p:cNvSpPr/>
              <p:nvPr/>
            </p:nvSpPr>
            <p:spPr>
              <a:xfrm>
                <a:off x="1336318" y="1890488"/>
                <a:ext cx="2561278" cy="7872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400" i="1">
                              <a:latin typeface="Cambria Math" panose="02040503050406030204" pitchFamily="18" charset="0"/>
                              <a:ea typeface="+mj-ea"/>
                            </a:rPr>
                          </m:ctrlPr>
                        </m:sSupPr>
                        <m:e>
                          <m:r>
                            <a:rPr lang="zh-CN" altLang="en-US" sz="2400" i="1">
                              <a:latin typeface="Cambria Math" panose="02040503050406030204" pitchFamily="18" charset="0"/>
                              <a:ea typeface="+mj-ea"/>
                            </a:rPr>
                            <m:t>𝑥</m:t>
                          </m:r>
                        </m:e>
                        <m:sup>
                          <m:r>
                            <a:rPr lang="zh-CN" altLang="en-US" sz="2400" i="0">
                              <a:latin typeface="Cambria Math" panose="02040503050406030204" pitchFamily="18" charset="0"/>
                              <a:ea typeface="+mj-ea"/>
                            </a:rPr>
                            <m:t>∗</m:t>
                          </m:r>
                        </m:sup>
                      </m:sSup>
                      <m:r>
                        <a:rPr lang="zh-CN" altLang="en-US" sz="2400" i="0">
                          <a:latin typeface="Cambria Math" panose="02040503050406030204" pitchFamily="18" charset="0"/>
                          <a:ea typeface="+mj-ea"/>
                        </a:rPr>
                        <m:t>=</m:t>
                      </m:r>
                      <m:f>
                        <m:fPr>
                          <m:ctrlPr>
                            <a:rPr lang="zh-CN" altLang="en-US" sz="2400" i="1">
                              <a:latin typeface="Cambria Math" panose="02040503050406030204" pitchFamily="18" charset="0"/>
                              <a:ea typeface="+mj-ea"/>
                            </a:rPr>
                          </m:ctrlPr>
                        </m:fPr>
                        <m:num>
                          <m:r>
                            <a:rPr lang="zh-CN" altLang="en-US" sz="2400" i="1">
                              <a:latin typeface="Cambria Math" panose="02040503050406030204" pitchFamily="18" charset="0"/>
                              <a:ea typeface="+mj-ea"/>
                            </a:rPr>
                            <m:t>𝑥</m:t>
                          </m:r>
                          <m:r>
                            <a:rPr lang="zh-CN" altLang="en-US" sz="2400" i="0">
                              <a:latin typeface="Cambria Math" panose="02040503050406030204" pitchFamily="18" charset="0"/>
                              <a:ea typeface="+mj-ea"/>
                            </a:rPr>
                            <m:t>−</m:t>
                          </m:r>
                          <m:sSub>
                            <m:sSubPr>
                              <m:ctrlPr>
                                <a:rPr lang="zh-CN" altLang="en-US" sz="2400" i="1">
                                  <a:latin typeface="Cambria Math" panose="02040503050406030204" pitchFamily="18" charset="0"/>
                                  <a:ea typeface="+mj-ea"/>
                                </a:rPr>
                              </m:ctrlPr>
                            </m:sSubPr>
                            <m:e>
                              <m:r>
                                <a:rPr lang="zh-CN" altLang="en-US" sz="2400" i="1">
                                  <a:latin typeface="Cambria Math" panose="02040503050406030204" pitchFamily="18" charset="0"/>
                                  <a:ea typeface="+mj-ea"/>
                                </a:rPr>
                                <m:t>𝑥</m:t>
                              </m:r>
                            </m:e>
                            <m:sub>
                              <m:r>
                                <m:rPr>
                                  <m:sty m:val="p"/>
                                </m:rPr>
                                <a:rPr lang="zh-CN" altLang="en-US" sz="2400" i="0">
                                  <a:latin typeface="Cambria Math" panose="02040503050406030204" pitchFamily="18" charset="0"/>
                                  <a:ea typeface="+mj-ea"/>
                                </a:rPr>
                                <m:t>min</m:t>
                              </m:r>
                            </m:sub>
                          </m:sSub>
                        </m:num>
                        <m:den>
                          <m:sSub>
                            <m:sSubPr>
                              <m:ctrlPr>
                                <a:rPr lang="zh-CN" altLang="en-US" sz="2400" i="1">
                                  <a:latin typeface="Cambria Math" panose="02040503050406030204" pitchFamily="18" charset="0"/>
                                  <a:ea typeface="+mj-ea"/>
                                </a:rPr>
                              </m:ctrlPr>
                            </m:sSubPr>
                            <m:e>
                              <m:r>
                                <a:rPr lang="zh-CN" altLang="en-US" sz="2400" i="1">
                                  <a:latin typeface="Cambria Math" panose="02040503050406030204" pitchFamily="18" charset="0"/>
                                  <a:ea typeface="+mj-ea"/>
                                </a:rPr>
                                <m:t>𝑥</m:t>
                              </m:r>
                            </m:e>
                            <m:sub>
                              <m:r>
                                <m:rPr>
                                  <m:sty m:val="p"/>
                                </m:rPr>
                                <a:rPr lang="zh-CN" altLang="en-US" sz="2400" i="0">
                                  <a:latin typeface="Cambria Math" panose="02040503050406030204" pitchFamily="18" charset="0"/>
                                  <a:ea typeface="+mj-ea"/>
                                </a:rPr>
                                <m:t>max</m:t>
                              </m:r>
                            </m:sub>
                          </m:sSub>
                          <m:r>
                            <a:rPr lang="zh-CN" altLang="en-US" sz="2400" i="0">
                              <a:latin typeface="Cambria Math" panose="02040503050406030204" pitchFamily="18" charset="0"/>
                              <a:ea typeface="+mj-ea"/>
                            </a:rPr>
                            <m:t>−</m:t>
                          </m:r>
                          <m:sSub>
                            <m:sSubPr>
                              <m:ctrlPr>
                                <a:rPr lang="zh-CN" altLang="en-US" sz="2400" i="1">
                                  <a:latin typeface="Cambria Math" panose="02040503050406030204" pitchFamily="18" charset="0"/>
                                  <a:ea typeface="+mj-ea"/>
                                </a:rPr>
                              </m:ctrlPr>
                            </m:sSubPr>
                            <m:e>
                              <m:r>
                                <a:rPr lang="zh-CN" altLang="en-US" sz="2400" i="1">
                                  <a:latin typeface="Cambria Math" panose="02040503050406030204" pitchFamily="18" charset="0"/>
                                  <a:ea typeface="+mj-ea"/>
                                </a:rPr>
                                <m:t>𝑥</m:t>
                              </m:r>
                            </m:e>
                            <m:sub>
                              <m:r>
                                <m:rPr>
                                  <m:sty m:val="p"/>
                                </m:rPr>
                                <a:rPr lang="zh-CN" altLang="en-US" sz="2400" i="0">
                                  <a:latin typeface="Cambria Math" panose="02040503050406030204" pitchFamily="18" charset="0"/>
                                  <a:ea typeface="+mj-ea"/>
                                </a:rPr>
                                <m:t>min</m:t>
                              </m:r>
                            </m:sub>
                          </m:sSub>
                        </m:den>
                      </m:f>
                    </m:oMath>
                  </m:oMathPara>
                </a14:m>
                <a:endParaRPr lang="zh-CN" altLang="en-US" sz="2400" dirty="0">
                  <a:latin typeface="+mj-ea"/>
                  <a:ea typeface="+mj-ea"/>
                </a:endParaRPr>
              </a:p>
            </p:txBody>
          </p:sp>
        </mc:Choice>
        <mc:Fallback xmlns="">
          <p:sp>
            <p:nvSpPr>
              <p:cNvPr id="5" name="矩形 4"/>
              <p:cNvSpPr>
                <a:spLocks noRot="1" noChangeAspect="1" noMove="1" noResize="1" noEditPoints="1" noAdjustHandles="1" noChangeArrowheads="1" noChangeShapeType="1" noTextEdit="1"/>
              </p:cNvSpPr>
              <p:nvPr/>
            </p:nvSpPr>
            <p:spPr>
              <a:xfrm>
                <a:off x="1336318" y="1890488"/>
                <a:ext cx="2561278" cy="787267"/>
              </a:xfrm>
              <a:prstGeom prst="rect">
                <a:avLst/>
              </a:prstGeom>
              <a:blipFill rotWithShape="1">
                <a:blip r:embed="rId3"/>
                <a:stretch>
                  <a:fillRect l="-11" t="-12" r="23" b="76"/>
                </a:stretch>
              </a:blipFill>
            </p:spPr>
            <p:txBody>
              <a:bodyPr/>
              <a:lstStyle/>
              <a:p>
                <a:r>
                  <a:rPr lang="zh-CN" altLang="en-US">
                    <a:noFill/>
                  </a:rPr>
                  <a:t> </a:t>
                </a:r>
              </a:p>
            </p:txBody>
          </p:sp>
        </mc:Fallback>
      </mc:AlternateContent>
      <p:sp>
        <p:nvSpPr>
          <p:cNvPr id="8" name="矩形 7"/>
          <p:cNvSpPr/>
          <p:nvPr/>
        </p:nvSpPr>
        <p:spPr>
          <a:xfrm>
            <a:off x="790218" y="3164372"/>
            <a:ext cx="3264035" cy="461665"/>
          </a:xfrm>
          <a:prstGeom prst="rect">
            <a:avLst/>
          </a:prstGeom>
        </p:spPr>
        <p:txBody>
          <a:bodyPr wrap="none">
            <a:spAutoFit/>
          </a:bodyPr>
          <a:lstStyle/>
          <a:p>
            <a:r>
              <a:rPr lang="en-US" altLang="zh-CN" sz="2400" dirty="0" err="1">
                <a:latin typeface="+mj-ea"/>
                <a:ea typeface="+mj-ea"/>
                <a:cs typeface="Times New Roman" panose="02020603050405020304" pitchFamily="18" charset="0"/>
              </a:rPr>
              <a:t>将数据映射到</a:t>
            </a:r>
            <a:r>
              <a:rPr lang="en-US" altLang="zh-CN" sz="2400" dirty="0">
                <a:latin typeface="+mj-ea"/>
                <a:ea typeface="+mj-ea"/>
                <a:cs typeface="Times New Roman" panose="02020603050405020304" pitchFamily="18" charset="0"/>
              </a:rPr>
              <a:t>[0,1]</a:t>
            </a:r>
            <a:r>
              <a:rPr lang="en-US" altLang="zh-CN" sz="2400" dirty="0" err="1">
                <a:latin typeface="+mj-ea"/>
                <a:ea typeface="+mj-ea"/>
                <a:cs typeface="Times New Roman" panose="02020603050405020304" pitchFamily="18" charset="0"/>
              </a:rPr>
              <a:t>区间</a:t>
            </a:r>
            <a:endParaRPr lang="zh-CN" altLang="en-US" sz="2400" dirty="0">
              <a:latin typeface="+mj-ea"/>
              <a:ea typeface="+mj-ea"/>
            </a:endParaRPr>
          </a:p>
        </p:txBody>
      </p:sp>
      <p:sp>
        <p:nvSpPr>
          <p:cNvPr id="11" name="矩形 10"/>
          <p:cNvSpPr/>
          <p:nvPr/>
        </p:nvSpPr>
        <p:spPr>
          <a:xfrm>
            <a:off x="6628852" y="1401212"/>
            <a:ext cx="2297552" cy="461665"/>
          </a:xfrm>
          <a:prstGeom prst="rect">
            <a:avLst/>
          </a:prstGeom>
        </p:spPr>
        <p:txBody>
          <a:bodyPr wrap="none">
            <a:spAutoFit/>
          </a:bodyPr>
          <a:lstStyle/>
          <a:p>
            <a:r>
              <a:rPr lang="en-US" altLang="zh-CN" sz="2400" b="1" dirty="0">
                <a:latin typeface="+mj-ea"/>
                <a:ea typeface="+mj-ea"/>
                <a:cs typeface="Times New Roman" panose="02020603050405020304" pitchFamily="18" charset="0"/>
              </a:rPr>
              <a:t>Z-Score</a:t>
            </a:r>
            <a:r>
              <a:rPr lang="zh-CN" altLang="zh-CN" sz="2400" b="1" dirty="0">
                <a:latin typeface="+mj-ea"/>
                <a:ea typeface="+mj-ea"/>
                <a:cs typeface="Times New Roman" panose="02020603050405020304" pitchFamily="18" charset="0"/>
              </a:rPr>
              <a:t>标准化</a:t>
            </a:r>
            <a:endParaRPr lang="zh-CN" altLang="en-US" sz="2400" b="1" dirty="0">
              <a:latin typeface="+mj-ea"/>
              <a:ea typeface="+mj-ea"/>
            </a:endParaRPr>
          </a:p>
        </p:txBody>
      </p:sp>
      <mc:AlternateContent xmlns:mc="http://schemas.openxmlformats.org/markup-compatibility/2006" xmlns:a14="http://schemas.microsoft.com/office/drawing/2010/main">
        <mc:Choice Requires="a14">
          <p:sp>
            <p:nvSpPr>
              <p:cNvPr id="14" name="矩形 13"/>
              <p:cNvSpPr/>
              <p:nvPr/>
            </p:nvSpPr>
            <p:spPr>
              <a:xfrm>
                <a:off x="6694453" y="2079403"/>
                <a:ext cx="1687321" cy="7248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400" i="1">
                              <a:latin typeface="Cambria Math" panose="02040503050406030204" pitchFamily="18" charset="0"/>
                              <a:ea typeface="+mj-ea"/>
                            </a:rPr>
                          </m:ctrlPr>
                        </m:sSupPr>
                        <m:e>
                          <m:r>
                            <a:rPr lang="zh-CN" altLang="en-US" sz="2400" i="1">
                              <a:latin typeface="Cambria Math" panose="02040503050406030204" pitchFamily="18" charset="0"/>
                              <a:ea typeface="+mj-ea"/>
                            </a:rPr>
                            <m:t>𝑥</m:t>
                          </m:r>
                        </m:e>
                        <m:sup>
                          <m:r>
                            <a:rPr lang="zh-CN" altLang="en-US" sz="2400" i="0">
                              <a:latin typeface="Cambria Math" panose="02040503050406030204" pitchFamily="18" charset="0"/>
                              <a:ea typeface="+mj-ea"/>
                            </a:rPr>
                            <m:t>∗</m:t>
                          </m:r>
                        </m:sup>
                      </m:sSup>
                      <m:r>
                        <a:rPr lang="zh-CN" altLang="en-US" sz="2400" i="0">
                          <a:latin typeface="Cambria Math" panose="02040503050406030204" pitchFamily="18" charset="0"/>
                          <a:ea typeface="+mj-ea"/>
                        </a:rPr>
                        <m:t>=</m:t>
                      </m:r>
                      <m:f>
                        <m:fPr>
                          <m:ctrlPr>
                            <a:rPr lang="zh-CN" altLang="en-US" sz="2400" i="1">
                              <a:latin typeface="Cambria Math" panose="02040503050406030204" pitchFamily="18" charset="0"/>
                              <a:ea typeface="+mj-ea"/>
                            </a:rPr>
                          </m:ctrlPr>
                        </m:fPr>
                        <m:num>
                          <m:r>
                            <a:rPr lang="zh-CN" altLang="en-US" sz="2400" i="1">
                              <a:latin typeface="Cambria Math" panose="02040503050406030204" pitchFamily="18" charset="0"/>
                              <a:ea typeface="+mj-ea"/>
                            </a:rPr>
                            <m:t>𝑥</m:t>
                          </m:r>
                          <m:r>
                            <a:rPr lang="zh-CN" altLang="en-US" sz="2400" i="0">
                              <a:latin typeface="Cambria Math" panose="02040503050406030204" pitchFamily="18" charset="0"/>
                              <a:ea typeface="+mj-ea"/>
                            </a:rPr>
                            <m:t>−</m:t>
                          </m:r>
                          <m:r>
                            <a:rPr lang="zh-CN" altLang="en-US" sz="2400" i="1">
                              <a:latin typeface="Cambria Math" panose="02040503050406030204" pitchFamily="18" charset="0"/>
                              <a:ea typeface="+mj-ea"/>
                            </a:rPr>
                            <m:t>𝜇</m:t>
                          </m:r>
                        </m:num>
                        <m:den>
                          <m:r>
                            <a:rPr lang="zh-CN" altLang="en-US" sz="2400" i="1">
                              <a:latin typeface="Cambria Math" panose="02040503050406030204" pitchFamily="18" charset="0"/>
                              <a:ea typeface="+mj-ea"/>
                            </a:rPr>
                            <m:t>𝜎</m:t>
                          </m:r>
                        </m:den>
                      </m:f>
                    </m:oMath>
                  </m:oMathPara>
                </a14:m>
                <a:endParaRPr lang="zh-CN" altLang="en-US" sz="2400" dirty="0">
                  <a:latin typeface="+mj-ea"/>
                  <a:ea typeface="+mj-ea"/>
                </a:endParaRPr>
              </a:p>
            </p:txBody>
          </p:sp>
        </mc:Choice>
        <mc:Fallback xmlns="">
          <p:sp>
            <p:nvSpPr>
              <p:cNvPr id="14" name="矩形 13"/>
              <p:cNvSpPr>
                <a:spLocks noRot="1" noChangeAspect="1" noMove="1" noResize="1" noEditPoints="1" noAdjustHandles="1" noChangeArrowheads="1" noChangeShapeType="1" noTextEdit="1"/>
              </p:cNvSpPr>
              <p:nvPr/>
            </p:nvSpPr>
            <p:spPr>
              <a:xfrm>
                <a:off x="6694453" y="2079403"/>
                <a:ext cx="1687321" cy="724814"/>
              </a:xfrm>
              <a:prstGeom prst="rect">
                <a:avLst/>
              </a:prstGeom>
              <a:blipFill rotWithShape="1">
                <a:blip r:embed="rId4"/>
                <a:stretch>
                  <a:fillRect l="-17" t="-57" r="24" b="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6735179" y="3986192"/>
                <a:ext cx="2594428"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000" i="1" smtClean="0">
                              <a:latin typeface="Cambria Math" panose="02040503050406030204" pitchFamily="18" charset="0"/>
                              <a:ea typeface="+mj-ea"/>
                            </a:rPr>
                          </m:ctrlPr>
                        </m:sSupPr>
                        <m:e>
                          <m:r>
                            <a:rPr lang="zh-CN" altLang="en-US" sz="2000" i="1">
                              <a:latin typeface="Cambria Math" panose="02040503050406030204" pitchFamily="18" charset="0"/>
                              <a:ea typeface="+mj-ea"/>
                            </a:rPr>
                            <m:t>𝜎</m:t>
                          </m:r>
                        </m:e>
                        <m:sup>
                          <m:r>
                            <a:rPr lang="zh-CN" altLang="en-US" sz="2000" i="0">
                              <a:latin typeface="Cambria Math" panose="02040503050406030204" pitchFamily="18" charset="0"/>
                              <a:ea typeface="+mj-ea"/>
                            </a:rPr>
                            <m:t>2</m:t>
                          </m:r>
                        </m:sup>
                      </m:sSup>
                      <m:r>
                        <a:rPr lang="zh-CN" altLang="en-US" sz="2000" i="0">
                          <a:latin typeface="Cambria Math" panose="02040503050406030204" pitchFamily="18" charset="0"/>
                          <a:ea typeface="+mj-ea"/>
                        </a:rPr>
                        <m:t>=</m:t>
                      </m:r>
                      <m:f>
                        <m:fPr>
                          <m:ctrlPr>
                            <a:rPr lang="zh-CN" altLang="en-US" sz="2000" i="1">
                              <a:latin typeface="Cambria Math" panose="02040503050406030204" pitchFamily="18" charset="0"/>
                              <a:ea typeface="+mj-ea"/>
                            </a:rPr>
                          </m:ctrlPr>
                        </m:fPr>
                        <m:num>
                          <m:r>
                            <a:rPr lang="zh-CN" altLang="en-US" sz="2000" i="0">
                              <a:latin typeface="Cambria Math" panose="02040503050406030204" pitchFamily="18" charset="0"/>
                              <a:ea typeface="+mj-ea"/>
                            </a:rPr>
                            <m:t>1</m:t>
                          </m:r>
                        </m:num>
                        <m:den>
                          <m:r>
                            <a:rPr lang="zh-CN" altLang="en-US" sz="2000" i="1">
                              <a:latin typeface="Cambria Math" panose="02040503050406030204" pitchFamily="18" charset="0"/>
                              <a:ea typeface="+mj-ea"/>
                            </a:rPr>
                            <m:t>𝑚</m:t>
                          </m:r>
                        </m:den>
                      </m:f>
                      <m:nary>
                        <m:naryPr>
                          <m:chr m:val="∑"/>
                          <m:limLoc m:val="undOvr"/>
                          <m:ctrlPr>
                            <a:rPr lang="zh-CN" altLang="en-US" sz="2000" i="1">
                              <a:latin typeface="Cambria Math" panose="02040503050406030204" pitchFamily="18" charset="0"/>
                              <a:ea typeface="+mj-ea"/>
                            </a:rPr>
                          </m:ctrlPr>
                        </m:naryPr>
                        <m:sub>
                          <m:r>
                            <a:rPr lang="zh-CN" altLang="en-US" sz="2000" i="1">
                              <a:latin typeface="Cambria Math" panose="02040503050406030204" pitchFamily="18" charset="0"/>
                              <a:ea typeface="+mj-ea"/>
                            </a:rPr>
                            <m:t>𝑖</m:t>
                          </m:r>
                          <m:r>
                            <a:rPr lang="zh-CN" altLang="en-US" sz="2000" i="0">
                              <a:latin typeface="Cambria Math" panose="02040503050406030204" pitchFamily="18" charset="0"/>
                              <a:ea typeface="+mj-ea"/>
                            </a:rPr>
                            <m:t>=1</m:t>
                          </m:r>
                        </m:sub>
                        <m:sup>
                          <m:r>
                            <a:rPr lang="zh-CN" altLang="en-US" sz="2000" i="1">
                              <a:latin typeface="Cambria Math" panose="02040503050406030204" pitchFamily="18" charset="0"/>
                              <a:ea typeface="+mj-ea"/>
                            </a:rPr>
                            <m:t>𝑚</m:t>
                          </m:r>
                        </m:sup>
                        <m:e>
                          <m:r>
                            <a:rPr lang="en-US" altLang="zh-CN" sz="2000" b="0" i="1" smtClean="0">
                              <a:latin typeface="Cambria Math" panose="02040503050406030204" pitchFamily="18" charset="0"/>
                              <a:ea typeface="+mj-ea"/>
                            </a:rPr>
                            <m:t>(</m:t>
                          </m:r>
                          <m:sSup>
                            <m:sSupPr>
                              <m:ctrlPr>
                                <a:rPr lang="zh-CN" altLang="en-US" sz="2000" i="1">
                                  <a:latin typeface="Cambria Math" panose="02040503050406030204" pitchFamily="18" charset="0"/>
                                  <a:ea typeface="+mj-ea"/>
                                </a:rPr>
                              </m:ctrlPr>
                            </m:sSupPr>
                            <m:e>
                              <m:r>
                                <a:rPr lang="zh-CN" altLang="en-US" sz="2000" i="1">
                                  <a:latin typeface="Cambria Math" panose="02040503050406030204" pitchFamily="18" charset="0"/>
                                  <a:ea typeface="+mj-ea"/>
                                </a:rPr>
                                <m:t>𝑥</m:t>
                              </m:r>
                            </m:e>
                            <m:sup>
                              <m:d>
                                <m:dPr>
                                  <m:ctrlPr>
                                    <a:rPr lang="zh-CN" altLang="en-US" sz="2000" i="1">
                                      <a:latin typeface="Cambria Math" panose="02040503050406030204" pitchFamily="18" charset="0"/>
                                      <a:ea typeface="+mj-ea"/>
                                    </a:rPr>
                                  </m:ctrlPr>
                                </m:dPr>
                                <m:e>
                                  <m:r>
                                    <a:rPr lang="zh-CN" altLang="en-US" sz="2000" i="1">
                                      <a:latin typeface="Cambria Math" panose="02040503050406030204" pitchFamily="18" charset="0"/>
                                      <a:ea typeface="+mj-ea"/>
                                    </a:rPr>
                                    <m:t>𝑖</m:t>
                                  </m:r>
                                </m:e>
                              </m:d>
                            </m:sup>
                          </m:sSup>
                          <m:sSup>
                            <m:sSupPr>
                              <m:ctrlPr>
                                <a:rPr lang="zh-CN" altLang="en-US" sz="2000" i="1">
                                  <a:latin typeface="Cambria Math" panose="02040503050406030204" pitchFamily="18" charset="0"/>
                                  <a:ea typeface="+mj-ea"/>
                                </a:rPr>
                              </m:ctrlPr>
                            </m:sSupPr>
                            <m:e>
                              <m:r>
                                <a:rPr lang="en-US" altLang="zh-CN" sz="2000" i="1">
                                  <a:latin typeface="Cambria Math" panose="02040503050406030204" pitchFamily="18" charset="0"/>
                                  <a:ea typeface="+mj-ea"/>
                                </a:rPr>
                                <m:t>−</m:t>
                              </m:r>
                              <m:r>
                                <a:rPr lang="zh-CN" altLang="en-US" sz="2000" i="1">
                                  <a:latin typeface="Cambria Math" panose="02040503050406030204" pitchFamily="18" charset="0"/>
                                  <a:ea typeface="+mj-ea"/>
                                </a:rPr>
                                <m:t>𝜇</m:t>
                              </m:r>
                              <m:r>
                                <a:rPr lang="en-US" altLang="zh-CN" sz="2000" b="0" i="1" smtClean="0">
                                  <a:latin typeface="Cambria Math" panose="02040503050406030204" pitchFamily="18" charset="0"/>
                                  <a:ea typeface="+mj-ea"/>
                                </a:rPr>
                                <m:t>)</m:t>
                              </m:r>
                            </m:e>
                            <m:sup>
                              <m:r>
                                <a:rPr lang="zh-CN" altLang="en-US" sz="2000">
                                  <a:latin typeface="Cambria Math" panose="02040503050406030204" pitchFamily="18" charset="0"/>
                                  <a:ea typeface="+mj-ea"/>
                                </a:rPr>
                                <m:t>2</m:t>
                              </m:r>
                            </m:sup>
                          </m:sSup>
                        </m:e>
                      </m:nary>
                    </m:oMath>
                  </m:oMathPara>
                </a14:m>
                <a:endParaRPr lang="zh-CN" altLang="en-US" sz="2000" dirty="0">
                  <a:latin typeface="+mj-ea"/>
                  <a:ea typeface="+mj-ea"/>
                </a:endParaRPr>
              </a:p>
            </p:txBody>
          </p:sp>
        </mc:Choice>
        <mc:Fallback xmlns="">
          <p:sp>
            <p:nvSpPr>
              <p:cNvPr id="16" name="矩形 15"/>
              <p:cNvSpPr>
                <a:spLocks noRot="1" noChangeAspect="1" noMove="1" noResize="1" noEditPoints="1" noAdjustHandles="1" noChangeArrowheads="1" noChangeShapeType="1" noTextEdit="1"/>
              </p:cNvSpPr>
              <p:nvPr/>
            </p:nvSpPr>
            <p:spPr>
              <a:xfrm>
                <a:off x="6735179" y="3986192"/>
                <a:ext cx="2594428" cy="93262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6905385" y="4789690"/>
                <a:ext cx="1771191"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ea typeface="+mj-ea"/>
                        </a:rPr>
                        <m:t>𝜇</m:t>
                      </m:r>
                      <m:r>
                        <a:rPr lang="zh-CN" altLang="en-US" sz="2000" i="0">
                          <a:latin typeface="Cambria Math" panose="02040503050406030204" pitchFamily="18" charset="0"/>
                          <a:ea typeface="+mj-ea"/>
                        </a:rPr>
                        <m:t>=</m:t>
                      </m:r>
                      <m:f>
                        <m:fPr>
                          <m:ctrlPr>
                            <a:rPr lang="zh-CN" altLang="en-US" sz="2000" i="1">
                              <a:latin typeface="Cambria Math" panose="02040503050406030204" pitchFamily="18" charset="0"/>
                              <a:ea typeface="+mj-ea"/>
                            </a:rPr>
                          </m:ctrlPr>
                        </m:fPr>
                        <m:num>
                          <m:r>
                            <a:rPr lang="zh-CN" altLang="en-US" sz="2000" i="0">
                              <a:latin typeface="Cambria Math" panose="02040503050406030204" pitchFamily="18" charset="0"/>
                              <a:ea typeface="+mj-ea"/>
                            </a:rPr>
                            <m:t>1</m:t>
                          </m:r>
                        </m:num>
                        <m:den>
                          <m:r>
                            <a:rPr lang="zh-CN" altLang="en-US" sz="2000" i="1">
                              <a:latin typeface="Cambria Math" panose="02040503050406030204" pitchFamily="18" charset="0"/>
                              <a:ea typeface="+mj-ea"/>
                            </a:rPr>
                            <m:t>𝑚</m:t>
                          </m:r>
                        </m:den>
                      </m:f>
                      <m:nary>
                        <m:naryPr>
                          <m:chr m:val="∑"/>
                          <m:limLoc m:val="undOvr"/>
                          <m:ctrlPr>
                            <a:rPr lang="zh-CN" altLang="en-US" sz="2000" i="1">
                              <a:latin typeface="Cambria Math" panose="02040503050406030204" pitchFamily="18" charset="0"/>
                              <a:ea typeface="+mj-ea"/>
                            </a:rPr>
                          </m:ctrlPr>
                        </m:naryPr>
                        <m:sub>
                          <m:r>
                            <a:rPr lang="zh-CN" altLang="en-US" sz="2000" i="1">
                              <a:latin typeface="Cambria Math" panose="02040503050406030204" pitchFamily="18" charset="0"/>
                              <a:ea typeface="+mj-ea"/>
                            </a:rPr>
                            <m:t>𝑖</m:t>
                          </m:r>
                          <m:r>
                            <a:rPr lang="zh-CN" altLang="en-US" sz="2000" i="0">
                              <a:latin typeface="Cambria Math" panose="02040503050406030204" pitchFamily="18" charset="0"/>
                              <a:ea typeface="+mj-ea"/>
                            </a:rPr>
                            <m:t>=1</m:t>
                          </m:r>
                        </m:sub>
                        <m:sup>
                          <m:r>
                            <a:rPr lang="zh-CN" altLang="en-US" sz="2000" i="1">
                              <a:latin typeface="Cambria Math" panose="02040503050406030204" pitchFamily="18" charset="0"/>
                              <a:ea typeface="+mj-ea"/>
                            </a:rPr>
                            <m:t>𝑚</m:t>
                          </m:r>
                        </m:sup>
                        <m:e>
                          <m:sSup>
                            <m:sSupPr>
                              <m:ctrlPr>
                                <a:rPr lang="zh-CN" altLang="en-US" sz="2000" i="1">
                                  <a:latin typeface="Cambria Math" panose="02040503050406030204" pitchFamily="18" charset="0"/>
                                  <a:ea typeface="+mj-ea"/>
                                </a:rPr>
                              </m:ctrlPr>
                            </m:sSupPr>
                            <m:e>
                              <m:r>
                                <a:rPr lang="zh-CN" altLang="en-US" sz="2000" i="1">
                                  <a:latin typeface="Cambria Math" panose="02040503050406030204" pitchFamily="18" charset="0"/>
                                  <a:ea typeface="+mj-ea"/>
                                </a:rPr>
                                <m:t>𝑥</m:t>
                              </m:r>
                            </m:e>
                            <m:sup>
                              <m:d>
                                <m:dPr>
                                  <m:ctrlPr>
                                    <a:rPr lang="zh-CN" altLang="en-US" sz="2000" i="1">
                                      <a:latin typeface="Cambria Math" panose="02040503050406030204" pitchFamily="18" charset="0"/>
                                      <a:ea typeface="+mj-ea"/>
                                    </a:rPr>
                                  </m:ctrlPr>
                                </m:dPr>
                                <m:e>
                                  <m:r>
                                    <a:rPr lang="zh-CN" altLang="en-US" sz="2000" i="1">
                                      <a:latin typeface="Cambria Math" panose="02040503050406030204" pitchFamily="18" charset="0"/>
                                      <a:ea typeface="+mj-ea"/>
                                    </a:rPr>
                                    <m:t>𝑖</m:t>
                                  </m:r>
                                </m:e>
                              </m:d>
                            </m:sup>
                          </m:sSup>
                        </m:e>
                      </m:nary>
                    </m:oMath>
                  </m:oMathPara>
                </a14:m>
                <a:endParaRPr lang="zh-CN" altLang="en-US" sz="2000" dirty="0">
                  <a:latin typeface="+mj-ea"/>
                  <a:ea typeface="+mj-ea"/>
                </a:endParaRPr>
              </a:p>
            </p:txBody>
          </p:sp>
        </mc:Choice>
        <mc:Fallback xmlns="">
          <p:sp>
            <p:nvSpPr>
              <p:cNvPr id="25" name="矩形 24"/>
              <p:cNvSpPr>
                <a:spLocks noRot="1" noChangeAspect="1" noMove="1" noResize="1" noEditPoints="1" noAdjustHandles="1" noChangeArrowheads="1" noChangeShapeType="1" noTextEdit="1"/>
              </p:cNvSpPr>
              <p:nvPr/>
            </p:nvSpPr>
            <p:spPr>
              <a:xfrm>
                <a:off x="6905385" y="4789690"/>
                <a:ext cx="1771191" cy="932628"/>
              </a:xfrm>
              <a:prstGeom prst="rect">
                <a:avLst/>
              </a:prstGeom>
              <a:blipFill>
                <a:blip r:embed="rId6"/>
                <a:stretch>
                  <a:fillRect/>
                </a:stretch>
              </a:blipFill>
            </p:spPr>
            <p:txBody>
              <a:bodyPr/>
              <a:lstStyle/>
              <a:p>
                <a:r>
                  <a:rPr lang="zh-CN" altLang="en-US">
                    <a:noFill/>
                  </a:rPr>
                  <a:t> </a:t>
                </a:r>
              </a:p>
            </p:txBody>
          </p:sp>
        </mc:Fallback>
      </mc:AlternateContent>
      <p:sp>
        <p:nvSpPr>
          <p:cNvPr id="32" name="矩形 31"/>
          <p:cNvSpPr/>
          <p:nvPr/>
        </p:nvSpPr>
        <p:spPr>
          <a:xfrm>
            <a:off x="6289797" y="3164372"/>
            <a:ext cx="4983253" cy="461665"/>
          </a:xfrm>
          <a:prstGeom prst="rect">
            <a:avLst/>
          </a:prstGeom>
        </p:spPr>
        <p:txBody>
          <a:bodyPr wrap="square">
            <a:spAutoFit/>
          </a:bodyPr>
          <a:lstStyle/>
          <a:p>
            <a:r>
              <a:rPr lang="zh-CN" altLang="zh-CN" sz="2400" dirty="0">
                <a:latin typeface="+mj-ea"/>
                <a:ea typeface="+mj-ea"/>
                <a:cs typeface="Times New Roman" panose="02020603050405020304" pitchFamily="18" charset="0"/>
              </a:rPr>
              <a:t>处理后的数据均值为</a:t>
            </a:r>
            <a:r>
              <a:rPr lang="en-US" altLang="zh-CN" sz="2400" dirty="0">
                <a:latin typeface="+mj-ea"/>
                <a:ea typeface="+mj-ea"/>
                <a:cs typeface="Times New Roman" panose="02020603050405020304" pitchFamily="18" charset="0"/>
              </a:rPr>
              <a:t>0</a:t>
            </a:r>
            <a:r>
              <a:rPr lang="zh-CN" altLang="zh-CN" sz="2400" dirty="0">
                <a:latin typeface="+mj-ea"/>
                <a:ea typeface="+mj-ea"/>
                <a:cs typeface="Times New Roman" panose="02020603050405020304" pitchFamily="18" charset="0"/>
              </a:rPr>
              <a:t>，方差为</a:t>
            </a:r>
            <a:r>
              <a:rPr lang="en-US" altLang="zh-CN" sz="2400" dirty="0">
                <a:latin typeface="+mj-ea"/>
                <a:ea typeface="+mj-ea"/>
                <a:cs typeface="Times New Roman" panose="02020603050405020304" pitchFamily="18" charset="0"/>
              </a:rPr>
              <a:t>1</a:t>
            </a:r>
            <a:endParaRPr lang="zh-CN" altLang="en-US" sz="2400" dirty="0">
              <a:latin typeface="+mj-ea"/>
              <a:ea typeface="+mj-ea"/>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数据归一化</a:t>
            </a:r>
            <a:r>
              <a:rPr lang="en-US" altLang="zh-CN" dirty="0">
                <a:solidFill>
                  <a:schemeClr val="tx1"/>
                </a:solidFill>
              </a:rPr>
              <a:t>/</a:t>
            </a:r>
            <a:r>
              <a:rPr lang="zh-CN" altLang="en-US" dirty="0">
                <a:solidFill>
                  <a:schemeClr val="tx1"/>
                </a:solidFill>
              </a:rPr>
              <a:t>标准化</a:t>
            </a:r>
          </a:p>
        </p:txBody>
      </p:sp>
      <p:sp>
        <p:nvSpPr>
          <p:cNvPr id="10" name="矩形 9"/>
          <p:cNvSpPr/>
          <p:nvPr/>
        </p:nvSpPr>
        <p:spPr>
          <a:xfrm>
            <a:off x="668338" y="1655298"/>
            <a:ext cx="10702568" cy="4145109"/>
          </a:xfrm>
          <a:prstGeom prst="rect">
            <a:avLst/>
          </a:prstGeom>
        </p:spPr>
        <p:txBody>
          <a:bodyPr wrap="square">
            <a:spAutoFit/>
          </a:bodyPr>
          <a:lstStyle/>
          <a:p>
            <a:pPr>
              <a:spcBef>
                <a:spcPts val="900"/>
              </a:spcBef>
              <a:spcAft>
                <a:spcPts val="900"/>
              </a:spcAft>
            </a:pPr>
            <a:r>
              <a:rPr lang="zh-CN" altLang="en-US" sz="2400" b="1" dirty="0">
                <a:latin typeface="+mj-ea"/>
                <a:ea typeface="+mj-ea"/>
                <a:cs typeface="Times New Roman" panose="02020603050405020304" pitchFamily="18" charset="0"/>
              </a:rPr>
              <a:t>需要做数据归一化</a:t>
            </a:r>
            <a:r>
              <a:rPr lang="en-US" altLang="zh-CN" sz="2400" b="1" dirty="0">
                <a:latin typeface="+mj-ea"/>
                <a:ea typeface="+mj-ea"/>
                <a:cs typeface="Times New Roman" panose="02020603050405020304" pitchFamily="18" charset="0"/>
              </a:rPr>
              <a:t>/</a:t>
            </a:r>
            <a:r>
              <a:rPr lang="zh-CN" altLang="en-US" sz="2400" b="1" dirty="0">
                <a:latin typeface="+mj-ea"/>
                <a:ea typeface="+mj-ea"/>
                <a:cs typeface="Times New Roman" panose="02020603050405020304" pitchFamily="18" charset="0"/>
              </a:rPr>
              <a:t>标准化</a:t>
            </a:r>
            <a:endParaRPr lang="en-US" altLang="zh-CN" sz="2400" b="1" dirty="0">
              <a:latin typeface="+mj-ea"/>
              <a:ea typeface="+mj-ea"/>
              <a:cs typeface="Times New Roman" panose="02020603050405020304" pitchFamily="18" charset="0"/>
            </a:endParaRPr>
          </a:p>
          <a:p>
            <a:pPr>
              <a:lnSpc>
                <a:spcPct val="120000"/>
              </a:lnSpc>
              <a:spcBef>
                <a:spcPts val="900"/>
              </a:spcBef>
              <a:spcAft>
                <a:spcPts val="900"/>
              </a:spcAft>
            </a:pPr>
            <a:r>
              <a:rPr lang="zh-CN" altLang="en-US" sz="2400" dirty="0">
                <a:latin typeface="+mj-ea"/>
                <a:ea typeface="+mj-ea"/>
                <a:cs typeface="Times New Roman" panose="02020603050405020304" pitchFamily="18" charset="0"/>
              </a:rPr>
              <a:t>线性模型，如</a:t>
            </a:r>
            <a:r>
              <a:rPr lang="zh-CN" altLang="zh-CN" sz="2400" dirty="0">
                <a:latin typeface="+mj-ea"/>
                <a:ea typeface="+mj-ea"/>
                <a:cs typeface="Times New Roman" panose="02020603050405020304" pitchFamily="18" charset="0"/>
              </a:rPr>
              <a:t>基于距离度量的模型包括</a:t>
            </a:r>
            <a:r>
              <a:rPr lang="en-US" altLang="zh-CN" sz="2400" dirty="0">
                <a:latin typeface="+mj-ea"/>
                <a:ea typeface="+mj-ea"/>
                <a:cs typeface="Times New Roman" panose="02020603050405020304" pitchFamily="18" charset="0"/>
              </a:rPr>
              <a:t>KNN(K</a:t>
            </a:r>
            <a:r>
              <a:rPr lang="zh-CN" altLang="zh-CN" sz="2400" dirty="0">
                <a:latin typeface="+mj-ea"/>
                <a:ea typeface="+mj-ea"/>
                <a:cs typeface="Times New Roman" panose="02020603050405020304" pitchFamily="18" charset="0"/>
              </a:rPr>
              <a:t>近邻</a:t>
            </a:r>
            <a:r>
              <a:rPr lang="en-US" altLang="zh-CN" sz="2400" dirty="0">
                <a:latin typeface="+mj-ea"/>
                <a:ea typeface="+mj-ea"/>
                <a:cs typeface="Times New Roman" panose="02020603050405020304" pitchFamily="18" charset="0"/>
              </a:rPr>
              <a:t>)</a:t>
            </a:r>
            <a:r>
              <a:rPr lang="zh-CN" altLang="zh-CN" sz="2400" dirty="0">
                <a:latin typeface="+mj-ea"/>
                <a:ea typeface="+mj-ea"/>
                <a:cs typeface="Times New Roman" panose="02020603050405020304" pitchFamily="18" charset="0"/>
              </a:rPr>
              <a:t>、</a:t>
            </a:r>
            <a:r>
              <a:rPr lang="en-US" altLang="zh-CN" sz="2400" dirty="0">
                <a:latin typeface="+mj-ea"/>
                <a:ea typeface="+mj-ea"/>
                <a:cs typeface="Times New Roman" panose="02020603050405020304" pitchFamily="18" charset="0"/>
              </a:rPr>
              <a:t>K-means</a:t>
            </a:r>
            <a:r>
              <a:rPr lang="zh-CN" altLang="zh-CN" sz="2400" dirty="0">
                <a:latin typeface="+mj-ea"/>
                <a:ea typeface="+mj-ea"/>
                <a:cs typeface="Times New Roman" panose="02020603050405020304" pitchFamily="18" charset="0"/>
              </a:rPr>
              <a:t>聚类、感知机和</a:t>
            </a:r>
            <a:r>
              <a:rPr lang="en-US" altLang="zh-CN" sz="2400" dirty="0">
                <a:latin typeface="+mj-ea"/>
                <a:ea typeface="+mj-ea"/>
                <a:cs typeface="Times New Roman" panose="02020603050405020304" pitchFamily="18" charset="0"/>
              </a:rPr>
              <a:t>SVM</a:t>
            </a:r>
            <a:r>
              <a:rPr lang="zh-CN" altLang="zh-CN" sz="2400" dirty="0">
                <a:latin typeface="+mj-ea"/>
                <a:ea typeface="+mj-ea"/>
                <a:cs typeface="Times New Roman" panose="02020603050405020304" pitchFamily="18" charset="0"/>
              </a:rPr>
              <a:t>。另外，线性回归类的几个模型一般情况下也是</a:t>
            </a:r>
            <a:r>
              <a:rPr lang="zh-CN" altLang="zh-CN" sz="2400" dirty="0">
                <a:solidFill>
                  <a:srgbClr val="FF0000"/>
                </a:solidFill>
                <a:latin typeface="+mj-ea"/>
                <a:ea typeface="+mj-ea"/>
                <a:cs typeface="Times New Roman" panose="02020603050405020304" pitchFamily="18" charset="0"/>
              </a:rPr>
              <a:t>需要</a:t>
            </a:r>
            <a:r>
              <a:rPr lang="zh-CN" altLang="zh-CN" sz="2400" dirty="0">
                <a:latin typeface="+mj-ea"/>
                <a:ea typeface="+mj-ea"/>
                <a:cs typeface="Times New Roman" panose="02020603050405020304" pitchFamily="18" charset="0"/>
              </a:rPr>
              <a:t>做数据</a:t>
            </a:r>
            <a:r>
              <a:rPr lang="zh-CN" altLang="en-US" sz="2400" dirty="0">
                <a:latin typeface="+mj-ea"/>
                <a:ea typeface="+mj-ea"/>
                <a:cs typeface="Times New Roman" panose="02020603050405020304" pitchFamily="18" charset="0"/>
              </a:rPr>
              <a:t>归一化</a:t>
            </a:r>
            <a:r>
              <a:rPr lang="en-US" altLang="zh-CN" sz="2400" dirty="0">
                <a:latin typeface="+mj-ea"/>
                <a:ea typeface="+mj-ea"/>
                <a:cs typeface="Times New Roman" panose="02020603050405020304" pitchFamily="18" charset="0"/>
              </a:rPr>
              <a:t>/</a:t>
            </a:r>
            <a:r>
              <a:rPr lang="zh-CN" altLang="zh-CN" sz="2400" dirty="0">
                <a:latin typeface="+mj-ea"/>
                <a:ea typeface="+mj-ea"/>
                <a:cs typeface="Times New Roman" panose="02020603050405020304" pitchFamily="18" charset="0"/>
              </a:rPr>
              <a:t>标准化处理的。</a:t>
            </a:r>
            <a:endParaRPr lang="en-US" altLang="zh-CN" sz="2400" dirty="0">
              <a:latin typeface="+mj-ea"/>
              <a:ea typeface="+mj-ea"/>
              <a:cs typeface="Times New Roman" panose="02020603050405020304" pitchFamily="18" charset="0"/>
            </a:endParaRPr>
          </a:p>
          <a:p>
            <a:pPr>
              <a:spcBef>
                <a:spcPts val="900"/>
              </a:spcBef>
              <a:spcAft>
                <a:spcPts val="900"/>
              </a:spcAft>
            </a:pPr>
            <a:r>
              <a:rPr lang="zh-CN" altLang="en-US" sz="2400" b="1" dirty="0">
                <a:latin typeface="+mj-ea"/>
                <a:ea typeface="+mj-ea"/>
                <a:cs typeface="Times New Roman" panose="02020603050405020304" pitchFamily="18" charset="0"/>
              </a:rPr>
              <a:t>不需要做数据归一化</a:t>
            </a:r>
            <a:r>
              <a:rPr lang="en-US" altLang="zh-CN" sz="2400" b="1" dirty="0">
                <a:latin typeface="+mj-ea"/>
                <a:ea typeface="+mj-ea"/>
                <a:cs typeface="Times New Roman" panose="02020603050405020304" pitchFamily="18" charset="0"/>
              </a:rPr>
              <a:t>/</a:t>
            </a:r>
            <a:r>
              <a:rPr lang="zh-CN" altLang="en-US" sz="2400" b="1" dirty="0">
                <a:latin typeface="+mj-ea"/>
                <a:ea typeface="+mj-ea"/>
                <a:cs typeface="Times New Roman" panose="02020603050405020304" pitchFamily="18" charset="0"/>
              </a:rPr>
              <a:t>标准化</a:t>
            </a:r>
            <a:endParaRPr lang="en-US" altLang="zh-CN" sz="2400" b="1" dirty="0">
              <a:latin typeface="+mj-ea"/>
              <a:ea typeface="+mj-ea"/>
              <a:cs typeface="Times New Roman" panose="02020603050405020304" pitchFamily="18" charset="0"/>
            </a:endParaRPr>
          </a:p>
          <a:p>
            <a:pPr>
              <a:lnSpc>
                <a:spcPct val="120000"/>
              </a:lnSpc>
              <a:spcBef>
                <a:spcPts val="900"/>
              </a:spcBef>
              <a:spcAft>
                <a:spcPts val="900"/>
              </a:spcAft>
            </a:pPr>
            <a:r>
              <a:rPr lang="zh-CN" altLang="zh-CN" sz="2400" dirty="0">
                <a:latin typeface="+mj-ea"/>
                <a:ea typeface="+mj-ea"/>
                <a:cs typeface="Times New Roman" panose="02020603050405020304" pitchFamily="18" charset="0"/>
              </a:rPr>
              <a:t>决策树、基于决策树的</a:t>
            </a:r>
            <a:r>
              <a:rPr lang="en-US" altLang="zh-CN" sz="2400" dirty="0">
                <a:latin typeface="+mj-ea"/>
                <a:ea typeface="+mj-ea"/>
                <a:cs typeface="Times New Roman" panose="02020603050405020304" pitchFamily="18" charset="0"/>
              </a:rPr>
              <a:t>Boosting</a:t>
            </a:r>
            <a:r>
              <a:rPr lang="zh-CN" altLang="zh-CN" sz="2400" dirty="0">
                <a:latin typeface="+mj-ea"/>
                <a:ea typeface="+mj-ea"/>
                <a:cs typeface="Times New Roman" panose="02020603050405020304" pitchFamily="18" charset="0"/>
              </a:rPr>
              <a:t>和</a:t>
            </a:r>
            <a:r>
              <a:rPr lang="en-US" altLang="zh-CN" sz="2400" dirty="0">
                <a:latin typeface="+mj-ea"/>
                <a:ea typeface="+mj-ea"/>
                <a:cs typeface="Times New Roman" panose="02020603050405020304" pitchFamily="18" charset="0"/>
              </a:rPr>
              <a:t>Bagging</a:t>
            </a:r>
            <a:r>
              <a:rPr lang="zh-CN" altLang="zh-CN" sz="2400" dirty="0">
                <a:latin typeface="+mj-ea"/>
                <a:ea typeface="+mj-ea"/>
                <a:cs typeface="Times New Roman" panose="02020603050405020304" pitchFamily="18" charset="0"/>
              </a:rPr>
              <a:t>等集成学习模型对于特征取值大小并不敏感</a:t>
            </a:r>
            <a:r>
              <a:rPr lang="zh-CN" altLang="en-US" sz="2400" dirty="0">
                <a:latin typeface="+mj-ea"/>
                <a:ea typeface="+mj-ea"/>
                <a:cs typeface="Times New Roman" panose="02020603050405020304" pitchFamily="18" charset="0"/>
              </a:rPr>
              <a:t>，如随机森林、</a:t>
            </a:r>
            <a:r>
              <a:rPr lang="en-US" altLang="zh-CN" sz="2400" dirty="0" err="1">
                <a:latin typeface="+mj-ea"/>
                <a:ea typeface="+mj-ea"/>
                <a:cs typeface="Times New Roman" panose="02020603050405020304" pitchFamily="18" charset="0"/>
              </a:rPr>
              <a:t>XGBoost</a:t>
            </a:r>
            <a:r>
              <a:rPr lang="zh-CN" altLang="en-US" sz="2400" dirty="0">
                <a:latin typeface="+mj-ea"/>
                <a:ea typeface="+mj-ea"/>
                <a:cs typeface="Times New Roman" panose="02020603050405020304" pitchFamily="18" charset="0"/>
              </a:rPr>
              <a:t>、</a:t>
            </a:r>
            <a:r>
              <a:rPr lang="en-US" altLang="zh-CN" sz="2400" dirty="0" err="1">
                <a:latin typeface="+mj-ea"/>
                <a:ea typeface="+mj-ea"/>
                <a:cs typeface="Times New Roman" panose="02020603050405020304" pitchFamily="18" charset="0"/>
              </a:rPr>
              <a:t>LightGBM</a:t>
            </a:r>
            <a:r>
              <a:rPr lang="zh-CN" altLang="en-US" sz="2400" dirty="0">
                <a:latin typeface="+mj-ea"/>
                <a:ea typeface="+mj-ea"/>
                <a:cs typeface="Times New Roman" panose="02020603050405020304" pitchFamily="18" charset="0"/>
              </a:rPr>
              <a:t>等树模型，以及朴素贝叶斯，以上这些</a:t>
            </a:r>
            <a:r>
              <a:rPr lang="zh-CN" altLang="zh-CN" sz="2400" dirty="0">
                <a:latin typeface="+mj-ea"/>
                <a:ea typeface="+mj-ea"/>
                <a:cs typeface="Times New Roman" panose="02020603050405020304" pitchFamily="18" charset="0"/>
              </a:rPr>
              <a:t>模型一般</a:t>
            </a:r>
            <a:r>
              <a:rPr lang="zh-CN" altLang="zh-CN" sz="2400" dirty="0">
                <a:solidFill>
                  <a:srgbClr val="FF0000"/>
                </a:solidFill>
                <a:latin typeface="+mj-ea"/>
                <a:ea typeface="+mj-ea"/>
                <a:cs typeface="Times New Roman" panose="02020603050405020304" pitchFamily="18" charset="0"/>
              </a:rPr>
              <a:t>不需要</a:t>
            </a:r>
            <a:r>
              <a:rPr lang="zh-CN" altLang="zh-CN" sz="2400" dirty="0">
                <a:latin typeface="+mj-ea"/>
                <a:ea typeface="+mj-ea"/>
                <a:cs typeface="Times New Roman" panose="02020603050405020304" pitchFamily="18" charset="0"/>
              </a:rPr>
              <a:t>做数据</a:t>
            </a:r>
            <a:r>
              <a:rPr lang="zh-CN" altLang="en-US" sz="2400" dirty="0">
                <a:latin typeface="+mj-ea"/>
                <a:ea typeface="+mj-ea"/>
                <a:cs typeface="Times New Roman" panose="02020603050405020304" pitchFamily="18" charset="0"/>
              </a:rPr>
              <a:t>归一化</a:t>
            </a:r>
            <a:r>
              <a:rPr lang="en-US" altLang="zh-CN" sz="2400" dirty="0">
                <a:latin typeface="+mj-ea"/>
                <a:ea typeface="+mj-ea"/>
                <a:cs typeface="Times New Roman" panose="02020603050405020304" pitchFamily="18" charset="0"/>
              </a:rPr>
              <a:t>/</a:t>
            </a:r>
            <a:r>
              <a:rPr lang="zh-CN" altLang="zh-CN" sz="2400" dirty="0">
                <a:latin typeface="+mj-ea"/>
                <a:ea typeface="+mj-ea"/>
                <a:cs typeface="Times New Roman" panose="02020603050405020304" pitchFamily="18" charset="0"/>
              </a:rPr>
              <a:t>标准化处理。</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过拟合和欠拟合</a:t>
            </a:r>
          </a:p>
        </p:txBody>
      </p:sp>
      <p:pic>
        <p:nvPicPr>
          <p:cNvPr id="2050" name="Picture 2" descr="https://gimg2.baidu.com/image_search/src=http%3A%2F%2Fwx3.sinaimg.cn%2Fmw690%2Fec98cc4agy1fpr4btdk6vj21380ft446.jpg&amp;refer=http%3A%2F%2Fwx3.sinaimg.cn&amp;app=2002&amp;size=f9999,10000&amp;q=a80&amp;n=0&amp;g=0n&amp;fmt=jpeg?sec=1618238381&amp;t=fdffed15e66eb8be01decfe99d47fd11"/>
          <p:cNvPicPr>
            <a:picLocks noChangeAspect="1" noChangeArrowheads="1"/>
          </p:cNvPicPr>
          <p:nvPr/>
        </p:nvPicPr>
        <p:blipFill rotWithShape="1">
          <a:blip r:embed="rId3">
            <a:extLst>
              <a:ext uri="{28A0092B-C50C-407E-A947-70E740481C1C}">
                <a14:useLocalDpi xmlns:a14="http://schemas.microsoft.com/office/drawing/2010/main" val="0"/>
              </a:ext>
            </a:extLst>
          </a:blip>
          <a:srcRect b="16311"/>
          <a:stretch>
            <a:fillRect/>
          </a:stretch>
        </p:blipFill>
        <p:spPr bwMode="auto">
          <a:xfrm>
            <a:off x="1504883" y="1941391"/>
            <a:ext cx="9349953" cy="315263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54481" y="5239416"/>
            <a:ext cx="1261884" cy="523220"/>
          </a:xfrm>
          <a:prstGeom prst="rect">
            <a:avLst/>
          </a:prstGeom>
        </p:spPr>
        <p:txBody>
          <a:bodyPr wrap="none">
            <a:spAutoFit/>
          </a:bodyPr>
          <a:lstStyle/>
          <a:p>
            <a:r>
              <a:rPr lang="zh-CN" altLang="en-US" sz="2800" b="1" dirty="0">
                <a:latin typeface="+mj-ea"/>
                <a:cs typeface="Times New Roman" panose="02020603050405020304" pitchFamily="18" charset="0"/>
              </a:rPr>
              <a:t>欠拟合</a:t>
            </a:r>
            <a:endParaRPr lang="zh-CN" altLang="en-US" sz="2800" dirty="0"/>
          </a:p>
        </p:txBody>
      </p:sp>
      <p:sp>
        <p:nvSpPr>
          <p:cNvPr id="10" name="矩形 9"/>
          <p:cNvSpPr/>
          <p:nvPr/>
        </p:nvSpPr>
        <p:spPr>
          <a:xfrm>
            <a:off x="5962399" y="5239417"/>
            <a:ext cx="1261884" cy="523220"/>
          </a:xfrm>
          <a:prstGeom prst="rect">
            <a:avLst/>
          </a:prstGeom>
        </p:spPr>
        <p:txBody>
          <a:bodyPr wrap="none">
            <a:spAutoFit/>
          </a:bodyPr>
          <a:lstStyle/>
          <a:p>
            <a:r>
              <a:rPr lang="zh-CN" altLang="en-US" sz="2800" b="1" dirty="0">
                <a:latin typeface="+mj-ea"/>
                <a:cs typeface="Times New Roman" panose="02020603050405020304" pitchFamily="18" charset="0"/>
              </a:rPr>
              <a:t>过拟合</a:t>
            </a:r>
            <a:endParaRPr lang="zh-CN" altLang="en-US" sz="2800" dirty="0"/>
          </a:p>
        </p:txBody>
      </p:sp>
      <p:sp>
        <p:nvSpPr>
          <p:cNvPr id="11" name="矩形 10"/>
          <p:cNvSpPr/>
          <p:nvPr/>
        </p:nvSpPr>
        <p:spPr>
          <a:xfrm>
            <a:off x="8839841" y="5239417"/>
            <a:ext cx="1261884" cy="523220"/>
          </a:xfrm>
          <a:prstGeom prst="rect">
            <a:avLst/>
          </a:prstGeom>
        </p:spPr>
        <p:txBody>
          <a:bodyPr wrap="none">
            <a:spAutoFit/>
          </a:bodyPr>
          <a:lstStyle/>
          <a:p>
            <a:r>
              <a:rPr lang="zh-CN" altLang="en-US" sz="2800" b="1" dirty="0">
                <a:latin typeface="+mj-ea"/>
                <a:cs typeface="Times New Roman" panose="02020603050405020304" pitchFamily="18" charset="0"/>
              </a:rPr>
              <a:t>正合适</a:t>
            </a:r>
            <a:endParaRPr lang="zh-CN" altLang="en-US" sz="2800" dirty="0"/>
          </a:p>
        </p:txBody>
      </p:sp>
    </p:spTree>
  </p:cSld>
  <p:clrMapOvr>
    <a:masterClrMapping/>
  </p:clrMapOvr>
  <p:transition advTm="8005"/>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过拟合的处理</a:t>
            </a:r>
          </a:p>
        </p:txBody>
      </p:sp>
      <p:sp>
        <p:nvSpPr>
          <p:cNvPr id="3" name="Rectangle 1"/>
          <p:cNvSpPr>
            <a:spLocks noChangeArrowheads="1"/>
          </p:cNvSpPr>
          <p:nvPr/>
        </p:nvSpPr>
        <p:spPr bwMode="auto">
          <a:xfrm>
            <a:off x="556373" y="1302343"/>
            <a:ext cx="11244262" cy="5285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l" defTabSz="914400" rtl="0" eaLnBrk="0" fontAlgn="base" latinLnBrk="0" hangingPunct="0">
              <a:lnSpc>
                <a:spcPct val="120000"/>
              </a:lnSpc>
              <a:spcBef>
                <a:spcPct val="0"/>
              </a:spcBef>
              <a:spcAft>
                <a:spcPct val="0"/>
              </a:spcAft>
              <a:buClrTx/>
              <a:buSzTx/>
            </a:pPr>
            <a:r>
              <a:rPr kumimoji="0" lang="en-US" altLang="zh-CN" sz="2400" b="1" i="0" u="none" strike="noStrike" cap="none" normalizeH="0" baseline="0" dirty="0">
                <a:ln>
                  <a:noFill/>
                </a:ln>
                <a:solidFill>
                  <a:srgbClr val="333333"/>
                </a:solidFill>
                <a:effectLst/>
                <a:latin typeface="+mj-ea"/>
                <a:ea typeface="+mj-ea"/>
                <a:cs typeface="Open Sans" panose="020B0606030504020204" pitchFamily="34" charset="0"/>
              </a:rPr>
              <a:t>1.</a:t>
            </a:r>
            <a:r>
              <a:rPr kumimoji="0" lang="zh-CN" altLang="zh-CN" sz="2400" b="1" i="0" u="none" strike="noStrike" cap="none" normalizeH="0" baseline="0" dirty="0">
                <a:ln>
                  <a:noFill/>
                </a:ln>
                <a:solidFill>
                  <a:srgbClr val="FF0000"/>
                </a:solidFill>
                <a:effectLst/>
                <a:latin typeface="+mj-ea"/>
                <a:ea typeface="+mj-ea"/>
                <a:cs typeface="Open Sans" panose="020B0606030504020204" pitchFamily="34" charset="0"/>
              </a:rPr>
              <a:t>获得更多的训练数据</a:t>
            </a:r>
            <a:endParaRPr kumimoji="0" lang="en-US" altLang="zh-CN" sz="2400" b="0" i="0" u="none" strike="noStrike" cap="none" normalizeH="0" baseline="0" dirty="0">
              <a:ln>
                <a:noFill/>
              </a:ln>
              <a:solidFill>
                <a:srgbClr val="FF0000"/>
              </a:solidFill>
              <a:effectLst/>
              <a:latin typeface="+mj-ea"/>
              <a:ea typeface="+mj-ea"/>
              <a:cs typeface="Open Sans" panose="020B0606030504020204" pitchFamily="34" charset="0"/>
            </a:endParaRPr>
          </a:p>
          <a:p>
            <a:pPr marR="0" lvl="0" algn="l" defTabSz="914400" rtl="0" eaLnBrk="0" fontAlgn="base" latinLnBrk="0" hangingPunct="0">
              <a:lnSpc>
                <a:spcPct val="120000"/>
              </a:lnSpc>
              <a:spcBef>
                <a:spcPct val="0"/>
              </a:spcBef>
              <a:spcAft>
                <a:spcPct val="0"/>
              </a:spcAft>
              <a:buClrTx/>
              <a:buSzTx/>
            </a:pPr>
            <a:r>
              <a:rPr kumimoji="0" lang="zh-CN" altLang="zh-CN" sz="2400" b="0" i="0" u="none" strike="noStrike" cap="none" normalizeH="0" baseline="0" dirty="0">
                <a:ln>
                  <a:noFill/>
                </a:ln>
                <a:solidFill>
                  <a:srgbClr val="333333"/>
                </a:solidFill>
                <a:effectLst/>
                <a:latin typeface="+mj-ea"/>
                <a:ea typeface="+mj-ea"/>
                <a:cs typeface="Open Sans" panose="020B0606030504020204" pitchFamily="34" charset="0"/>
              </a:rPr>
              <a:t>使用更多的训练数据是解决过拟合问题最有效的手段，因为更多的样本能够让模型学习到更多更有效的特征，减小噪声的影响。</a:t>
            </a:r>
            <a:endParaRPr kumimoji="0" lang="en-US" altLang="zh-CN" sz="2400" b="0" i="0" u="none" strike="noStrike" cap="none" normalizeH="0" baseline="0" dirty="0">
              <a:ln>
                <a:noFill/>
              </a:ln>
              <a:solidFill>
                <a:srgbClr val="333333"/>
              </a:solidFill>
              <a:effectLst/>
              <a:latin typeface="+mj-ea"/>
              <a:ea typeface="+mj-ea"/>
              <a:cs typeface="Open Sans" panose="020B0606030504020204" pitchFamily="34" charset="0"/>
            </a:endParaRPr>
          </a:p>
          <a:p>
            <a:pPr marL="0" marR="0" lvl="0" indent="0" algn="l" defTabSz="914400" rtl="0" eaLnBrk="0" fontAlgn="base" latinLnBrk="0" hangingPunct="0">
              <a:lnSpc>
                <a:spcPct val="110000"/>
              </a:lnSpc>
              <a:spcBef>
                <a:spcPct val="0"/>
              </a:spcBef>
              <a:spcAft>
                <a:spcPct val="0"/>
              </a:spcAft>
              <a:buClrTx/>
              <a:buSzTx/>
              <a:buFontTx/>
              <a:buNone/>
            </a:pPr>
            <a:endParaRPr kumimoji="0" lang="zh-CN" altLang="zh-CN" sz="900" b="0" i="0" u="none" strike="noStrike" cap="none" normalizeH="0" baseline="0" dirty="0">
              <a:ln>
                <a:noFill/>
              </a:ln>
              <a:solidFill>
                <a:schemeClr val="tx1"/>
              </a:solidFill>
              <a:effectLst/>
              <a:latin typeface="+mj-ea"/>
              <a:ea typeface="+mj-ea"/>
            </a:endParaRPr>
          </a:p>
          <a:p>
            <a:pPr marR="0" lvl="0" algn="l" defTabSz="914400" rtl="0" eaLnBrk="0" fontAlgn="base" latinLnBrk="0" hangingPunct="0">
              <a:lnSpc>
                <a:spcPct val="120000"/>
              </a:lnSpc>
              <a:spcBef>
                <a:spcPct val="0"/>
              </a:spcBef>
              <a:spcAft>
                <a:spcPct val="0"/>
              </a:spcAft>
              <a:buClrTx/>
              <a:buSzTx/>
            </a:pPr>
            <a:r>
              <a:rPr kumimoji="0" lang="zh-CN" altLang="zh-CN" sz="2400" b="0" i="0" u="none" strike="noStrike" cap="none" normalizeH="0" baseline="0" dirty="0">
                <a:ln>
                  <a:noFill/>
                </a:ln>
                <a:solidFill>
                  <a:srgbClr val="333333"/>
                </a:solidFill>
                <a:effectLst/>
                <a:latin typeface="+mj-ea"/>
                <a:ea typeface="+mj-ea"/>
                <a:cs typeface="Open Sans" panose="020B0606030504020204" pitchFamily="34" charset="0"/>
              </a:rPr>
              <a:t>2.</a:t>
            </a:r>
            <a:r>
              <a:rPr kumimoji="0" lang="zh-CN" altLang="zh-CN" sz="2400" b="1" i="0" u="none" strike="noStrike" cap="none" normalizeH="0" baseline="0" dirty="0">
                <a:ln>
                  <a:noFill/>
                </a:ln>
                <a:solidFill>
                  <a:srgbClr val="333333"/>
                </a:solidFill>
                <a:effectLst/>
                <a:latin typeface="+mj-ea"/>
                <a:ea typeface="+mj-ea"/>
                <a:cs typeface="Open Sans" panose="020B0606030504020204" pitchFamily="34" charset="0"/>
              </a:rPr>
              <a:t>降维</a:t>
            </a:r>
            <a:endParaRPr kumimoji="0" lang="en-US" altLang="zh-CN" sz="2400" b="0" i="0" u="none" strike="noStrike" cap="none" normalizeH="0" baseline="0" dirty="0">
              <a:ln>
                <a:noFill/>
              </a:ln>
              <a:solidFill>
                <a:srgbClr val="333333"/>
              </a:solidFill>
              <a:effectLst/>
              <a:latin typeface="+mj-ea"/>
              <a:ea typeface="+mj-ea"/>
              <a:cs typeface="Open Sans" panose="020B0606030504020204" pitchFamily="34" charset="0"/>
            </a:endParaRPr>
          </a:p>
          <a:p>
            <a:pPr marL="0" marR="0" lvl="0" indent="0" algn="l" defTabSz="914400" rtl="0" eaLnBrk="0" fontAlgn="base" latinLnBrk="0" hangingPunct="0">
              <a:lnSpc>
                <a:spcPct val="120000"/>
              </a:lnSpc>
              <a:spcBef>
                <a:spcPct val="0"/>
              </a:spcBef>
              <a:spcAft>
                <a:spcPct val="0"/>
              </a:spcAft>
              <a:buClrTx/>
              <a:buSzTx/>
              <a:buFontTx/>
              <a:buNone/>
            </a:pPr>
            <a:r>
              <a:rPr kumimoji="0" lang="zh-CN" altLang="zh-CN" sz="2400" b="0" i="0" u="none" strike="noStrike" cap="none" normalizeH="0" baseline="0" dirty="0">
                <a:ln>
                  <a:noFill/>
                </a:ln>
                <a:solidFill>
                  <a:srgbClr val="333333"/>
                </a:solidFill>
                <a:effectLst/>
                <a:latin typeface="+mj-ea"/>
                <a:ea typeface="+mj-ea"/>
                <a:cs typeface="Open Sans" panose="020B0606030504020204" pitchFamily="34" charset="0"/>
              </a:rPr>
              <a:t>即丢弃一些不能帮助我们正确预测的特征。可以是手工选择保留哪些特征，或者使用一些模型选择的算法来帮忙（例如PCA）</a:t>
            </a:r>
            <a:r>
              <a:rPr kumimoji="0" lang="zh-CN" altLang="en-US" sz="2400" b="0" i="0" u="none" strike="noStrike" cap="none" normalizeH="0" baseline="0" dirty="0">
                <a:ln>
                  <a:noFill/>
                </a:ln>
                <a:solidFill>
                  <a:srgbClr val="333333"/>
                </a:solidFill>
                <a:effectLst/>
                <a:latin typeface="+mj-ea"/>
                <a:ea typeface="+mj-ea"/>
                <a:cs typeface="Open Sans" panose="020B0606030504020204" pitchFamily="34" charset="0"/>
              </a:rPr>
              <a:t>。</a:t>
            </a:r>
            <a:endParaRPr kumimoji="0" lang="en-US" altLang="zh-CN" sz="2400" b="0" i="0" u="none" strike="noStrike" cap="none" normalizeH="0" baseline="0" dirty="0">
              <a:ln>
                <a:noFill/>
              </a:ln>
              <a:solidFill>
                <a:srgbClr val="333333"/>
              </a:solidFill>
              <a:effectLst/>
              <a:latin typeface="+mj-ea"/>
              <a:ea typeface="+mj-ea"/>
              <a:cs typeface="Open Sans" panose="020B0606030504020204" pitchFamily="34" charset="0"/>
            </a:endParaRPr>
          </a:p>
          <a:p>
            <a:pPr marL="0" marR="0" lvl="0" indent="0" algn="l" defTabSz="914400" rtl="0" eaLnBrk="0" fontAlgn="base" latinLnBrk="0" hangingPunct="0">
              <a:lnSpc>
                <a:spcPct val="110000"/>
              </a:lnSpc>
              <a:spcBef>
                <a:spcPct val="0"/>
              </a:spcBef>
              <a:spcAft>
                <a:spcPct val="0"/>
              </a:spcAft>
              <a:buClrTx/>
              <a:buSzTx/>
              <a:buFontTx/>
              <a:buNone/>
            </a:pPr>
            <a:endParaRPr kumimoji="0" lang="zh-CN" altLang="zh-CN" sz="600" b="0" i="0" u="none" strike="noStrike" cap="none" normalizeH="0" baseline="0" dirty="0">
              <a:ln>
                <a:noFill/>
              </a:ln>
              <a:solidFill>
                <a:schemeClr val="tx1"/>
              </a:solidFill>
              <a:effectLst/>
              <a:latin typeface="+mj-ea"/>
              <a:ea typeface="+mj-ea"/>
            </a:endParaRPr>
          </a:p>
          <a:p>
            <a:pPr marL="0" marR="0" lvl="0" indent="0" algn="l" defTabSz="914400" rtl="0" eaLnBrk="0" fontAlgn="base" latinLnBrk="0" hangingPunct="0">
              <a:lnSpc>
                <a:spcPct val="120000"/>
              </a:lnSpc>
              <a:spcBef>
                <a:spcPct val="0"/>
              </a:spcBef>
              <a:spcAft>
                <a:spcPct val="0"/>
              </a:spcAft>
              <a:buClrTx/>
              <a:buSzTx/>
              <a:buFontTx/>
              <a:buNone/>
            </a:pPr>
            <a:r>
              <a:rPr kumimoji="0" lang="zh-CN" altLang="zh-CN" sz="2400" b="0" i="0" u="none" strike="noStrike" cap="none" normalizeH="0" baseline="0" dirty="0">
                <a:ln>
                  <a:noFill/>
                </a:ln>
                <a:solidFill>
                  <a:srgbClr val="333333"/>
                </a:solidFill>
                <a:effectLst/>
                <a:latin typeface="+mj-ea"/>
                <a:ea typeface="+mj-ea"/>
                <a:cs typeface="Open Sans" panose="020B0606030504020204" pitchFamily="34" charset="0"/>
              </a:rPr>
              <a:t>3.</a:t>
            </a:r>
            <a:r>
              <a:rPr kumimoji="0" lang="zh-CN" altLang="zh-CN" sz="2400" b="1" i="0" u="none" strike="noStrike" cap="none" normalizeH="0" baseline="0" dirty="0">
                <a:ln>
                  <a:noFill/>
                </a:ln>
                <a:solidFill>
                  <a:srgbClr val="FF0000"/>
                </a:solidFill>
                <a:effectLst/>
                <a:latin typeface="+mj-ea"/>
                <a:ea typeface="+mj-ea"/>
                <a:cs typeface="Open Sans" panose="020B0606030504020204" pitchFamily="34" charset="0"/>
              </a:rPr>
              <a:t>正则化</a:t>
            </a:r>
            <a:endParaRPr kumimoji="0" lang="en-US" altLang="zh-CN" sz="2400" b="0" i="0" u="none" strike="noStrike" cap="none" normalizeH="0" baseline="0" dirty="0">
              <a:ln>
                <a:noFill/>
              </a:ln>
              <a:solidFill>
                <a:srgbClr val="FF0000"/>
              </a:solidFill>
              <a:effectLst/>
              <a:latin typeface="+mj-ea"/>
              <a:ea typeface="+mj-ea"/>
              <a:cs typeface="Open Sans" panose="020B0606030504020204" pitchFamily="34" charset="0"/>
            </a:endParaRPr>
          </a:p>
          <a:p>
            <a:pPr marL="0" marR="0" lvl="0" indent="0" algn="l" defTabSz="914400" rtl="0" eaLnBrk="0" fontAlgn="base" latinLnBrk="0" hangingPunct="0">
              <a:lnSpc>
                <a:spcPct val="120000"/>
              </a:lnSpc>
              <a:spcBef>
                <a:spcPct val="0"/>
              </a:spcBef>
              <a:spcAft>
                <a:spcPct val="0"/>
              </a:spcAft>
              <a:buClrTx/>
              <a:buSzTx/>
              <a:buFontTx/>
              <a:buNone/>
            </a:pPr>
            <a:r>
              <a:rPr kumimoji="0" lang="zh-CN" altLang="zh-CN" sz="2400" b="0" i="0" u="none" strike="noStrike" cap="none" normalizeH="0" baseline="0" dirty="0">
                <a:ln>
                  <a:noFill/>
                </a:ln>
                <a:solidFill>
                  <a:srgbClr val="333333"/>
                </a:solidFill>
                <a:effectLst/>
                <a:latin typeface="+mj-ea"/>
                <a:ea typeface="+mj-ea"/>
                <a:cs typeface="Open Sans" panose="020B0606030504020204" pitchFamily="34" charset="0"/>
              </a:rPr>
              <a:t>正则化(regularization)的技术，保留所有的特征，但是减少参数的大小（magnitude），它可以改善或者减少过拟合问题。</a:t>
            </a:r>
            <a:endParaRPr kumimoji="0" lang="en-US" altLang="zh-CN" sz="2400" b="0" i="0" u="none" strike="noStrike" cap="none" normalizeH="0" baseline="0" dirty="0">
              <a:ln>
                <a:noFill/>
              </a:ln>
              <a:solidFill>
                <a:srgbClr val="333333"/>
              </a:solidFill>
              <a:effectLst/>
              <a:latin typeface="+mj-ea"/>
              <a:ea typeface="+mj-ea"/>
              <a:cs typeface="Open Sans" panose="020B0606030504020204" pitchFamily="34" charset="0"/>
            </a:endParaRPr>
          </a:p>
          <a:p>
            <a:pPr marL="0" marR="0" lvl="0" indent="0" algn="l" defTabSz="914400" rtl="0" eaLnBrk="0" fontAlgn="base" latinLnBrk="0" hangingPunct="0">
              <a:lnSpc>
                <a:spcPct val="110000"/>
              </a:lnSpc>
              <a:spcBef>
                <a:spcPct val="0"/>
              </a:spcBef>
              <a:spcAft>
                <a:spcPct val="0"/>
              </a:spcAft>
              <a:buClrTx/>
              <a:buSzTx/>
              <a:buFontTx/>
              <a:buNone/>
            </a:pPr>
            <a:endParaRPr kumimoji="0" lang="zh-CN" altLang="zh-CN" sz="600" b="0" i="0" u="none" strike="noStrike" cap="none" normalizeH="0" baseline="0" dirty="0">
              <a:ln>
                <a:noFill/>
              </a:ln>
              <a:solidFill>
                <a:schemeClr val="tx1"/>
              </a:solidFill>
              <a:effectLst/>
              <a:latin typeface="+mj-ea"/>
              <a:ea typeface="+mj-ea"/>
            </a:endParaRPr>
          </a:p>
          <a:p>
            <a:pPr marL="0" marR="0" lvl="0" indent="0" algn="l" defTabSz="914400" rtl="0" eaLnBrk="0" fontAlgn="base" latinLnBrk="0" hangingPunct="0">
              <a:lnSpc>
                <a:spcPct val="120000"/>
              </a:lnSpc>
              <a:spcBef>
                <a:spcPct val="0"/>
              </a:spcBef>
              <a:spcAft>
                <a:spcPct val="0"/>
              </a:spcAft>
              <a:buClrTx/>
              <a:buSzTx/>
              <a:buFontTx/>
              <a:buNone/>
            </a:pPr>
            <a:r>
              <a:rPr kumimoji="0" lang="zh-CN" altLang="zh-CN" sz="2400" b="0" i="0" u="none" strike="noStrike" cap="none" normalizeH="0" baseline="0" dirty="0">
                <a:ln>
                  <a:noFill/>
                </a:ln>
                <a:solidFill>
                  <a:srgbClr val="333333"/>
                </a:solidFill>
                <a:effectLst/>
                <a:latin typeface="+mj-ea"/>
                <a:ea typeface="+mj-ea"/>
                <a:cs typeface="Open Sans" panose="020B0606030504020204" pitchFamily="34" charset="0"/>
              </a:rPr>
              <a:t>4.</a:t>
            </a:r>
            <a:r>
              <a:rPr kumimoji="0" lang="zh-CN" altLang="zh-CN" sz="2400" b="1" i="0" u="none" strike="noStrike" cap="none" normalizeH="0" baseline="0" dirty="0">
                <a:ln>
                  <a:noFill/>
                </a:ln>
                <a:solidFill>
                  <a:srgbClr val="333333"/>
                </a:solidFill>
                <a:effectLst/>
                <a:latin typeface="+mj-ea"/>
                <a:ea typeface="+mj-ea"/>
                <a:cs typeface="Open Sans" panose="020B0606030504020204" pitchFamily="34" charset="0"/>
              </a:rPr>
              <a:t>集成学习方法</a:t>
            </a:r>
            <a:endParaRPr kumimoji="0" lang="en-US" altLang="zh-CN" sz="2400" b="0" i="0" u="none" strike="noStrike" cap="none" normalizeH="0" baseline="0" dirty="0">
              <a:ln>
                <a:noFill/>
              </a:ln>
              <a:solidFill>
                <a:srgbClr val="333333"/>
              </a:solidFill>
              <a:effectLst/>
              <a:latin typeface="+mj-ea"/>
              <a:ea typeface="+mj-ea"/>
              <a:cs typeface="Open Sans" panose="020B0606030504020204" pitchFamily="34" charset="0"/>
            </a:endParaRPr>
          </a:p>
          <a:p>
            <a:pPr marL="0" marR="0" lvl="0" indent="0" algn="l" defTabSz="914400" rtl="0" eaLnBrk="0" fontAlgn="base" latinLnBrk="0" hangingPunct="0">
              <a:lnSpc>
                <a:spcPct val="120000"/>
              </a:lnSpc>
              <a:spcBef>
                <a:spcPct val="0"/>
              </a:spcBef>
              <a:spcAft>
                <a:spcPct val="0"/>
              </a:spcAft>
              <a:buClrTx/>
              <a:buSzTx/>
              <a:buFontTx/>
              <a:buNone/>
            </a:pPr>
            <a:r>
              <a:rPr kumimoji="0" lang="zh-CN" altLang="zh-CN" sz="2400" b="0" i="0" u="none" strike="noStrike" cap="none" normalizeH="0" baseline="0" dirty="0">
                <a:ln>
                  <a:noFill/>
                </a:ln>
                <a:solidFill>
                  <a:srgbClr val="333333"/>
                </a:solidFill>
                <a:effectLst/>
                <a:latin typeface="+mj-ea"/>
                <a:ea typeface="+mj-ea"/>
                <a:cs typeface="Open Sans" panose="020B0606030504020204" pitchFamily="34" charset="0"/>
              </a:rPr>
              <a:t>集成学习是把多个模型集成在一起，来降低单一模型的过拟合风险。</a:t>
            </a:r>
            <a:endParaRPr kumimoji="0" lang="zh-CN" altLang="zh-CN" sz="900" b="0" i="0" u="none" strike="noStrike" cap="none" normalizeH="0" baseline="0" dirty="0">
              <a:ln>
                <a:noFill/>
              </a:ln>
              <a:solidFill>
                <a:schemeClr val="tx1"/>
              </a:solidFill>
              <a:effectLst/>
              <a:latin typeface="+mj-ea"/>
              <a:ea typeface="+mj-ea"/>
            </a:endParaRPr>
          </a:p>
        </p:txBody>
      </p:sp>
    </p:spTree>
  </p:cSld>
  <p:clrMapOvr>
    <a:masterClrMapping/>
  </p:clrMapOvr>
  <p:transition advTm="8005"/>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2"/>
          <p:cNvSpPr txBox="1">
            <a:spLocks noChangeArrowheads="1"/>
          </p:cNvSpPr>
          <p:nvPr/>
        </p:nvSpPr>
        <p:spPr bwMode="auto">
          <a:xfrm>
            <a:off x="981468" y="1485910"/>
            <a:ext cx="10562832" cy="4878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zh-CN" altLang="en-US" sz="3200" b="1" dirty="0">
                <a:solidFill>
                  <a:srgbClr val="FF0000"/>
                </a:solidFill>
                <a:ea typeface="微软雅黑" panose="020B0503020204020204" charset="-122"/>
              </a:rPr>
              <a:t>监督学习分为回归和分类</a:t>
            </a:r>
            <a:endParaRPr lang="en-US" altLang="zh-CN" sz="3200" b="1" dirty="0">
              <a:solidFill>
                <a:srgbClr val="FF0000"/>
              </a:solidFill>
              <a:ea typeface="微软雅黑" panose="020B0503020204020204" charset="-122"/>
            </a:endParaRPr>
          </a:p>
          <a:p>
            <a:pPr marL="34290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回归（</a:t>
            </a:r>
            <a:r>
              <a:rPr lang="en-US" altLang="zh-CN" sz="2800" dirty="0">
                <a:ea typeface="微软雅黑" panose="020B0503020204020204" charset="-122"/>
              </a:rPr>
              <a:t>Regression</a:t>
            </a:r>
            <a:r>
              <a:rPr lang="zh-CN" altLang="en-US" sz="2800" dirty="0">
                <a:ea typeface="微软雅黑" panose="020B0503020204020204" charset="-122"/>
              </a:rPr>
              <a:t>、</a:t>
            </a:r>
            <a:r>
              <a:rPr lang="en-US" altLang="zh-CN" sz="2800" dirty="0">
                <a:ea typeface="微软雅黑" panose="020B0503020204020204" charset="-122"/>
              </a:rPr>
              <a:t>Prediction</a:t>
            </a:r>
            <a:r>
              <a:rPr lang="zh-CN" altLang="en-US" sz="2800" dirty="0">
                <a:ea typeface="微软雅黑" panose="020B0503020204020204" charset="-122"/>
              </a:rPr>
              <a:t>）</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如何预测上海浦东的房价？</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未来的股票市场走向？</a:t>
            </a:r>
            <a:endParaRPr lang="en-US" altLang="zh-CN" sz="2800" dirty="0">
              <a:ea typeface="微软雅黑" panose="020B0503020204020204" charset="-122"/>
            </a:endParaRPr>
          </a:p>
          <a:p>
            <a:pPr marL="342900"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分类（</a:t>
            </a:r>
            <a:r>
              <a:rPr lang="en-US" altLang="zh-CN" sz="2800" dirty="0">
                <a:ea typeface="微软雅黑" panose="020B0503020204020204" charset="-122"/>
              </a:rPr>
              <a:t>Classification</a:t>
            </a:r>
            <a:r>
              <a:rPr lang="zh-CN" altLang="en-US" sz="2800" dirty="0">
                <a:ea typeface="微软雅黑" panose="020B0503020204020204" charset="-122"/>
              </a:rPr>
              <a:t>）</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身高</a:t>
            </a:r>
            <a:r>
              <a:rPr lang="en-US" altLang="zh-CN" sz="2800" dirty="0">
                <a:ea typeface="微软雅黑" panose="020B0503020204020204" charset="-122"/>
              </a:rPr>
              <a:t>1.85m</a:t>
            </a:r>
            <a:r>
              <a:rPr lang="zh-CN" altLang="en-US" sz="2800" dirty="0">
                <a:ea typeface="微软雅黑" panose="020B0503020204020204" charset="-122"/>
              </a:rPr>
              <a:t>，体重</a:t>
            </a:r>
            <a:r>
              <a:rPr lang="en-US" altLang="zh-CN" sz="2800" dirty="0">
                <a:ea typeface="微软雅黑" panose="020B0503020204020204" charset="-122"/>
              </a:rPr>
              <a:t>100kg</a:t>
            </a:r>
            <a:r>
              <a:rPr lang="zh-CN" altLang="en-US" sz="2800" dirty="0">
                <a:ea typeface="微软雅黑" panose="020B0503020204020204" charset="-122"/>
              </a:rPr>
              <a:t>的男人穿什么尺码的</a:t>
            </a:r>
            <a:r>
              <a:rPr lang="en-US" altLang="zh-CN" sz="2800" dirty="0">
                <a:ea typeface="微软雅黑" panose="020B0503020204020204" charset="-122"/>
              </a:rPr>
              <a:t>T</a:t>
            </a:r>
            <a:r>
              <a:rPr lang="zh-CN" altLang="en-US" sz="2800" dirty="0">
                <a:ea typeface="微软雅黑" panose="020B0503020204020204" charset="-122"/>
              </a:rPr>
              <a:t>恤？</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根据肿瘤的体积、患者的年龄来判断良性或恶性？</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endParaRPr lang="en-US" altLang="zh-CN" dirty="0">
              <a:ea typeface="微软雅黑" panose="020B0503020204020204" charset="-122"/>
            </a:endParaRPr>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1. 1 </a:t>
            </a:r>
            <a:r>
              <a:rPr lang="zh-CN" altLang="en-US" dirty="0">
                <a:solidFill>
                  <a:schemeClr val="tx1"/>
                </a:solidFill>
              </a:rPr>
              <a:t>回归的概念</a:t>
            </a:r>
          </a:p>
        </p:txBody>
      </p:sp>
      <p:sp>
        <p:nvSpPr>
          <p:cNvPr id="2" name="圆角矩形标注 1"/>
          <p:cNvSpPr/>
          <p:nvPr/>
        </p:nvSpPr>
        <p:spPr>
          <a:xfrm>
            <a:off x="8402471" y="2315570"/>
            <a:ext cx="1892490" cy="764275"/>
          </a:xfrm>
          <a:prstGeom prst="wedgeRoundRectCallout">
            <a:avLst>
              <a:gd name="adj1" fmla="val -103878"/>
              <a:gd name="adj2" fmla="val -21350"/>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3200" b="1" dirty="0">
                <a:latin typeface="+mj-ea"/>
                <a:ea typeface="+mj-ea"/>
              </a:rPr>
              <a:t>标签连续</a:t>
            </a:r>
          </a:p>
        </p:txBody>
      </p:sp>
      <p:sp>
        <p:nvSpPr>
          <p:cNvPr id="6" name="圆角矩形标注 5"/>
          <p:cNvSpPr/>
          <p:nvPr/>
        </p:nvSpPr>
        <p:spPr>
          <a:xfrm>
            <a:off x="8402471" y="3935318"/>
            <a:ext cx="1892490" cy="764275"/>
          </a:xfrm>
          <a:prstGeom prst="wedgeRoundRectCallout">
            <a:avLst>
              <a:gd name="adj1" fmla="val -186330"/>
              <a:gd name="adj2" fmla="val 25078"/>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3200" b="1" dirty="0">
                <a:latin typeface="+mj-ea"/>
                <a:ea typeface="+mj-ea"/>
              </a:rPr>
              <a:t>标签离散</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欠拟合的处理</a:t>
            </a:r>
          </a:p>
        </p:txBody>
      </p:sp>
      <p:sp>
        <p:nvSpPr>
          <p:cNvPr id="3" name="Rectangle 1"/>
          <p:cNvSpPr>
            <a:spLocks noChangeArrowheads="1"/>
          </p:cNvSpPr>
          <p:nvPr/>
        </p:nvSpPr>
        <p:spPr bwMode="auto">
          <a:xfrm>
            <a:off x="843436" y="1379288"/>
            <a:ext cx="10523064" cy="4819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20000"/>
              </a:lnSpc>
              <a:spcBef>
                <a:spcPct val="0"/>
              </a:spcBef>
              <a:spcAft>
                <a:spcPct val="0"/>
              </a:spcAft>
              <a:buClrTx/>
              <a:buSzTx/>
              <a:buFontTx/>
              <a:buNone/>
            </a:pPr>
            <a:r>
              <a:rPr kumimoji="0" lang="en-US" altLang="zh-CN" sz="2400" b="0" i="0" u="none" strike="noStrike" cap="none" normalizeH="0" baseline="0" dirty="0">
                <a:ln>
                  <a:noFill/>
                </a:ln>
                <a:solidFill>
                  <a:srgbClr val="333333"/>
                </a:solidFill>
                <a:effectLst/>
                <a:latin typeface="+mj-ea"/>
                <a:ea typeface="+mj-ea"/>
                <a:cs typeface="Open Sans" panose="020B0606030504020204" pitchFamily="34" charset="0"/>
              </a:rPr>
              <a:t>1.</a:t>
            </a:r>
            <a:r>
              <a:rPr kumimoji="0" lang="zh-CN" altLang="zh-CN" sz="2400" b="1" i="0" u="none" strike="noStrike" cap="none" normalizeH="0" baseline="0" dirty="0">
                <a:ln>
                  <a:noFill/>
                </a:ln>
                <a:solidFill>
                  <a:srgbClr val="FF0000"/>
                </a:solidFill>
                <a:effectLst/>
                <a:latin typeface="+mj-ea"/>
                <a:ea typeface="+mj-ea"/>
                <a:cs typeface="Open Sans" panose="020B0606030504020204" pitchFamily="34" charset="0"/>
              </a:rPr>
              <a:t>添加新特征</a:t>
            </a:r>
            <a:endParaRPr kumimoji="0" lang="en-US" altLang="zh-CN" sz="2400" b="0" i="0" u="none" strike="noStrike" cap="none" normalizeH="0" baseline="0" dirty="0">
              <a:ln>
                <a:noFill/>
              </a:ln>
              <a:solidFill>
                <a:srgbClr val="FF0000"/>
              </a:solidFill>
              <a:effectLst/>
              <a:latin typeface="+mj-ea"/>
              <a:ea typeface="+mj-ea"/>
              <a:cs typeface="Open Sans" panose="020B0606030504020204" pitchFamily="34" charset="0"/>
            </a:endParaRPr>
          </a:p>
          <a:p>
            <a:pPr marL="0" marR="0" lvl="0" indent="0" algn="l" defTabSz="914400" rtl="0" eaLnBrk="0" fontAlgn="base" latinLnBrk="0" hangingPunct="0">
              <a:lnSpc>
                <a:spcPct val="120000"/>
              </a:lnSpc>
              <a:spcBef>
                <a:spcPct val="0"/>
              </a:spcBef>
              <a:spcAft>
                <a:spcPct val="0"/>
              </a:spcAft>
              <a:buClrTx/>
              <a:buSzTx/>
              <a:buFontTx/>
              <a:buNone/>
            </a:pPr>
            <a:r>
              <a:rPr kumimoji="0" lang="zh-CN" altLang="zh-CN" sz="2400" b="0" i="0" u="none" strike="noStrike" cap="none" normalizeH="0" baseline="0" dirty="0">
                <a:ln>
                  <a:noFill/>
                </a:ln>
                <a:solidFill>
                  <a:srgbClr val="333333"/>
                </a:solidFill>
                <a:effectLst/>
                <a:latin typeface="+mj-ea"/>
                <a:ea typeface="+mj-ea"/>
                <a:cs typeface="Open Sans" panose="020B0606030504020204" pitchFamily="34" charset="0"/>
              </a:rPr>
              <a:t>当特征不足或者现有特征与样本标签的相关性不强时，模型容易出现欠拟合。通过挖掘组合特征等新的特征，往往能够取得更好的效果。</a:t>
            </a:r>
            <a:endParaRPr kumimoji="0" lang="en-US" altLang="zh-CN" sz="2400" b="0" i="0" u="none" strike="noStrike" cap="none" normalizeH="0" baseline="0" dirty="0">
              <a:ln>
                <a:noFill/>
              </a:ln>
              <a:solidFill>
                <a:srgbClr val="333333"/>
              </a:solidFill>
              <a:effectLst/>
              <a:latin typeface="+mj-ea"/>
              <a:ea typeface="+mj-ea"/>
              <a:cs typeface="Open Sans" panose="020B0606030504020204" pitchFamily="34" charset="0"/>
            </a:endParaRPr>
          </a:p>
          <a:p>
            <a:pPr marL="0" marR="0" lvl="0" indent="0" algn="l" defTabSz="914400" rtl="0" eaLnBrk="0" fontAlgn="base" latinLnBrk="0" hangingPunct="0">
              <a:lnSpc>
                <a:spcPct val="120000"/>
              </a:lnSpc>
              <a:spcBef>
                <a:spcPct val="0"/>
              </a:spcBef>
              <a:spcAft>
                <a:spcPct val="0"/>
              </a:spcAft>
              <a:buClrTx/>
              <a:buSzTx/>
              <a:buFontTx/>
              <a:buNone/>
            </a:pPr>
            <a:endParaRPr kumimoji="0" lang="zh-CN" altLang="zh-CN" sz="1000" b="0" i="0" u="none" strike="noStrike" cap="none" normalizeH="0" baseline="0" dirty="0">
              <a:ln>
                <a:noFill/>
              </a:ln>
              <a:solidFill>
                <a:schemeClr val="tx1"/>
              </a:solidFill>
              <a:effectLst/>
              <a:latin typeface="+mj-ea"/>
              <a:ea typeface="+mj-ea"/>
            </a:endParaRPr>
          </a:p>
          <a:p>
            <a:pPr marL="0" marR="0" lvl="0" indent="0" algn="l" defTabSz="914400" rtl="0" eaLnBrk="0" fontAlgn="base" latinLnBrk="0" hangingPunct="0">
              <a:lnSpc>
                <a:spcPct val="120000"/>
              </a:lnSpc>
              <a:spcBef>
                <a:spcPct val="0"/>
              </a:spcBef>
              <a:spcAft>
                <a:spcPct val="0"/>
              </a:spcAft>
              <a:buClrTx/>
              <a:buSzTx/>
              <a:buFontTx/>
              <a:buNone/>
            </a:pPr>
            <a:r>
              <a:rPr kumimoji="0" lang="en-US" altLang="zh-CN" sz="2400" b="0" i="0" u="none" strike="noStrike" cap="none" normalizeH="0" baseline="0" dirty="0">
                <a:ln>
                  <a:noFill/>
                </a:ln>
                <a:solidFill>
                  <a:srgbClr val="333333"/>
                </a:solidFill>
                <a:effectLst/>
                <a:latin typeface="+mj-ea"/>
                <a:ea typeface="+mj-ea"/>
                <a:cs typeface="Open Sans" panose="020B0606030504020204" pitchFamily="34" charset="0"/>
              </a:rPr>
              <a:t>2.</a:t>
            </a:r>
            <a:r>
              <a:rPr kumimoji="0" lang="zh-CN" altLang="zh-CN" sz="2400" b="1" i="0" u="none" strike="noStrike" cap="none" normalizeH="0" baseline="0" dirty="0">
                <a:ln>
                  <a:noFill/>
                </a:ln>
                <a:solidFill>
                  <a:srgbClr val="333333"/>
                </a:solidFill>
                <a:effectLst/>
                <a:latin typeface="+mj-ea"/>
                <a:ea typeface="+mj-ea"/>
                <a:cs typeface="Open Sans" panose="020B0606030504020204" pitchFamily="34" charset="0"/>
              </a:rPr>
              <a:t>增加模型复杂度</a:t>
            </a:r>
            <a:endParaRPr kumimoji="0" lang="en-US" altLang="zh-CN" sz="2400" b="0" i="0" u="none" strike="noStrike" cap="none" normalizeH="0" baseline="0" dirty="0">
              <a:ln>
                <a:noFill/>
              </a:ln>
              <a:solidFill>
                <a:srgbClr val="333333"/>
              </a:solidFill>
              <a:effectLst/>
              <a:latin typeface="+mj-ea"/>
              <a:ea typeface="+mj-ea"/>
              <a:cs typeface="Open Sans" panose="020B0606030504020204" pitchFamily="34" charset="0"/>
            </a:endParaRPr>
          </a:p>
          <a:p>
            <a:pPr marL="0" marR="0" lvl="0" indent="0" algn="l" defTabSz="914400" rtl="0" eaLnBrk="0" fontAlgn="base" latinLnBrk="0" hangingPunct="0">
              <a:lnSpc>
                <a:spcPct val="120000"/>
              </a:lnSpc>
              <a:spcBef>
                <a:spcPct val="0"/>
              </a:spcBef>
              <a:spcAft>
                <a:spcPct val="0"/>
              </a:spcAft>
              <a:buClrTx/>
              <a:buSzTx/>
              <a:buFontTx/>
              <a:buNone/>
            </a:pPr>
            <a:r>
              <a:rPr kumimoji="0" lang="zh-CN" altLang="zh-CN" sz="2400" b="0" i="0" u="none" strike="noStrike" cap="none" normalizeH="0" baseline="0" dirty="0">
                <a:ln>
                  <a:noFill/>
                </a:ln>
                <a:solidFill>
                  <a:srgbClr val="333333"/>
                </a:solidFill>
                <a:effectLst/>
                <a:latin typeface="+mj-ea"/>
                <a:ea typeface="+mj-ea"/>
                <a:cs typeface="Open Sans" panose="020B0606030504020204" pitchFamily="34" charset="0"/>
              </a:rPr>
              <a:t>简单模型的学习能力较差，通过增加模型的复杂度可以使模型拥有更强的拟合能力。例如，在线性模型中添加高次项，在神经网络模型中增加网络层数或神经元个数等。</a:t>
            </a:r>
            <a:endParaRPr kumimoji="0" lang="en-US" altLang="zh-CN" sz="2400" b="0" i="0" u="none" strike="noStrike" cap="none" normalizeH="0" baseline="0" dirty="0">
              <a:ln>
                <a:noFill/>
              </a:ln>
              <a:solidFill>
                <a:srgbClr val="333333"/>
              </a:solidFill>
              <a:effectLst/>
              <a:latin typeface="+mj-ea"/>
              <a:ea typeface="+mj-ea"/>
              <a:cs typeface="Open Sans" panose="020B0606030504020204" pitchFamily="34" charset="0"/>
            </a:endParaRPr>
          </a:p>
          <a:p>
            <a:pPr marL="0" marR="0" lvl="0" indent="0" algn="l" defTabSz="914400" rtl="0" eaLnBrk="0" fontAlgn="base" latinLnBrk="0" hangingPunct="0">
              <a:lnSpc>
                <a:spcPct val="120000"/>
              </a:lnSpc>
              <a:spcBef>
                <a:spcPct val="0"/>
              </a:spcBef>
              <a:spcAft>
                <a:spcPct val="0"/>
              </a:spcAft>
              <a:buClrTx/>
              <a:buSzTx/>
              <a:buFontTx/>
              <a:buNone/>
            </a:pPr>
            <a:endParaRPr kumimoji="0" lang="zh-CN" altLang="zh-CN" sz="800" b="0" i="0" u="none" strike="noStrike" cap="none" normalizeH="0" baseline="0" dirty="0">
              <a:ln>
                <a:noFill/>
              </a:ln>
              <a:solidFill>
                <a:schemeClr val="tx1"/>
              </a:solidFill>
              <a:effectLst/>
              <a:latin typeface="+mj-ea"/>
              <a:ea typeface="+mj-ea"/>
            </a:endParaRPr>
          </a:p>
          <a:p>
            <a:pPr marL="0" marR="0" lvl="0" indent="0" algn="l" defTabSz="914400" rtl="0" eaLnBrk="0" fontAlgn="base" latinLnBrk="0" hangingPunct="0">
              <a:lnSpc>
                <a:spcPct val="120000"/>
              </a:lnSpc>
              <a:spcBef>
                <a:spcPct val="0"/>
              </a:spcBef>
              <a:spcAft>
                <a:spcPct val="0"/>
              </a:spcAft>
              <a:buClrTx/>
              <a:buSzTx/>
              <a:buFontTx/>
              <a:buNone/>
            </a:pPr>
            <a:r>
              <a:rPr kumimoji="0" lang="en-US" altLang="zh-CN" sz="2400" b="0" i="0" u="none" strike="noStrike" cap="none" normalizeH="0" baseline="0" dirty="0">
                <a:ln>
                  <a:noFill/>
                </a:ln>
                <a:solidFill>
                  <a:srgbClr val="333333"/>
                </a:solidFill>
                <a:effectLst/>
                <a:latin typeface="+mj-ea"/>
                <a:ea typeface="+mj-ea"/>
                <a:cs typeface="Open Sans" panose="020B0606030504020204" pitchFamily="34" charset="0"/>
              </a:rPr>
              <a:t>3.</a:t>
            </a:r>
            <a:r>
              <a:rPr kumimoji="0" lang="zh-CN" altLang="zh-CN" sz="2400" b="1" i="0" u="none" strike="noStrike" cap="none" normalizeH="0" baseline="0" dirty="0">
                <a:ln>
                  <a:noFill/>
                </a:ln>
                <a:solidFill>
                  <a:srgbClr val="333333"/>
                </a:solidFill>
                <a:effectLst/>
                <a:latin typeface="+mj-ea"/>
                <a:ea typeface="+mj-ea"/>
                <a:cs typeface="Open Sans" panose="020B0606030504020204" pitchFamily="34" charset="0"/>
              </a:rPr>
              <a:t>减小正则化系数</a:t>
            </a:r>
            <a:endParaRPr kumimoji="0" lang="en-US" altLang="zh-CN" sz="2400" b="0" i="0" u="none" strike="noStrike" cap="none" normalizeH="0" baseline="0" dirty="0">
              <a:ln>
                <a:noFill/>
              </a:ln>
              <a:solidFill>
                <a:srgbClr val="333333"/>
              </a:solidFill>
              <a:effectLst/>
              <a:latin typeface="+mj-ea"/>
              <a:ea typeface="+mj-ea"/>
              <a:cs typeface="Open Sans" panose="020B0606030504020204" pitchFamily="34" charset="0"/>
            </a:endParaRPr>
          </a:p>
          <a:p>
            <a:pPr marL="0" marR="0" lvl="0" indent="0" algn="l" defTabSz="914400" rtl="0" eaLnBrk="0" fontAlgn="base" latinLnBrk="0" hangingPunct="0">
              <a:lnSpc>
                <a:spcPct val="120000"/>
              </a:lnSpc>
              <a:spcBef>
                <a:spcPct val="0"/>
              </a:spcBef>
              <a:spcAft>
                <a:spcPct val="0"/>
              </a:spcAft>
              <a:buClrTx/>
              <a:buSzTx/>
              <a:buFontTx/>
              <a:buNone/>
            </a:pPr>
            <a:r>
              <a:rPr kumimoji="0" lang="zh-CN" altLang="zh-CN" sz="2400" b="0" i="0" u="none" strike="noStrike" cap="none" normalizeH="0" baseline="0" dirty="0">
                <a:ln>
                  <a:noFill/>
                </a:ln>
                <a:solidFill>
                  <a:srgbClr val="333333"/>
                </a:solidFill>
                <a:effectLst/>
                <a:latin typeface="+mj-ea"/>
                <a:ea typeface="+mj-ea"/>
                <a:cs typeface="Open Sans" panose="020B0606030504020204" pitchFamily="34" charset="0"/>
              </a:rPr>
              <a:t>正则化是用来防止过拟合的，但当模型出现欠拟合现象时，则需要有针对性地减小正则化系数。</a:t>
            </a:r>
            <a:endParaRPr kumimoji="0" lang="zh-CN" altLang="zh-CN" sz="2400" b="0" i="0" u="none" strike="noStrike" cap="none" normalizeH="0" baseline="0" dirty="0">
              <a:ln>
                <a:noFill/>
              </a:ln>
              <a:solidFill>
                <a:schemeClr val="tx1"/>
              </a:solidFill>
              <a:effectLst/>
              <a:latin typeface="+mj-ea"/>
              <a:ea typeface="+mj-ea"/>
            </a:endParaRPr>
          </a:p>
        </p:txBody>
      </p:sp>
    </p:spTree>
  </p:cSld>
  <p:clrMapOvr>
    <a:masterClrMapping/>
  </p:clrMapOvr>
  <p:transition advTm="8005"/>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6000466" y="4544704"/>
            <a:ext cx="5336274" cy="2083559"/>
          </a:xfrm>
          <a:prstGeom prst="roundRect">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p>
        </p:txBody>
      </p:sp>
      <mc:AlternateContent xmlns:mc="http://schemas.openxmlformats.org/markup-compatibility/2006" xmlns:a14="http://schemas.microsoft.com/office/drawing/2010/main">
        <mc:Choice Requires="a14">
          <p:sp>
            <p:nvSpPr>
              <p:cNvPr id="5" name="矩形 4"/>
              <p:cNvSpPr/>
              <p:nvPr/>
            </p:nvSpPr>
            <p:spPr>
              <a:xfrm>
                <a:off x="504968" y="1288966"/>
                <a:ext cx="11741623" cy="2880532"/>
              </a:xfrm>
              <a:prstGeom prst="rect">
                <a:avLst/>
              </a:prstGeom>
            </p:spPr>
            <p:txBody>
              <a:bodyPr wrap="square">
                <a:spAutoFit/>
              </a:bodyPr>
              <a:lstStyle/>
              <a:p>
                <a:pPr>
                  <a:lnSpc>
                    <a:spcPct val="150000"/>
                  </a:lnSpc>
                  <a:spcBef>
                    <a:spcPts val="900"/>
                  </a:spcBef>
                  <a:spcAft>
                    <a:spcPts val="900"/>
                  </a:spcAft>
                </a:pPr>
                <a14:m>
                  <m:oMath xmlns:m="http://schemas.openxmlformats.org/officeDocument/2006/math">
                    <m:sSub>
                      <m:sSubPr>
                        <m:ctrlPr>
                          <a:rPr lang="zh-CN" altLang="zh-CN" sz="2400" b="1" i="1">
                            <a:latin typeface="Cambria Math" panose="02040503050406030204" pitchFamily="18" charset="0"/>
                            <a:ea typeface="+mj-ea"/>
                            <a:cs typeface="Times New Roman" panose="02020603050405020304" pitchFamily="18" charset="0"/>
                          </a:rPr>
                        </m:ctrlPr>
                      </m:sSubPr>
                      <m:e>
                        <m:r>
                          <a:rPr lang="en-US" altLang="zh-CN" sz="2400" b="1" i="1">
                            <a:latin typeface="Cambria Math" panose="02040503050406030204" pitchFamily="18" charset="0"/>
                            <a:ea typeface="+mj-ea"/>
                            <a:cs typeface="Times New Roman" panose="02020603050405020304" pitchFamily="18" charset="0"/>
                          </a:rPr>
                          <m:t>𝑳</m:t>
                        </m:r>
                      </m:e>
                      <m:sub>
                        <m:r>
                          <a:rPr lang="en-US" altLang="zh-CN" sz="2400" b="1" i="1">
                            <a:latin typeface="Cambria Math" panose="02040503050406030204" pitchFamily="18" charset="0"/>
                            <a:ea typeface="+mj-ea"/>
                            <a:cs typeface="Times New Roman" panose="02020603050405020304" pitchFamily="18" charset="0"/>
                          </a:rPr>
                          <m:t>𝟏</m:t>
                        </m:r>
                      </m:sub>
                    </m:sSub>
                  </m:oMath>
                </a14:m>
                <a:r>
                  <a:rPr lang="en-US" altLang="zh-CN" sz="2400" b="1" dirty="0" err="1">
                    <a:latin typeface="+mj-ea"/>
                    <a:ea typeface="+mj-ea"/>
                    <a:cs typeface="Times New Roman" panose="02020603050405020304" pitchFamily="18" charset="0"/>
                  </a:rPr>
                  <a:t>正则化</a:t>
                </a:r>
                <a:r>
                  <a:rPr lang="en-US" altLang="zh-CN" sz="2400" dirty="0">
                    <a:latin typeface="+mj-ea"/>
                    <a:ea typeface="+mj-ea"/>
                    <a:cs typeface="Times New Roman" panose="02020603050405020304" pitchFamily="18" charset="0"/>
                  </a:rPr>
                  <a:t>：</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𝐽</m:t>
                    </m:r>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𝑤</m:t>
                    </m:r>
                    <m:r>
                      <a:rPr lang="en-US" altLang="zh-CN" sz="2400" i="1">
                        <a:latin typeface="Cambria Math" panose="02040503050406030204" pitchFamily="18" charset="0"/>
                        <a:ea typeface="+mj-ea"/>
                        <a:cs typeface="Times New Roman" panose="02020603050405020304" pitchFamily="18" charset="0"/>
                      </a:rPr>
                      <m:t>)=</m:t>
                    </m:r>
                    <m:f>
                      <m:fPr>
                        <m:ctrlPr>
                          <a:rPr lang="zh-CN" altLang="zh-CN" sz="2400" i="1">
                            <a:latin typeface="Cambria Math" panose="02040503050406030204" pitchFamily="18" charset="0"/>
                            <a:ea typeface="+mj-ea"/>
                            <a:cs typeface="Times New Roman" panose="02020603050405020304" pitchFamily="18" charset="0"/>
                          </a:rPr>
                        </m:ctrlPr>
                      </m:fPr>
                      <m:num>
                        <m:r>
                          <a:rPr lang="en-US" altLang="zh-CN" sz="2400" i="1">
                            <a:latin typeface="Cambria Math" panose="02040503050406030204" pitchFamily="18" charset="0"/>
                            <a:ea typeface="+mj-ea"/>
                            <a:cs typeface="Times New Roman" panose="02020603050405020304" pitchFamily="18" charset="0"/>
                          </a:rPr>
                          <m:t>1</m:t>
                        </m:r>
                      </m:num>
                      <m:den>
                        <m:r>
                          <a:rPr lang="en-US" altLang="zh-CN" sz="2400" i="1">
                            <a:latin typeface="Cambria Math" panose="02040503050406030204" pitchFamily="18" charset="0"/>
                            <a:ea typeface="+mj-ea"/>
                            <a:cs typeface="Times New Roman" panose="02020603050405020304" pitchFamily="18" charset="0"/>
                          </a:rPr>
                          <m:t>2</m:t>
                        </m:r>
                      </m:den>
                    </m:f>
                    <m:nary>
                      <m:naryPr>
                        <m:chr m:val="∑"/>
                        <m:limLoc m:val="undOvr"/>
                        <m:ctrlPr>
                          <a:rPr lang="zh-CN" altLang="zh-CN" sz="2400" i="1">
                            <a:latin typeface="Cambria Math" panose="02040503050406030204" pitchFamily="18" charset="0"/>
                            <a:ea typeface="+mj-ea"/>
                            <a:cs typeface="Times New Roman" panose="02020603050405020304" pitchFamily="18" charset="0"/>
                          </a:rPr>
                        </m:ctrlPr>
                      </m:naryPr>
                      <m:sub>
                        <m:r>
                          <a:rPr lang="en-US" altLang="zh-CN" sz="2400" i="1">
                            <a:latin typeface="Cambria Math" panose="02040503050406030204" pitchFamily="18" charset="0"/>
                            <a:ea typeface="+mj-ea"/>
                            <a:cs typeface="Times New Roman" panose="02020603050405020304" pitchFamily="18" charset="0"/>
                          </a:rPr>
                          <m:t>𝑖</m:t>
                        </m:r>
                        <m:r>
                          <a:rPr lang="en-US" altLang="zh-CN" sz="2400" i="1">
                            <a:latin typeface="Cambria Math" panose="02040503050406030204" pitchFamily="18" charset="0"/>
                            <a:ea typeface="+mj-ea"/>
                            <a:cs typeface="Times New Roman" panose="02020603050405020304" pitchFamily="18" charset="0"/>
                          </a:rPr>
                          <m:t>=1</m:t>
                        </m:r>
                      </m:sub>
                      <m:sup>
                        <m:r>
                          <a:rPr lang="en-US" altLang="zh-CN" sz="2400" i="1">
                            <a:latin typeface="Cambria Math" panose="02040503050406030204" pitchFamily="18" charset="0"/>
                            <a:ea typeface="+mj-ea"/>
                            <a:cs typeface="Times New Roman" panose="02020603050405020304" pitchFamily="18" charset="0"/>
                          </a:rPr>
                          <m:t>𝑚</m:t>
                        </m:r>
                      </m:sup>
                      <m:e>
                        <m:r>
                          <a:rPr lang="en-US" altLang="zh-CN" sz="2400" i="1">
                            <a:latin typeface="Cambria Math" panose="02040503050406030204" pitchFamily="18" charset="0"/>
                            <a:ea typeface="+mj-ea"/>
                            <a:cs typeface="Times New Roman" panose="02020603050405020304" pitchFamily="18" charset="0"/>
                          </a:rPr>
                          <m:t>(</m:t>
                        </m:r>
                      </m:e>
                    </m:nary>
                    <m:r>
                      <a:rPr lang="en-US" altLang="zh-CN" sz="2400" i="1">
                        <a:latin typeface="Cambria Math" panose="02040503050406030204" pitchFamily="18" charset="0"/>
                        <a:ea typeface="+mj-ea"/>
                        <a:cs typeface="Times New Roman" panose="02020603050405020304" pitchFamily="18" charset="0"/>
                      </a:rPr>
                      <m:t>h</m:t>
                    </m:r>
                    <m:r>
                      <a:rPr lang="en-US" altLang="zh-CN" sz="2400" i="1">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𝑥</m:t>
                        </m:r>
                      </m:e>
                      <m: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𝑖</m:t>
                        </m:r>
                        <m:r>
                          <a:rPr lang="en-US" altLang="zh-CN" sz="2400" i="1">
                            <a:latin typeface="Cambria Math" panose="02040503050406030204" pitchFamily="18" charset="0"/>
                            <a:ea typeface="+mj-ea"/>
                            <a:cs typeface="Times New Roman" panose="02020603050405020304" pitchFamily="18" charset="0"/>
                          </a:rPr>
                          <m:t>)</m:t>
                        </m:r>
                      </m:sup>
                    </m:sSup>
                    <m:r>
                      <a:rPr lang="en-US" altLang="zh-CN" sz="2400" i="1">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𝑦</m:t>
                        </m:r>
                      </m:e>
                      <m: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𝑖</m:t>
                        </m:r>
                        <m:r>
                          <a:rPr lang="en-US" altLang="zh-CN" sz="2400" i="1">
                            <a:latin typeface="Cambria Math" panose="02040503050406030204" pitchFamily="18" charset="0"/>
                            <a:ea typeface="+mj-ea"/>
                            <a:cs typeface="Times New Roman" panose="02020603050405020304" pitchFamily="18" charset="0"/>
                          </a:rPr>
                          <m:t>)</m:t>
                        </m:r>
                      </m:sup>
                    </m:sSup>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m:t>
                        </m:r>
                      </m:e>
                      <m:sup>
                        <m:r>
                          <a:rPr lang="en-US" altLang="zh-CN" sz="2400" i="1">
                            <a:latin typeface="Cambria Math" panose="02040503050406030204" pitchFamily="18" charset="0"/>
                            <a:ea typeface="+mj-ea"/>
                            <a:cs typeface="Times New Roman" panose="02020603050405020304" pitchFamily="18" charset="0"/>
                          </a:rPr>
                          <m:t>2</m:t>
                        </m:r>
                      </m:sup>
                    </m:s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𝜆</m:t>
                    </m:r>
                    <m:nary>
                      <m:naryPr>
                        <m:chr m:val="∑"/>
                        <m:limLoc m:val="undOvr"/>
                        <m:ctrlPr>
                          <a:rPr lang="zh-CN" altLang="zh-CN" sz="2400" i="1">
                            <a:latin typeface="Cambria Math" panose="02040503050406030204" pitchFamily="18" charset="0"/>
                            <a:ea typeface="+mj-ea"/>
                            <a:cs typeface="Times New Roman" panose="02020603050405020304" pitchFamily="18" charset="0"/>
                          </a:rPr>
                        </m:ctrlPr>
                      </m:naryPr>
                      <m:sub>
                        <m:r>
                          <a:rPr lang="en-US" altLang="zh-CN" sz="2400" i="1">
                            <a:latin typeface="Cambria Math" panose="02040503050406030204" pitchFamily="18" charset="0"/>
                            <a:ea typeface="+mj-ea"/>
                            <a:cs typeface="Times New Roman" panose="02020603050405020304" pitchFamily="18" charset="0"/>
                          </a:rPr>
                          <m:t>𝑗</m:t>
                        </m:r>
                        <m:r>
                          <a:rPr lang="en-US" altLang="zh-CN" sz="2400" i="1">
                            <a:latin typeface="Cambria Math" panose="02040503050406030204" pitchFamily="18" charset="0"/>
                            <a:ea typeface="+mj-ea"/>
                            <a:cs typeface="Times New Roman" panose="02020603050405020304" pitchFamily="18" charset="0"/>
                          </a:rPr>
                          <m:t>=1</m:t>
                        </m:r>
                      </m:sub>
                      <m:sup>
                        <m:r>
                          <a:rPr lang="en-US" altLang="zh-CN" sz="2400" i="1">
                            <a:latin typeface="Cambria Math" panose="02040503050406030204" pitchFamily="18" charset="0"/>
                            <a:ea typeface="+mj-ea"/>
                            <a:cs typeface="Times New Roman" panose="02020603050405020304" pitchFamily="18" charset="0"/>
                          </a:rPr>
                          <m:t>𝑛</m:t>
                        </m:r>
                      </m:sup>
                      <m:e>
                        <m:r>
                          <a:rPr lang="en-US" altLang="zh-CN" sz="2400" i="1">
                            <a:latin typeface="Cambria Math" panose="02040503050406030204" pitchFamily="18" charset="0"/>
                            <a:ea typeface="+mj-ea"/>
                            <a:cs typeface="Times New Roman" panose="02020603050405020304" pitchFamily="18" charset="0"/>
                          </a:rPr>
                          <m:t>|</m:t>
                        </m:r>
                      </m:e>
                    </m:nary>
                    <m:sSub>
                      <m:sSubPr>
                        <m:ctrlPr>
                          <a:rPr lang="zh-CN" altLang="zh-CN" sz="2400" i="1">
                            <a:latin typeface="Cambria Math" panose="02040503050406030204" pitchFamily="18" charset="0"/>
                            <a:ea typeface="+mj-ea"/>
                            <a:cs typeface="Times New Roman" panose="02020603050405020304" pitchFamily="18" charset="0"/>
                          </a:rPr>
                        </m:ctrlPr>
                      </m:sSubPr>
                      <m:e>
                        <m:r>
                          <a:rPr lang="en-US" altLang="zh-CN" sz="2400" i="1">
                            <a:latin typeface="Cambria Math" panose="02040503050406030204" pitchFamily="18" charset="0"/>
                            <a:ea typeface="+mj-ea"/>
                            <a:cs typeface="Times New Roman" panose="02020603050405020304" pitchFamily="18" charset="0"/>
                          </a:rPr>
                          <m:t>𝑤</m:t>
                        </m:r>
                      </m:e>
                      <m:sub>
                        <m:r>
                          <a:rPr lang="en-US" altLang="zh-CN" sz="2400" i="1">
                            <a:latin typeface="Cambria Math" panose="02040503050406030204" pitchFamily="18" charset="0"/>
                            <a:ea typeface="+mj-ea"/>
                            <a:cs typeface="Times New Roman" panose="02020603050405020304" pitchFamily="18" charset="0"/>
                          </a:rPr>
                          <m:t>𝑗</m:t>
                        </m:r>
                      </m:sub>
                    </m:sSub>
                    <m:r>
                      <a:rPr lang="en-US" altLang="zh-CN" sz="2400" i="1">
                        <a:latin typeface="Cambria Math" panose="02040503050406030204" pitchFamily="18" charset="0"/>
                        <a:ea typeface="+mj-ea"/>
                        <a:cs typeface="Times New Roman" panose="02020603050405020304" pitchFamily="18" charset="0"/>
                      </a:rPr>
                      <m:t>|</m:t>
                    </m:r>
                  </m:oMath>
                </a14:m>
                <a:r>
                  <a:rPr lang="en-US" altLang="zh-CN" sz="2400" dirty="0">
                    <a:latin typeface="+mj-ea"/>
                    <a:ea typeface="+mj-ea"/>
                    <a:cs typeface="Times New Roman" panose="02020603050405020304" pitchFamily="18" charset="0"/>
                  </a:rPr>
                  <a:t>，</a:t>
                </a:r>
                <a:r>
                  <a:rPr lang="en-US" altLang="zh-CN" sz="2000" dirty="0">
                    <a:effectLst/>
                    <a:latin typeface="+mj-ea"/>
                    <a:ea typeface="+mj-ea"/>
                    <a:cs typeface="Times New Roman" panose="02020603050405020304" pitchFamily="18" charset="0"/>
                  </a:rPr>
                  <a:t>Lasso Regression</a:t>
                </a:r>
                <a:r>
                  <a:rPr lang="zh-CN" altLang="en-US" sz="2000" dirty="0">
                    <a:effectLst/>
                    <a:latin typeface="+mj-ea"/>
                    <a:ea typeface="+mj-ea"/>
                    <a:cs typeface="Times New Roman" panose="02020603050405020304" pitchFamily="18" charset="0"/>
                  </a:rPr>
                  <a:t>（</a:t>
                </a:r>
                <a:r>
                  <a:rPr lang="en-US" altLang="zh-CN" sz="2000" dirty="0">
                    <a:latin typeface="+mj-ea"/>
                    <a:ea typeface="+mj-ea"/>
                    <a:cs typeface="Times New Roman" panose="02020603050405020304" pitchFamily="18" charset="0"/>
                  </a:rPr>
                  <a:t> Lasso</a:t>
                </a:r>
                <a:r>
                  <a:rPr lang="zh-CN" altLang="en-US" sz="2000" dirty="0">
                    <a:latin typeface="+mj-ea"/>
                    <a:ea typeface="+mj-ea"/>
                    <a:cs typeface="Times New Roman" panose="02020603050405020304" pitchFamily="18" charset="0"/>
                  </a:rPr>
                  <a:t>回归</a:t>
                </a:r>
                <a:r>
                  <a:rPr lang="zh-CN" altLang="en-US" sz="2000" dirty="0">
                    <a:effectLst/>
                    <a:latin typeface="+mj-ea"/>
                    <a:ea typeface="+mj-ea"/>
                    <a:cs typeface="Times New Roman" panose="02020603050405020304" pitchFamily="18" charset="0"/>
                  </a:rPr>
                  <a:t>）</a:t>
                </a:r>
                <a:r>
                  <a:rPr lang="en-US" altLang="zh-CN" sz="2400" dirty="0">
                    <a:latin typeface="+mj-ea"/>
                    <a:ea typeface="+mj-ea"/>
                    <a:cs typeface="Times New Roman" panose="02020603050405020304" pitchFamily="18" charset="0"/>
                  </a:rPr>
                  <a:t> </a:t>
                </a:r>
                <a:endParaRPr lang="zh-CN" altLang="zh-CN" sz="2400" dirty="0">
                  <a:latin typeface="+mj-ea"/>
                  <a:ea typeface="+mj-ea"/>
                  <a:cs typeface="Times New Roman" panose="02020603050405020304" pitchFamily="18" charset="0"/>
                </a:endParaRPr>
              </a:p>
              <a:p>
                <a:pPr>
                  <a:lnSpc>
                    <a:spcPct val="150000"/>
                  </a:lnSpc>
                  <a:spcBef>
                    <a:spcPts val="900"/>
                  </a:spcBef>
                  <a:spcAft>
                    <a:spcPts val="900"/>
                  </a:spcAft>
                </a:pPr>
                <a14:m>
                  <m:oMath xmlns:m="http://schemas.openxmlformats.org/officeDocument/2006/math">
                    <m:sSub>
                      <m:sSubPr>
                        <m:ctrlPr>
                          <a:rPr lang="zh-CN" altLang="zh-CN" sz="2400" b="1" i="1">
                            <a:latin typeface="Cambria Math" panose="02040503050406030204" pitchFamily="18" charset="0"/>
                            <a:ea typeface="+mj-ea"/>
                            <a:cs typeface="Times New Roman" panose="02020603050405020304" pitchFamily="18" charset="0"/>
                          </a:rPr>
                        </m:ctrlPr>
                      </m:sSubPr>
                      <m:e>
                        <m:r>
                          <a:rPr lang="en-US" altLang="zh-CN" sz="2400" b="1" i="1">
                            <a:latin typeface="Cambria Math" panose="02040503050406030204" pitchFamily="18" charset="0"/>
                            <a:ea typeface="+mj-ea"/>
                            <a:cs typeface="Times New Roman" panose="02020603050405020304" pitchFamily="18" charset="0"/>
                          </a:rPr>
                          <m:t>𝑳</m:t>
                        </m:r>
                      </m:e>
                      <m:sub>
                        <m:r>
                          <a:rPr lang="en-US" altLang="zh-CN" sz="2400" b="1" i="1">
                            <a:latin typeface="Cambria Math" panose="02040503050406030204" pitchFamily="18" charset="0"/>
                            <a:ea typeface="+mj-ea"/>
                            <a:cs typeface="Times New Roman" panose="02020603050405020304" pitchFamily="18" charset="0"/>
                          </a:rPr>
                          <m:t>𝟐</m:t>
                        </m:r>
                      </m:sub>
                    </m:sSub>
                  </m:oMath>
                </a14:m>
                <a:r>
                  <a:rPr lang="en-US" altLang="zh-CN" sz="2400" b="1" dirty="0" err="1">
                    <a:latin typeface="+mj-ea"/>
                    <a:ea typeface="+mj-ea"/>
                    <a:cs typeface="Times New Roman" panose="02020603050405020304" pitchFamily="18" charset="0"/>
                  </a:rPr>
                  <a:t>正则化</a:t>
                </a:r>
                <a:r>
                  <a:rPr lang="en-US" altLang="zh-CN" sz="2400" dirty="0">
                    <a:latin typeface="+mj-ea"/>
                    <a:ea typeface="+mj-ea"/>
                    <a:cs typeface="Times New Roman" panose="02020603050405020304" pitchFamily="18" charset="0"/>
                  </a:rPr>
                  <a:t>：</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𝐽</m:t>
                    </m:r>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𝑤</m:t>
                    </m:r>
                    <m:r>
                      <a:rPr lang="en-US" altLang="zh-CN" sz="2400" i="1">
                        <a:latin typeface="Cambria Math" panose="02040503050406030204" pitchFamily="18" charset="0"/>
                        <a:ea typeface="+mj-ea"/>
                        <a:cs typeface="Times New Roman" panose="02020603050405020304" pitchFamily="18" charset="0"/>
                      </a:rPr>
                      <m:t>)=</m:t>
                    </m:r>
                    <m:f>
                      <m:fPr>
                        <m:ctrlPr>
                          <a:rPr lang="zh-CN" altLang="zh-CN" sz="2400" i="1">
                            <a:latin typeface="Cambria Math" panose="02040503050406030204" pitchFamily="18" charset="0"/>
                            <a:ea typeface="+mj-ea"/>
                            <a:cs typeface="Times New Roman" panose="02020603050405020304" pitchFamily="18" charset="0"/>
                          </a:rPr>
                        </m:ctrlPr>
                      </m:fPr>
                      <m:num>
                        <m:r>
                          <a:rPr lang="en-US" altLang="zh-CN" sz="2400" i="1">
                            <a:latin typeface="Cambria Math" panose="02040503050406030204" pitchFamily="18" charset="0"/>
                            <a:ea typeface="+mj-ea"/>
                            <a:cs typeface="Times New Roman" panose="02020603050405020304" pitchFamily="18" charset="0"/>
                          </a:rPr>
                          <m:t>1</m:t>
                        </m:r>
                      </m:num>
                      <m:den>
                        <m:r>
                          <a:rPr lang="en-US" altLang="zh-CN" sz="2400" i="1">
                            <a:latin typeface="Cambria Math" panose="02040503050406030204" pitchFamily="18" charset="0"/>
                            <a:ea typeface="+mj-ea"/>
                            <a:cs typeface="Times New Roman" panose="02020603050405020304" pitchFamily="18" charset="0"/>
                          </a:rPr>
                          <m:t>2</m:t>
                        </m:r>
                      </m:den>
                    </m:f>
                    <m:nary>
                      <m:naryPr>
                        <m:chr m:val="∑"/>
                        <m:limLoc m:val="undOvr"/>
                        <m:ctrlPr>
                          <a:rPr lang="zh-CN" altLang="zh-CN" sz="2400" i="1">
                            <a:latin typeface="Cambria Math" panose="02040503050406030204" pitchFamily="18" charset="0"/>
                            <a:ea typeface="+mj-ea"/>
                            <a:cs typeface="Times New Roman" panose="02020603050405020304" pitchFamily="18" charset="0"/>
                          </a:rPr>
                        </m:ctrlPr>
                      </m:naryPr>
                      <m:sub>
                        <m:r>
                          <a:rPr lang="en-US" altLang="zh-CN" sz="2400" i="1">
                            <a:latin typeface="Cambria Math" panose="02040503050406030204" pitchFamily="18" charset="0"/>
                            <a:ea typeface="+mj-ea"/>
                            <a:cs typeface="Times New Roman" panose="02020603050405020304" pitchFamily="18" charset="0"/>
                          </a:rPr>
                          <m:t>𝑖</m:t>
                        </m:r>
                        <m:r>
                          <a:rPr lang="en-US" altLang="zh-CN" sz="2400" i="1">
                            <a:latin typeface="Cambria Math" panose="02040503050406030204" pitchFamily="18" charset="0"/>
                            <a:ea typeface="+mj-ea"/>
                            <a:cs typeface="Times New Roman" panose="02020603050405020304" pitchFamily="18" charset="0"/>
                          </a:rPr>
                          <m:t>=1</m:t>
                        </m:r>
                      </m:sub>
                      <m:sup>
                        <m:r>
                          <a:rPr lang="en-US" altLang="zh-CN" sz="2400" i="1">
                            <a:latin typeface="Cambria Math" panose="02040503050406030204" pitchFamily="18" charset="0"/>
                            <a:ea typeface="+mj-ea"/>
                            <a:cs typeface="Times New Roman" panose="02020603050405020304" pitchFamily="18" charset="0"/>
                          </a:rPr>
                          <m:t>𝑚</m:t>
                        </m:r>
                      </m:sup>
                      <m:e>
                        <m:r>
                          <a:rPr lang="en-US" altLang="zh-CN" sz="2400" i="1">
                            <a:latin typeface="Cambria Math" panose="02040503050406030204" pitchFamily="18" charset="0"/>
                            <a:ea typeface="+mj-ea"/>
                            <a:cs typeface="Times New Roman" panose="02020603050405020304" pitchFamily="18" charset="0"/>
                          </a:rPr>
                          <m:t>(</m:t>
                        </m:r>
                      </m:e>
                    </m:nary>
                    <m:r>
                      <a:rPr lang="en-US" altLang="zh-CN" sz="2400" i="1">
                        <a:latin typeface="Cambria Math" panose="02040503050406030204" pitchFamily="18" charset="0"/>
                        <a:ea typeface="+mj-ea"/>
                        <a:cs typeface="Times New Roman" panose="02020603050405020304" pitchFamily="18" charset="0"/>
                      </a:rPr>
                      <m:t>h</m:t>
                    </m:r>
                    <m:r>
                      <a:rPr lang="en-US" altLang="zh-CN" sz="2400" i="1">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𝑥</m:t>
                        </m:r>
                      </m:e>
                      <m: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𝑖</m:t>
                        </m:r>
                        <m:r>
                          <a:rPr lang="en-US" altLang="zh-CN" sz="2400" i="1">
                            <a:latin typeface="Cambria Math" panose="02040503050406030204" pitchFamily="18" charset="0"/>
                            <a:ea typeface="+mj-ea"/>
                            <a:cs typeface="Times New Roman" panose="02020603050405020304" pitchFamily="18" charset="0"/>
                          </a:rPr>
                          <m:t>)</m:t>
                        </m:r>
                      </m:sup>
                    </m:sSup>
                    <m:r>
                      <a:rPr lang="en-US" altLang="zh-CN" sz="2400" i="1">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𝑦</m:t>
                        </m:r>
                      </m:e>
                      <m: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𝑖</m:t>
                        </m:r>
                        <m:r>
                          <a:rPr lang="en-US" altLang="zh-CN" sz="2400" i="1">
                            <a:latin typeface="Cambria Math" panose="02040503050406030204" pitchFamily="18" charset="0"/>
                            <a:ea typeface="+mj-ea"/>
                            <a:cs typeface="Times New Roman" panose="02020603050405020304" pitchFamily="18" charset="0"/>
                          </a:rPr>
                          <m:t>)</m:t>
                        </m:r>
                      </m:sup>
                    </m:sSup>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m:t>
                        </m:r>
                      </m:e>
                      <m:sup>
                        <m:r>
                          <a:rPr lang="en-US" altLang="zh-CN" sz="2400" i="1">
                            <a:latin typeface="Cambria Math" panose="02040503050406030204" pitchFamily="18" charset="0"/>
                            <a:ea typeface="+mj-ea"/>
                            <a:cs typeface="Times New Roman" panose="02020603050405020304" pitchFamily="18" charset="0"/>
                          </a:rPr>
                          <m:t>2</m:t>
                        </m:r>
                      </m:sup>
                    </m:s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𝜆</m:t>
                    </m:r>
                    <m:nary>
                      <m:naryPr>
                        <m:chr m:val="∑"/>
                        <m:limLoc m:val="undOvr"/>
                        <m:ctrlPr>
                          <a:rPr lang="zh-CN" altLang="zh-CN" sz="2400" i="1">
                            <a:latin typeface="Cambria Math" panose="02040503050406030204" pitchFamily="18" charset="0"/>
                            <a:ea typeface="+mj-ea"/>
                            <a:cs typeface="Times New Roman" panose="02020603050405020304" pitchFamily="18" charset="0"/>
                          </a:rPr>
                        </m:ctrlPr>
                      </m:naryPr>
                      <m:sub>
                        <m:r>
                          <a:rPr lang="en-US" altLang="zh-CN" sz="2400" i="1">
                            <a:latin typeface="Cambria Math" panose="02040503050406030204" pitchFamily="18" charset="0"/>
                            <a:ea typeface="+mj-ea"/>
                            <a:cs typeface="Times New Roman" panose="02020603050405020304" pitchFamily="18" charset="0"/>
                          </a:rPr>
                          <m:t>𝑗</m:t>
                        </m:r>
                        <m:r>
                          <a:rPr lang="en-US" altLang="zh-CN" sz="2400" i="1">
                            <a:latin typeface="Cambria Math" panose="02040503050406030204" pitchFamily="18" charset="0"/>
                            <a:ea typeface="+mj-ea"/>
                            <a:cs typeface="Times New Roman" panose="02020603050405020304" pitchFamily="18" charset="0"/>
                          </a:rPr>
                          <m:t>=1</m:t>
                        </m:r>
                      </m:sub>
                      <m:sup>
                        <m:r>
                          <a:rPr lang="en-US" altLang="zh-CN" sz="2400" i="1">
                            <a:latin typeface="Cambria Math" panose="02040503050406030204" pitchFamily="18" charset="0"/>
                            <a:ea typeface="+mj-ea"/>
                            <a:cs typeface="Times New Roman" panose="02020603050405020304" pitchFamily="18" charset="0"/>
                          </a:rPr>
                          <m:t>𝑛</m:t>
                        </m:r>
                      </m:sup>
                      <m:e>
                        <m:sSubSup>
                          <m:sSubSupPr>
                            <m:ctrlPr>
                              <a:rPr lang="zh-CN" altLang="zh-CN" sz="2400" i="1">
                                <a:latin typeface="Cambria Math" panose="02040503050406030204" pitchFamily="18" charset="0"/>
                                <a:ea typeface="+mj-ea"/>
                                <a:cs typeface="Times New Roman" panose="02020603050405020304" pitchFamily="18" charset="0"/>
                              </a:rPr>
                            </m:ctrlPr>
                          </m:sSubSupPr>
                          <m:e>
                            <m:r>
                              <a:rPr lang="en-US" altLang="zh-CN" sz="2400" i="1">
                                <a:latin typeface="Cambria Math" panose="02040503050406030204" pitchFamily="18" charset="0"/>
                                <a:ea typeface="+mj-ea"/>
                                <a:cs typeface="Times New Roman" panose="02020603050405020304" pitchFamily="18" charset="0"/>
                              </a:rPr>
                              <m:t>𝑤</m:t>
                            </m:r>
                          </m:e>
                          <m:sub>
                            <m:r>
                              <a:rPr lang="en-US" altLang="zh-CN" sz="2400" i="1">
                                <a:latin typeface="Cambria Math" panose="02040503050406030204" pitchFamily="18" charset="0"/>
                                <a:ea typeface="+mj-ea"/>
                                <a:cs typeface="Times New Roman" panose="02020603050405020304" pitchFamily="18" charset="0"/>
                              </a:rPr>
                              <m:t>𝑗</m:t>
                            </m:r>
                          </m:sub>
                          <m:sup>
                            <m:r>
                              <a:rPr lang="en-US" altLang="zh-CN" sz="2400" i="1">
                                <a:latin typeface="Cambria Math" panose="02040503050406030204" pitchFamily="18" charset="0"/>
                                <a:ea typeface="+mj-ea"/>
                                <a:cs typeface="Times New Roman" panose="02020603050405020304" pitchFamily="18" charset="0"/>
                              </a:rPr>
                              <m:t>2</m:t>
                            </m:r>
                          </m:sup>
                        </m:sSubSup>
                      </m:e>
                    </m:nary>
                  </m:oMath>
                </a14:m>
                <a:r>
                  <a:rPr lang="en-US" altLang="zh-CN" sz="2400" dirty="0">
                    <a:latin typeface="+mj-ea"/>
                    <a:ea typeface="+mj-ea"/>
                    <a:cs typeface="Times New Roman" panose="02020603050405020304" pitchFamily="18" charset="0"/>
                  </a:rPr>
                  <a:t>，</a:t>
                </a:r>
                <a:r>
                  <a:rPr lang="en-US" altLang="zh-CN" sz="2000" dirty="0">
                    <a:latin typeface="+mj-ea"/>
                    <a:cs typeface="Times New Roman" panose="02020603050405020304" pitchFamily="18" charset="0"/>
                  </a:rPr>
                  <a:t>Ridge Regression</a:t>
                </a:r>
                <a:r>
                  <a:rPr lang="zh-CN" altLang="en-US" sz="2000" dirty="0">
                    <a:latin typeface="+mj-ea"/>
                    <a:cs typeface="Times New Roman" panose="02020603050405020304" pitchFamily="18" charset="0"/>
                  </a:rPr>
                  <a:t> </a:t>
                </a:r>
                <a:r>
                  <a:rPr lang="zh-CN" altLang="en-US" sz="2000" dirty="0">
                    <a:latin typeface="+mj-ea"/>
                    <a:ea typeface="+mj-ea"/>
                    <a:cs typeface="Times New Roman" panose="02020603050405020304" pitchFamily="18" charset="0"/>
                  </a:rPr>
                  <a:t>（</a:t>
                </a:r>
                <a:r>
                  <a:rPr lang="en-US" altLang="zh-CN" sz="2000" dirty="0">
                    <a:latin typeface="+mj-ea"/>
                    <a:ea typeface="+mj-ea"/>
                    <a:cs typeface="Times New Roman" panose="02020603050405020304" pitchFamily="18" charset="0"/>
                  </a:rPr>
                  <a:t> </a:t>
                </a:r>
                <a:r>
                  <a:rPr lang="zh-CN" altLang="en-US" sz="2000" dirty="0">
                    <a:latin typeface="+mj-ea"/>
                    <a:ea typeface="+mj-ea"/>
                    <a:cs typeface="Times New Roman" panose="02020603050405020304" pitchFamily="18" charset="0"/>
                  </a:rPr>
                  <a:t>岭回归）</a:t>
                </a:r>
                <a:r>
                  <a:rPr lang="en-US" altLang="zh-CN" sz="2000" dirty="0">
                    <a:latin typeface="+mj-ea"/>
                    <a:ea typeface="+mj-ea"/>
                    <a:cs typeface="Times New Roman" panose="02020603050405020304" pitchFamily="18" charset="0"/>
                  </a:rPr>
                  <a:t> </a:t>
                </a:r>
                <a:endParaRPr lang="zh-CN" altLang="zh-CN" sz="2000" dirty="0">
                  <a:latin typeface="+mj-ea"/>
                  <a:ea typeface="+mj-ea"/>
                  <a:cs typeface="Times New Roman" panose="02020603050405020304" pitchFamily="18" charset="0"/>
                </a:endParaRPr>
              </a:p>
              <a:p>
                <a:pPr>
                  <a:lnSpc>
                    <a:spcPct val="150000"/>
                  </a:lnSpc>
                  <a:spcBef>
                    <a:spcPts val="900"/>
                  </a:spcBef>
                  <a:spcAft>
                    <a:spcPts val="900"/>
                  </a:spcAft>
                </a:pPr>
                <a:r>
                  <a:rPr lang="en-US" altLang="zh-CN" sz="2400" b="1" dirty="0">
                    <a:latin typeface="+mj-ea"/>
                    <a:ea typeface="+mj-ea"/>
                    <a:cs typeface="Times New Roman" panose="02020603050405020304" pitchFamily="18" charset="0"/>
                  </a:rPr>
                  <a:t>Elastic Net</a:t>
                </a:r>
                <a:r>
                  <a:rPr lang="en-US" altLang="zh-CN" sz="2400" dirty="0">
                    <a:latin typeface="+mj-ea"/>
                    <a:ea typeface="+mj-ea"/>
                    <a:cs typeface="Times New Roman" panose="02020603050405020304" pitchFamily="18" charset="0"/>
                  </a:rPr>
                  <a:t>：</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𝐽</m:t>
                    </m:r>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𝑤</m:t>
                    </m:r>
                    <m:r>
                      <a:rPr lang="en-US" altLang="zh-CN" sz="2400" i="1">
                        <a:latin typeface="Cambria Math" panose="02040503050406030204" pitchFamily="18" charset="0"/>
                        <a:ea typeface="+mj-ea"/>
                        <a:cs typeface="Times New Roman" panose="02020603050405020304" pitchFamily="18" charset="0"/>
                      </a:rPr>
                      <m:t>)=</m:t>
                    </m:r>
                    <m:f>
                      <m:fPr>
                        <m:ctrlPr>
                          <a:rPr lang="zh-CN" altLang="zh-CN" sz="2400" i="1">
                            <a:latin typeface="Cambria Math" panose="02040503050406030204" pitchFamily="18" charset="0"/>
                            <a:ea typeface="+mj-ea"/>
                            <a:cs typeface="Times New Roman" panose="02020603050405020304" pitchFamily="18" charset="0"/>
                          </a:rPr>
                        </m:ctrlPr>
                      </m:fPr>
                      <m:num>
                        <m:r>
                          <a:rPr lang="en-US" altLang="zh-CN" sz="2400" i="1">
                            <a:latin typeface="Cambria Math" panose="02040503050406030204" pitchFamily="18" charset="0"/>
                            <a:ea typeface="+mj-ea"/>
                            <a:cs typeface="Times New Roman" panose="02020603050405020304" pitchFamily="18" charset="0"/>
                          </a:rPr>
                          <m:t>1</m:t>
                        </m:r>
                      </m:num>
                      <m:den>
                        <m:r>
                          <a:rPr lang="en-US" altLang="zh-CN" sz="2400" i="1">
                            <a:latin typeface="Cambria Math" panose="02040503050406030204" pitchFamily="18" charset="0"/>
                            <a:ea typeface="+mj-ea"/>
                            <a:cs typeface="Times New Roman" panose="02020603050405020304" pitchFamily="18" charset="0"/>
                          </a:rPr>
                          <m:t>2</m:t>
                        </m:r>
                      </m:den>
                    </m:f>
                    <m:nary>
                      <m:naryPr>
                        <m:chr m:val="∑"/>
                        <m:limLoc m:val="undOvr"/>
                        <m:ctrlPr>
                          <a:rPr lang="zh-CN" altLang="zh-CN" sz="2400" i="1">
                            <a:latin typeface="Cambria Math" panose="02040503050406030204" pitchFamily="18" charset="0"/>
                            <a:ea typeface="+mj-ea"/>
                            <a:cs typeface="Times New Roman" panose="02020603050405020304" pitchFamily="18" charset="0"/>
                          </a:rPr>
                        </m:ctrlPr>
                      </m:naryPr>
                      <m:sub>
                        <m:r>
                          <a:rPr lang="en-US" altLang="zh-CN" sz="2400" i="1">
                            <a:latin typeface="Cambria Math" panose="02040503050406030204" pitchFamily="18" charset="0"/>
                            <a:ea typeface="+mj-ea"/>
                            <a:cs typeface="Times New Roman" panose="02020603050405020304" pitchFamily="18" charset="0"/>
                          </a:rPr>
                          <m:t>𝑖</m:t>
                        </m:r>
                        <m:r>
                          <a:rPr lang="en-US" altLang="zh-CN" sz="2400" i="1">
                            <a:latin typeface="Cambria Math" panose="02040503050406030204" pitchFamily="18" charset="0"/>
                            <a:ea typeface="+mj-ea"/>
                            <a:cs typeface="Times New Roman" panose="02020603050405020304" pitchFamily="18" charset="0"/>
                          </a:rPr>
                          <m:t>=1</m:t>
                        </m:r>
                      </m:sub>
                      <m:sup>
                        <m:r>
                          <a:rPr lang="en-US" altLang="zh-CN" sz="2400" i="1">
                            <a:latin typeface="Cambria Math" panose="02040503050406030204" pitchFamily="18" charset="0"/>
                            <a:ea typeface="+mj-ea"/>
                            <a:cs typeface="Times New Roman" panose="02020603050405020304" pitchFamily="18" charset="0"/>
                          </a:rPr>
                          <m:t>𝑚</m:t>
                        </m:r>
                      </m:sup>
                      <m:e>
                        <m:r>
                          <a:rPr lang="en-US" altLang="zh-CN" sz="2400" i="1">
                            <a:latin typeface="Cambria Math" panose="02040503050406030204" pitchFamily="18" charset="0"/>
                            <a:ea typeface="+mj-ea"/>
                            <a:cs typeface="Times New Roman" panose="02020603050405020304" pitchFamily="18" charset="0"/>
                          </a:rPr>
                          <m:t>(</m:t>
                        </m:r>
                      </m:e>
                    </m:nary>
                    <m:r>
                      <a:rPr lang="en-US" altLang="zh-CN" sz="2400" i="1">
                        <a:latin typeface="Cambria Math" panose="02040503050406030204" pitchFamily="18" charset="0"/>
                        <a:ea typeface="+mj-ea"/>
                        <a:cs typeface="Times New Roman" panose="02020603050405020304" pitchFamily="18" charset="0"/>
                      </a:rPr>
                      <m:t>h</m:t>
                    </m:r>
                    <m:r>
                      <a:rPr lang="en-US" altLang="zh-CN" sz="2400" i="1">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𝑥</m:t>
                        </m:r>
                      </m:e>
                      <m:sup>
                        <m:d>
                          <m:dPr>
                            <m:ctrlPr>
                              <a:rPr lang="zh-CN" altLang="zh-CN" sz="2400" i="1">
                                <a:latin typeface="Cambria Math" panose="02040503050406030204" pitchFamily="18" charset="0"/>
                                <a:ea typeface="+mj-ea"/>
                                <a:cs typeface="Times New Roman" panose="02020603050405020304" pitchFamily="18" charset="0"/>
                              </a:rPr>
                            </m:ctrlPr>
                          </m:dPr>
                          <m:e>
                            <m:r>
                              <a:rPr lang="en-US" altLang="zh-CN" sz="2400" i="1">
                                <a:latin typeface="Cambria Math" panose="02040503050406030204" pitchFamily="18" charset="0"/>
                                <a:ea typeface="+mj-ea"/>
                                <a:cs typeface="Times New Roman" panose="02020603050405020304" pitchFamily="18" charset="0"/>
                              </a:rPr>
                              <m:t>𝑖</m:t>
                            </m:r>
                          </m:e>
                        </m:d>
                      </m:sup>
                    </m:sSup>
                    <m:r>
                      <a:rPr lang="en-US" altLang="zh-CN" sz="2400" i="1">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𝑦</m:t>
                        </m:r>
                      </m:e>
                      <m:sup>
                        <m:d>
                          <m:dPr>
                            <m:ctrlPr>
                              <a:rPr lang="zh-CN" altLang="zh-CN" sz="2400" i="1">
                                <a:latin typeface="Cambria Math" panose="02040503050406030204" pitchFamily="18" charset="0"/>
                                <a:ea typeface="+mj-ea"/>
                                <a:cs typeface="Times New Roman" panose="02020603050405020304" pitchFamily="18" charset="0"/>
                              </a:rPr>
                            </m:ctrlPr>
                          </m:dPr>
                          <m:e>
                            <m:r>
                              <a:rPr lang="en-US" altLang="zh-CN" sz="2400" i="1">
                                <a:latin typeface="Cambria Math" panose="02040503050406030204" pitchFamily="18" charset="0"/>
                                <a:ea typeface="+mj-ea"/>
                                <a:cs typeface="Times New Roman" panose="02020603050405020304" pitchFamily="18" charset="0"/>
                              </a:rPr>
                              <m:t>𝑖</m:t>
                            </m:r>
                          </m:e>
                        </m:d>
                      </m:sup>
                    </m:sSup>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m:t>
                        </m:r>
                      </m:e>
                      <m:sup>
                        <m:r>
                          <a:rPr lang="en-US" altLang="zh-CN" sz="2400" i="1">
                            <a:latin typeface="Cambria Math" panose="02040503050406030204" pitchFamily="18" charset="0"/>
                            <a:ea typeface="+mj-ea"/>
                            <a:cs typeface="Times New Roman" panose="02020603050405020304" pitchFamily="18" charset="0"/>
                          </a:rPr>
                          <m:t>2</m:t>
                        </m:r>
                      </m:sup>
                    </m:s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𝜆</m:t>
                    </m:r>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𝜌</m:t>
                    </m:r>
                    <m:r>
                      <a:rPr lang="en-US" altLang="zh-CN" sz="2400" i="1">
                        <a:latin typeface="Cambria Math" panose="02040503050406030204" pitchFamily="18" charset="0"/>
                        <a:ea typeface="+mj-ea"/>
                        <a:cs typeface="Times New Roman" panose="02020603050405020304" pitchFamily="18" charset="0"/>
                      </a:rPr>
                      <m:t>⋅</m:t>
                    </m:r>
                    <m:nary>
                      <m:naryPr>
                        <m:chr m:val="∑"/>
                        <m:limLoc m:val="undOvr"/>
                        <m:ctrlPr>
                          <a:rPr lang="zh-CN" altLang="zh-CN" sz="2400" i="1">
                            <a:latin typeface="Cambria Math" panose="02040503050406030204" pitchFamily="18" charset="0"/>
                            <a:ea typeface="+mj-ea"/>
                            <a:cs typeface="Times New Roman" panose="02020603050405020304" pitchFamily="18" charset="0"/>
                          </a:rPr>
                        </m:ctrlPr>
                      </m:naryPr>
                      <m:sub>
                        <m:r>
                          <a:rPr lang="en-US" altLang="zh-CN" sz="2400" i="1">
                            <a:latin typeface="Cambria Math" panose="02040503050406030204" pitchFamily="18" charset="0"/>
                            <a:ea typeface="+mj-ea"/>
                            <a:cs typeface="Times New Roman" panose="02020603050405020304" pitchFamily="18" charset="0"/>
                          </a:rPr>
                          <m:t>𝑗</m:t>
                        </m:r>
                        <m:r>
                          <a:rPr lang="en-US" altLang="zh-CN" sz="2400" i="1">
                            <a:latin typeface="Cambria Math" panose="02040503050406030204" pitchFamily="18" charset="0"/>
                            <a:ea typeface="+mj-ea"/>
                            <a:cs typeface="Times New Roman" panose="02020603050405020304" pitchFamily="18" charset="0"/>
                          </a:rPr>
                          <m:t>=1</m:t>
                        </m:r>
                      </m:sub>
                      <m:sup>
                        <m:r>
                          <a:rPr lang="en-US" altLang="zh-CN" sz="2400" i="1">
                            <a:latin typeface="Cambria Math" panose="02040503050406030204" pitchFamily="18" charset="0"/>
                            <a:ea typeface="+mj-ea"/>
                            <a:cs typeface="Times New Roman" panose="02020603050405020304" pitchFamily="18" charset="0"/>
                          </a:rPr>
                          <m:t>𝑛</m:t>
                        </m:r>
                      </m:sup>
                      <m:e>
                        <m:r>
                          <a:rPr lang="en-US" altLang="zh-CN" sz="2400" i="1">
                            <a:latin typeface="Cambria Math" panose="02040503050406030204" pitchFamily="18" charset="0"/>
                            <a:ea typeface="+mj-ea"/>
                            <a:cs typeface="Times New Roman" panose="02020603050405020304" pitchFamily="18" charset="0"/>
                          </a:rPr>
                          <m:t>|</m:t>
                        </m:r>
                      </m:e>
                    </m:nary>
                    <m:sSub>
                      <m:sSubPr>
                        <m:ctrlPr>
                          <a:rPr lang="zh-CN" altLang="zh-CN" sz="2400" i="1">
                            <a:latin typeface="Cambria Math" panose="02040503050406030204" pitchFamily="18" charset="0"/>
                            <a:ea typeface="+mj-ea"/>
                            <a:cs typeface="Times New Roman" panose="02020603050405020304" pitchFamily="18" charset="0"/>
                          </a:rPr>
                        </m:ctrlPr>
                      </m:sSubPr>
                      <m:e>
                        <m:r>
                          <a:rPr lang="en-US" altLang="zh-CN" sz="2400" i="1">
                            <a:latin typeface="Cambria Math" panose="02040503050406030204" pitchFamily="18" charset="0"/>
                            <a:ea typeface="+mj-ea"/>
                            <a:cs typeface="Times New Roman" panose="02020603050405020304" pitchFamily="18" charset="0"/>
                          </a:rPr>
                          <m:t>𝑤</m:t>
                        </m:r>
                      </m:e>
                      <m:sub>
                        <m:r>
                          <a:rPr lang="en-US" altLang="zh-CN" sz="2400" i="1">
                            <a:latin typeface="Cambria Math" panose="02040503050406030204" pitchFamily="18" charset="0"/>
                            <a:ea typeface="+mj-ea"/>
                            <a:cs typeface="Times New Roman" panose="02020603050405020304" pitchFamily="18" charset="0"/>
                          </a:rPr>
                          <m:t>𝑗</m:t>
                        </m:r>
                      </m:sub>
                    </m:sSub>
                    <m:r>
                      <a:rPr lang="en-US" altLang="zh-CN" sz="2400" i="1">
                        <a:latin typeface="Cambria Math" panose="02040503050406030204" pitchFamily="18" charset="0"/>
                        <a:ea typeface="+mj-ea"/>
                        <a:cs typeface="Times New Roman" panose="02020603050405020304" pitchFamily="18" charset="0"/>
                      </a:rPr>
                      <m:t>|+(1−</m:t>
                    </m:r>
                    <m:r>
                      <a:rPr lang="en-US" altLang="zh-CN" sz="2400" i="1">
                        <a:latin typeface="Cambria Math" panose="02040503050406030204" pitchFamily="18" charset="0"/>
                        <a:ea typeface="+mj-ea"/>
                        <a:cs typeface="Times New Roman" panose="02020603050405020304" pitchFamily="18" charset="0"/>
                      </a:rPr>
                      <m:t>𝜌</m:t>
                    </m:r>
                    <m:r>
                      <a:rPr lang="en-US" altLang="zh-CN" sz="2400" i="1">
                        <a:latin typeface="Cambria Math" panose="02040503050406030204" pitchFamily="18" charset="0"/>
                        <a:ea typeface="+mj-ea"/>
                        <a:cs typeface="Times New Roman" panose="02020603050405020304" pitchFamily="18" charset="0"/>
                      </a:rPr>
                      <m:t>)⋅</m:t>
                    </m:r>
                    <m:nary>
                      <m:naryPr>
                        <m:chr m:val="∑"/>
                        <m:limLoc m:val="undOvr"/>
                        <m:ctrlPr>
                          <a:rPr lang="zh-CN" altLang="zh-CN" sz="2400" i="1">
                            <a:latin typeface="Cambria Math" panose="02040503050406030204" pitchFamily="18" charset="0"/>
                            <a:ea typeface="+mj-ea"/>
                            <a:cs typeface="Times New Roman" panose="02020603050405020304" pitchFamily="18" charset="0"/>
                          </a:rPr>
                        </m:ctrlPr>
                      </m:naryPr>
                      <m:sub>
                        <m:r>
                          <a:rPr lang="en-US" altLang="zh-CN" sz="2400" i="1">
                            <a:latin typeface="Cambria Math" panose="02040503050406030204" pitchFamily="18" charset="0"/>
                            <a:ea typeface="+mj-ea"/>
                            <a:cs typeface="Times New Roman" panose="02020603050405020304" pitchFamily="18" charset="0"/>
                          </a:rPr>
                          <m:t>𝑗</m:t>
                        </m:r>
                        <m:r>
                          <a:rPr lang="en-US" altLang="zh-CN" sz="2400" i="1">
                            <a:latin typeface="Cambria Math" panose="02040503050406030204" pitchFamily="18" charset="0"/>
                            <a:ea typeface="+mj-ea"/>
                            <a:cs typeface="Times New Roman" panose="02020603050405020304" pitchFamily="18" charset="0"/>
                          </a:rPr>
                          <m:t>=1</m:t>
                        </m:r>
                      </m:sub>
                      <m:sup>
                        <m:r>
                          <a:rPr lang="en-US" altLang="zh-CN" sz="2400" i="1">
                            <a:latin typeface="Cambria Math" panose="02040503050406030204" pitchFamily="18" charset="0"/>
                            <a:ea typeface="+mj-ea"/>
                            <a:cs typeface="Times New Roman" panose="02020603050405020304" pitchFamily="18" charset="0"/>
                          </a:rPr>
                          <m:t>𝑛</m:t>
                        </m:r>
                      </m:sup>
                      <m:e>
                        <m:sSubSup>
                          <m:sSubSupPr>
                            <m:ctrlPr>
                              <a:rPr lang="zh-CN" altLang="zh-CN" sz="2400" i="1">
                                <a:latin typeface="Cambria Math" panose="02040503050406030204" pitchFamily="18" charset="0"/>
                                <a:ea typeface="+mj-ea"/>
                                <a:cs typeface="Times New Roman" panose="02020603050405020304" pitchFamily="18" charset="0"/>
                              </a:rPr>
                            </m:ctrlPr>
                          </m:sSubSupPr>
                          <m:e>
                            <m:r>
                              <a:rPr lang="en-US" altLang="zh-CN" sz="2400" i="1">
                                <a:latin typeface="Cambria Math" panose="02040503050406030204" pitchFamily="18" charset="0"/>
                                <a:ea typeface="+mj-ea"/>
                                <a:cs typeface="Times New Roman" panose="02020603050405020304" pitchFamily="18" charset="0"/>
                              </a:rPr>
                              <m:t>𝑤</m:t>
                            </m:r>
                          </m:e>
                          <m:sub>
                            <m:r>
                              <a:rPr lang="en-US" altLang="zh-CN" sz="2400" i="1">
                                <a:latin typeface="Cambria Math" panose="02040503050406030204" pitchFamily="18" charset="0"/>
                                <a:ea typeface="+mj-ea"/>
                                <a:cs typeface="Times New Roman" panose="02020603050405020304" pitchFamily="18" charset="0"/>
                              </a:rPr>
                              <m:t>𝑗</m:t>
                            </m:r>
                          </m:sub>
                          <m:sup>
                            <m:r>
                              <a:rPr lang="en-US" altLang="zh-CN" sz="2400" i="1">
                                <a:latin typeface="Cambria Math" panose="02040503050406030204" pitchFamily="18" charset="0"/>
                                <a:ea typeface="+mj-ea"/>
                                <a:cs typeface="Times New Roman" panose="02020603050405020304" pitchFamily="18" charset="0"/>
                              </a:rPr>
                              <m:t>2</m:t>
                            </m:r>
                          </m:sup>
                        </m:sSubSup>
                      </m:e>
                    </m:nary>
                    <m:r>
                      <a:rPr lang="en-US" altLang="zh-CN" sz="2400" i="1">
                        <a:latin typeface="Cambria Math" panose="02040503050406030204" pitchFamily="18" charset="0"/>
                        <a:ea typeface="MS Mincho" panose="02020609040205080304" charset="-128"/>
                        <a:cs typeface="Cambria Math" panose="02040503050406030204" pitchFamily="18" charset="0"/>
                      </a:rPr>
                      <m:t>)</m:t>
                    </m:r>
                  </m:oMath>
                </a14:m>
                <a:endParaRPr lang="en-US" altLang="zh-CN" sz="2400" i="1" dirty="0">
                  <a:latin typeface="Cambria Math" panose="02040503050406030204" pitchFamily="18" charset="0"/>
                  <a:ea typeface="+mj-ea"/>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504968" y="1288966"/>
                <a:ext cx="11741623" cy="2880532"/>
              </a:xfrm>
              <a:prstGeom prst="rect">
                <a:avLst/>
              </a:prstGeom>
              <a:blipFill>
                <a:blip r:embed="rId3"/>
                <a:stretch>
                  <a:fillRect l="-8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100549" y="4671443"/>
                <a:ext cx="5223233" cy="1874872"/>
              </a:xfrm>
              <a:prstGeom prst="rect">
                <a:avLst/>
              </a:prstGeom>
            </p:spPr>
            <p:txBody>
              <a:bodyPr wrap="square">
                <a:spAutoFit/>
              </a:bodyPr>
              <a:lstStyle/>
              <a:p>
                <a:pPr>
                  <a:spcBef>
                    <a:spcPts val="900"/>
                  </a:spcBef>
                  <a:spcAft>
                    <a:spcPts val="900"/>
                  </a:spcAft>
                </a:pPr>
                <a:r>
                  <a:rPr lang="en-US" altLang="zh-CN" sz="2000" dirty="0" err="1">
                    <a:latin typeface="+mj-ea"/>
                    <a:ea typeface="+mj-ea"/>
                    <a:cs typeface="Times New Roman" panose="02020603050405020304" pitchFamily="18" charset="0"/>
                  </a:rPr>
                  <a:t>其中</a:t>
                </a:r>
                <a:r>
                  <a:rPr lang="en-US" altLang="zh-CN" sz="2000" dirty="0">
                    <a:latin typeface="+mj-ea"/>
                    <a:ea typeface="+mj-ea"/>
                    <a:cs typeface="Times New Roman" panose="02020603050405020304" pitchFamily="18" charset="0"/>
                  </a:rPr>
                  <a:t>：</a:t>
                </a:r>
                <a:endParaRPr lang="zh-CN" altLang="zh-CN" sz="2000" dirty="0">
                  <a:latin typeface="+mj-ea"/>
                  <a:ea typeface="+mj-ea"/>
                  <a:cs typeface="Times New Roman" panose="02020603050405020304" pitchFamily="18" charset="0"/>
                </a:endParaRPr>
              </a:p>
              <a:p>
                <a:pPr marL="342900" lvl="0" indent="-342900">
                  <a:spcAft>
                    <a:spcPts val="1000"/>
                  </a:spcAft>
                  <a:buFont typeface="Arial" panose="020B0604020202020204" pitchFamily="34" charset="0"/>
                  <a:buChar char="•"/>
                </a:pPr>
                <a:r>
                  <a:rPr lang="en-US" altLang="zh-CN" sz="2000" dirty="0">
                    <a:latin typeface="+mj-ea"/>
                    <a:ea typeface="+mj-ea"/>
                    <a:cs typeface="Times New Roman" panose="02020603050405020304" pitchFamily="18" charset="0"/>
                  </a:rPr>
                  <a:t>λ</a:t>
                </a:r>
                <a:r>
                  <a:rPr lang="zh-CN" altLang="zh-CN" sz="2000" dirty="0">
                    <a:latin typeface="+mj-ea"/>
                    <a:ea typeface="+mj-ea"/>
                    <a:cs typeface="Times New Roman" panose="02020603050405020304" pitchFamily="18" charset="0"/>
                  </a:rPr>
                  <a:t>为正则化系数，调整正则化项与训练误差的比例，</a:t>
                </a:r>
                <a:r>
                  <a:rPr lang="en-US" altLang="zh-CN" sz="2000" dirty="0">
                    <a:latin typeface="+mj-ea"/>
                    <a:ea typeface="+mj-ea"/>
                    <a:cs typeface="Times New Roman" panose="02020603050405020304" pitchFamily="18" charset="0"/>
                  </a:rPr>
                  <a:t>λ&gt;0</a:t>
                </a:r>
                <a:r>
                  <a:rPr lang="zh-CN" altLang="zh-CN" sz="2000" dirty="0">
                    <a:latin typeface="+mj-ea"/>
                    <a:ea typeface="+mj-ea"/>
                    <a:cs typeface="Times New Roman" panose="02020603050405020304" pitchFamily="18" charset="0"/>
                  </a:rPr>
                  <a:t>。</a:t>
                </a:r>
              </a:p>
              <a:p>
                <a:pPr marL="342900" lvl="0" indent="-342900">
                  <a:spcAft>
                    <a:spcPts val="1000"/>
                  </a:spcAft>
                  <a:buFont typeface="Arial" panose="020B0604020202020204" pitchFamily="34" charset="0"/>
                  <a:buChar char="•"/>
                </a:pPr>
                <a:r>
                  <a:rPr lang="en-US" altLang="zh-CN" sz="2000" dirty="0">
                    <a:latin typeface="+mj-ea"/>
                    <a:ea typeface="+mj-ea"/>
                    <a:cs typeface="Times New Roman" panose="02020603050405020304" pitchFamily="18" charset="0"/>
                  </a:rPr>
                  <a:t>1≥ρ≥0</a:t>
                </a:r>
                <a:r>
                  <a:rPr lang="zh-CN" altLang="zh-CN" sz="2000" dirty="0">
                    <a:latin typeface="+mj-ea"/>
                    <a:ea typeface="+mj-ea"/>
                    <a:cs typeface="Times New Roman" panose="02020603050405020304" pitchFamily="18" charset="0"/>
                  </a:rPr>
                  <a:t>为比例系数，调整</a:t>
                </a:r>
                <a14:m>
                  <m:oMath xmlns:m="http://schemas.openxmlformats.org/officeDocument/2006/math">
                    <m:sSub>
                      <m:sSubPr>
                        <m:ctrlPr>
                          <a:rPr lang="zh-CN" altLang="zh-CN" sz="2000" i="1">
                            <a:latin typeface="Cambria Math" panose="02040503050406030204" pitchFamily="18" charset="0"/>
                            <a:ea typeface="+mj-ea"/>
                            <a:cs typeface="Times New Roman" panose="02020603050405020304" pitchFamily="18" charset="0"/>
                          </a:rPr>
                        </m:ctrlPr>
                      </m:sSubPr>
                      <m:e>
                        <m:r>
                          <a:rPr lang="en-US" altLang="zh-CN" sz="2000" i="1">
                            <a:latin typeface="Cambria Math" panose="02040503050406030204" pitchFamily="18" charset="0"/>
                            <a:ea typeface="+mj-ea"/>
                            <a:cs typeface="Times New Roman" panose="02020603050405020304" pitchFamily="18" charset="0"/>
                          </a:rPr>
                          <m:t>𝐿</m:t>
                        </m:r>
                      </m:e>
                      <m:sub>
                        <m:r>
                          <a:rPr lang="en-US" altLang="zh-CN" sz="2000" i="1">
                            <a:latin typeface="Cambria Math" panose="02040503050406030204" pitchFamily="18" charset="0"/>
                            <a:ea typeface="+mj-ea"/>
                            <a:cs typeface="Times New Roman" panose="02020603050405020304" pitchFamily="18" charset="0"/>
                          </a:rPr>
                          <m:t>1</m:t>
                        </m:r>
                      </m:sub>
                    </m:sSub>
                  </m:oMath>
                </a14:m>
                <a:r>
                  <a:rPr lang="zh-CN" altLang="zh-CN" sz="2000" dirty="0">
                    <a:latin typeface="+mj-ea"/>
                    <a:ea typeface="+mj-ea"/>
                    <a:cs typeface="Times New Roman" panose="02020603050405020304" pitchFamily="18" charset="0"/>
                  </a:rPr>
                  <a:t>正则化与</a:t>
                </a:r>
                <a14:m>
                  <m:oMath xmlns:m="http://schemas.openxmlformats.org/officeDocument/2006/math">
                    <m:sSub>
                      <m:sSubPr>
                        <m:ctrlPr>
                          <a:rPr lang="zh-CN" altLang="zh-CN" sz="2000" i="1">
                            <a:latin typeface="Cambria Math" panose="02040503050406030204" pitchFamily="18" charset="0"/>
                            <a:ea typeface="+mj-ea"/>
                            <a:cs typeface="Times New Roman" panose="02020603050405020304" pitchFamily="18" charset="0"/>
                          </a:rPr>
                        </m:ctrlPr>
                      </m:sSubPr>
                      <m:e>
                        <m:r>
                          <a:rPr lang="en-US" altLang="zh-CN" sz="2000" i="1">
                            <a:latin typeface="Cambria Math" panose="02040503050406030204" pitchFamily="18" charset="0"/>
                            <a:ea typeface="+mj-ea"/>
                            <a:cs typeface="Times New Roman" panose="02020603050405020304" pitchFamily="18" charset="0"/>
                          </a:rPr>
                          <m:t>𝐿</m:t>
                        </m:r>
                      </m:e>
                      <m:sub>
                        <m:r>
                          <a:rPr lang="en-US" altLang="zh-CN" sz="2000" i="1">
                            <a:latin typeface="Cambria Math" panose="02040503050406030204" pitchFamily="18" charset="0"/>
                            <a:ea typeface="+mj-ea"/>
                            <a:cs typeface="Times New Roman" panose="02020603050405020304" pitchFamily="18" charset="0"/>
                          </a:rPr>
                          <m:t>2</m:t>
                        </m:r>
                      </m:sub>
                    </m:sSub>
                  </m:oMath>
                </a14:m>
                <a:r>
                  <a:rPr lang="zh-CN" altLang="zh-CN" sz="2000" dirty="0">
                    <a:latin typeface="+mj-ea"/>
                    <a:ea typeface="+mj-ea"/>
                    <a:cs typeface="Times New Roman" panose="02020603050405020304" pitchFamily="18" charset="0"/>
                  </a:rPr>
                  <a:t>正则化的比例。</a:t>
                </a:r>
              </a:p>
            </p:txBody>
          </p:sp>
        </mc:Choice>
        <mc:Fallback xmlns="">
          <p:sp>
            <p:nvSpPr>
              <p:cNvPr id="7" name="矩形 6"/>
              <p:cNvSpPr>
                <a:spLocks noRot="1" noChangeAspect="1" noMove="1" noResize="1" noEditPoints="1" noAdjustHandles="1" noChangeArrowheads="1" noChangeShapeType="1" noTextEdit="1"/>
              </p:cNvSpPr>
              <p:nvPr/>
            </p:nvSpPr>
            <p:spPr>
              <a:xfrm>
                <a:off x="6100549" y="4671443"/>
                <a:ext cx="5223233" cy="1874872"/>
              </a:xfrm>
              <a:prstGeom prst="rect">
                <a:avLst/>
              </a:prstGeom>
              <a:blipFill rotWithShape="1">
                <a:blip r:embed="rId4"/>
                <a:stretch>
                  <a:fillRect l="-2" t="-20" r="9" b="5"/>
                </a:stretch>
              </a:blipFill>
            </p:spPr>
            <p:txBody>
              <a:bodyPr/>
              <a:lstStyle/>
              <a:p>
                <a:r>
                  <a:rPr lang="zh-CN" altLang="en-US">
                    <a:noFill/>
                  </a:rPr>
                  <a:t> </a:t>
                </a:r>
              </a:p>
            </p:txBody>
          </p:sp>
        </mc:Fallback>
      </mc:AlternateContent>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1. 3 </a:t>
            </a:r>
            <a:r>
              <a:rPr lang="zh-CN" altLang="en-US" dirty="0">
                <a:solidFill>
                  <a:schemeClr val="tx1"/>
                </a:solidFill>
              </a:rPr>
              <a:t>正则化</a:t>
            </a:r>
          </a:p>
        </p:txBody>
      </p:sp>
      <p:sp>
        <p:nvSpPr>
          <p:cNvPr id="11" name="下箭头 10"/>
          <p:cNvSpPr/>
          <p:nvPr/>
        </p:nvSpPr>
        <p:spPr>
          <a:xfrm>
            <a:off x="9030269" y="4162567"/>
            <a:ext cx="186519" cy="35029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矩形 11"/>
          <p:cNvSpPr/>
          <p:nvPr/>
        </p:nvSpPr>
        <p:spPr>
          <a:xfrm>
            <a:off x="290338" y="4106880"/>
            <a:ext cx="2031325" cy="461665"/>
          </a:xfrm>
          <a:prstGeom prst="rect">
            <a:avLst/>
          </a:prstGeom>
        </p:spPr>
        <p:txBody>
          <a:bodyPr wrap="none">
            <a:spAutoFit/>
          </a:bodyPr>
          <a:lstStyle/>
          <a:p>
            <a:r>
              <a:rPr lang="zh-CN" altLang="en-US" sz="2400" b="1" dirty="0">
                <a:latin typeface="+mj-ea"/>
                <a:ea typeface="+mj-ea"/>
                <a:cs typeface="Times New Roman" panose="02020603050405020304" pitchFamily="18" charset="0"/>
              </a:rPr>
              <a:t>（弹性网络）</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1216018" y="5683897"/>
            <a:ext cx="9685361" cy="545911"/>
          </a:xfrm>
          <a:prstGeom prst="roundRect">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p>
        </p:txBody>
      </p:sp>
      <p:sp>
        <p:nvSpPr>
          <p:cNvPr id="8" name="Rectangle 2"/>
          <p:cNvSpPr>
            <a:spLocks noGrp="1" noChangeArrowheads="1"/>
          </p:cNvSpPr>
          <p:nvPr>
            <p:ph type="title"/>
          </p:nvPr>
        </p:nvSpPr>
        <p:spPr>
          <a:xfrm>
            <a:off x="668338" y="235898"/>
            <a:ext cx="11523662" cy="677863"/>
          </a:xfrm>
          <a:noFill/>
          <a:ln>
            <a:noFill/>
          </a:ln>
          <a:effectLst/>
        </p:spPr>
        <p:txBody>
          <a:bodyPr vert="horz" wrap="square" lIns="91440" tIns="45720" rIns="91440" bIns="45720" numCol="1" rtlCol="0" anchor="ctr" anchorCtr="0" compatLnSpc="1">
            <a:normAutofit fontScale="90000"/>
          </a:bodyPr>
          <a:lstStyle/>
          <a:p>
            <a:pPr lvl="0" algn="l" eaLnBrk="1" hangingPunct="1">
              <a:buClrTx/>
              <a:buSzTx/>
              <a:buFontTx/>
            </a:pPr>
            <a:r>
              <a:rPr lang="en-US" altLang="zh-CN" sz="4000" dirty="0">
                <a:solidFill>
                  <a:schemeClr val="tx1"/>
                </a:solidFill>
                <a:sym typeface="+mn-ea"/>
              </a:rPr>
              <a:t>1. 4 回归的评价指标</a:t>
            </a:r>
          </a:p>
        </p:txBody>
      </p:sp>
      <mc:AlternateContent xmlns:mc="http://schemas.openxmlformats.org/markup-compatibility/2006" xmlns:a14="http://schemas.microsoft.com/office/drawing/2010/main">
        <mc:Choice Requires="a14">
          <p:sp>
            <p:nvSpPr>
              <p:cNvPr id="7" name="矩形 6"/>
              <p:cNvSpPr/>
              <p:nvPr/>
            </p:nvSpPr>
            <p:spPr>
              <a:xfrm>
                <a:off x="1216018" y="5711781"/>
                <a:ext cx="10640706" cy="518027"/>
              </a:xfrm>
              <a:prstGeom prst="rect">
                <a:avLst/>
              </a:prstGeom>
            </p:spPr>
            <p:txBody>
              <a:bodyPr wrap="square">
                <a:spAutoFit/>
              </a:bodyPr>
              <a:lstStyle/>
              <a:p>
                <a:pPr>
                  <a:spcBef>
                    <a:spcPts val="900"/>
                  </a:spcBef>
                  <a:spcAft>
                    <a:spcPts val="900"/>
                  </a:spcAft>
                </a:pPr>
                <a:r>
                  <a:rPr lang="en-US" altLang="zh-CN" sz="2400" dirty="0" err="1">
                    <a:latin typeface="+mj-ea"/>
                    <a:ea typeface="+mj-ea"/>
                    <a:cs typeface="Times New Roman" panose="02020603050405020304" pitchFamily="18" charset="0"/>
                  </a:rPr>
                  <a:t>其中</a:t>
                </a:r>
                <a:r>
                  <a:rPr lang="en-US" altLang="zh-CN" sz="2400" dirty="0">
                    <a:latin typeface="+mj-ea"/>
                    <a:ea typeface="+mj-ea"/>
                    <a:cs typeface="Times New Roman" panose="02020603050405020304" pitchFamily="18" charset="0"/>
                  </a:rPr>
                  <a:t>，</a:t>
                </a:r>
                <a14:m>
                  <m:oMath xmlns:m="http://schemas.openxmlformats.org/officeDocument/2006/math">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𝑦</m:t>
                        </m:r>
                      </m:e>
                      <m: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𝑖</m:t>
                        </m:r>
                        <m:r>
                          <a:rPr lang="en-US" altLang="zh-CN" sz="2400" i="1">
                            <a:latin typeface="Cambria Math" panose="02040503050406030204" pitchFamily="18" charset="0"/>
                            <a:ea typeface="+mj-ea"/>
                            <a:cs typeface="Times New Roman" panose="02020603050405020304" pitchFamily="18" charset="0"/>
                          </a:rPr>
                          <m:t>)</m:t>
                        </m:r>
                      </m:sup>
                    </m:sSup>
                  </m:oMath>
                </a14:m>
                <a:r>
                  <a:rPr lang="en-US" altLang="zh-CN" sz="2400" dirty="0">
                    <a:latin typeface="+mj-ea"/>
                    <a:ea typeface="+mj-ea"/>
                    <a:cs typeface="Times New Roman" panose="02020603050405020304" pitchFamily="18" charset="0"/>
                  </a:rPr>
                  <a:t> 和</a:t>
                </a:r>
                <a14:m>
                  <m:oMath xmlns:m="http://schemas.openxmlformats.org/officeDocument/2006/math">
                    <m:sSup>
                      <m:sSupPr>
                        <m:ctrlPr>
                          <a:rPr lang="zh-CN" altLang="zh-CN" sz="2400" i="1">
                            <a:latin typeface="Cambria Math" panose="02040503050406030204" pitchFamily="18" charset="0"/>
                            <a:ea typeface="+mj-ea"/>
                            <a:cs typeface="Times New Roman" panose="02020603050405020304" pitchFamily="18" charset="0"/>
                          </a:rPr>
                        </m:ctrlPr>
                      </m:sSupPr>
                      <m:e>
                        <m:groupChr>
                          <m:groupChrPr>
                            <m:chr m:val="̂"/>
                            <m:pos m:val="top"/>
                            <m:vertJc m:val="bot"/>
                            <m:ctrlPr>
                              <a:rPr lang="zh-CN" altLang="zh-CN" sz="2400" i="1">
                                <a:latin typeface="Cambria Math" panose="02040503050406030204" pitchFamily="18" charset="0"/>
                                <a:ea typeface="+mj-ea"/>
                                <a:cs typeface="Times New Roman" panose="02020603050405020304" pitchFamily="18" charset="0"/>
                              </a:rPr>
                            </m:ctrlPr>
                          </m:groupChrPr>
                          <m:e>
                            <m:r>
                              <a:rPr lang="en-US" altLang="zh-CN" sz="2400" i="1">
                                <a:latin typeface="Cambria Math" panose="02040503050406030204" pitchFamily="18" charset="0"/>
                                <a:ea typeface="+mj-ea"/>
                                <a:cs typeface="Times New Roman" panose="02020603050405020304" pitchFamily="18" charset="0"/>
                              </a:rPr>
                              <m:t>𝑦</m:t>
                            </m:r>
                          </m:e>
                        </m:groupChr>
                      </m:e>
                      <m: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𝑖</m:t>
                        </m:r>
                        <m:r>
                          <a:rPr lang="en-US" altLang="zh-CN" sz="2400" i="1">
                            <a:latin typeface="Cambria Math" panose="02040503050406030204" pitchFamily="18" charset="0"/>
                            <a:ea typeface="+mj-ea"/>
                            <a:cs typeface="Times New Roman" panose="02020603050405020304" pitchFamily="18" charset="0"/>
                          </a:rPr>
                          <m:t>)</m:t>
                        </m:r>
                      </m:sup>
                    </m:sSup>
                  </m:oMath>
                </a14:m>
                <a:r>
                  <a:rPr lang="en-US" altLang="zh-CN" sz="2400" dirty="0" err="1">
                    <a:latin typeface="+mj-ea"/>
                    <a:ea typeface="+mj-ea"/>
                    <a:cs typeface="Times New Roman" panose="02020603050405020304" pitchFamily="18" charset="0"/>
                  </a:rPr>
                  <a:t>分别表示第</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𝑖</m:t>
                    </m:r>
                  </m:oMath>
                </a14:m>
                <a:r>
                  <a:rPr lang="en-US" altLang="zh-CN" sz="2400" dirty="0" err="1">
                    <a:latin typeface="+mj-ea"/>
                    <a:ea typeface="+mj-ea"/>
                    <a:cs typeface="Times New Roman" panose="02020603050405020304" pitchFamily="18" charset="0"/>
                  </a:rPr>
                  <a:t>个样本的真实值和预测值</a:t>
                </a:r>
                <a:r>
                  <a:rPr lang="en-US" altLang="zh-CN" sz="2400" dirty="0">
                    <a:latin typeface="+mj-ea"/>
                    <a:ea typeface="+mj-ea"/>
                    <a:cs typeface="Times New Roman" panose="02020603050405020304" pitchFamily="18" charset="0"/>
                  </a:rPr>
                  <a:t>，</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𝑚</m:t>
                    </m:r>
                  </m:oMath>
                </a14:m>
                <a:r>
                  <a:rPr lang="en-US" altLang="zh-CN" sz="2400" dirty="0">
                    <a:latin typeface="+mj-ea"/>
                    <a:ea typeface="+mj-ea"/>
                    <a:cs typeface="Times New Roman" panose="02020603050405020304" pitchFamily="18" charset="0"/>
                  </a:rPr>
                  <a:t> </a:t>
                </a:r>
                <a:r>
                  <a:rPr lang="en-US" altLang="zh-CN" sz="2400" dirty="0" err="1">
                    <a:latin typeface="+mj-ea"/>
                    <a:ea typeface="+mj-ea"/>
                    <a:cs typeface="Times New Roman" panose="02020603050405020304" pitchFamily="18" charset="0"/>
                  </a:rPr>
                  <a:t>为样本个数</a:t>
                </a:r>
                <a:r>
                  <a:rPr lang="en-US" altLang="zh-CN" sz="2400" dirty="0">
                    <a:latin typeface="+mj-ea"/>
                    <a:ea typeface="+mj-ea"/>
                    <a:cs typeface="Times New Roman" panose="02020603050405020304" pitchFamily="18" charset="0"/>
                  </a:rPr>
                  <a:t>。</a:t>
                </a:r>
              </a:p>
            </p:txBody>
          </p:sp>
        </mc:Choice>
        <mc:Fallback xmlns="">
          <p:sp>
            <p:nvSpPr>
              <p:cNvPr id="7" name="矩形 6"/>
              <p:cNvSpPr>
                <a:spLocks noRot="1" noChangeAspect="1" noMove="1" noResize="1" noEditPoints="1" noAdjustHandles="1" noChangeArrowheads="1" noChangeShapeType="1" noTextEdit="1"/>
              </p:cNvSpPr>
              <p:nvPr/>
            </p:nvSpPr>
            <p:spPr>
              <a:xfrm>
                <a:off x="1216018" y="5711781"/>
                <a:ext cx="10640706" cy="518027"/>
              </a:xfrm>
              <a:prstGeom prst="rect">
                <a:avLst/>
              </a:prstGeom>
              <a:blipFill rotWithShape="1">
                <a:blip r:embed="rId3"/>
                <a:stretch>
                  <a:fillRect l="-6" t="-114" b="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68518" y="1480474"/>
                <a:ext cx="5650173" cy="1700722"/>
              </a:xfrm>
              <a:prstGeom prst="rect">
                <a:avLst/>
              </a:prstGeom>
            </p:spPr>
            <p:txBody>
              <a:bodyPr wrap="square">
                <a:spAutoFit/>
              </a:bodyPr>
              <a:lstStyle/>
              <a:p>
                <a:pPr>
                  <a:spcBef>
                    <a:spcPts val="900"/>
                  </a:spcBef>
                  <a:spcAft>
                    <a:spcPts val="900"/>
                  </a:spcAft>
                </a:pPr>
                <a:r>
                  <a:rPr lang="en-US" altLang="zh-CN" sz="2400" b="1" dirty="0" err="1">
                    <a:solidFill>
                      <a:srgbClr val="FF0000"/>
                    </a:solidFill>
                    <a:latin typeface="+mj-ea"/>
                    <a:ea typeface="+mj-ea"/>
                    <a:cs typeface="Times New Roman" panose="02020603050405020304" pitchFamily="18" charset="0"/>
                  </a:rPr>
                  <a:t>均方误差</a:t>
                </a:r>
                <a:r>
                  <a:rPr lang="en-US" altLang="zh-CN" sz="2400" dirty="0" err="1">
                    <a:solidFill>
                      <a:srgbClr val="FF0000"/>
                    </a:solidFill>
                    <a:latin typeface="+mj-ea"/>
                    <a:ea typeface="+mj-ea"/>
                    <a:cs typeface="Times New Roman" panose="02020603050405020304" pitchFamily="18" charset="0"/>
                  </a:rPr>
                  <a:t>（Mean</a:t>
                </a:r>
                <a:r>
                  <a:rPr lang="en-US" altLang="zh-CN" sz="2400" dirty="0">
                    <a:solidFill>
                      <a:srgbClr val="FF0000"/>
                    </a:solidFill>
                    <a:latin typeface="+mj-ea"/>
                    <a:ea typeface="+mj-ea"/>
                    <a:cs typeface="Times New Roman" panose="02020603050405020304" pitchFamily="18" charset="0"/>
                  </a:rPr>
                  <a:t> Square </a:t>
                </a:r>
                <a:r>
                  <a:rPr lang="en-US" altLang="zh-CN" sz="2400" dirty="0" err="1">
                    <a:solidFill>
                      <a:srgbClr val="FF0000"/>
                    </a:solidFill>
                    <a:latin typeface="+mj-ea"/>
                    <a:ea typeface="+mj-ea"/>
                    <a:cs typeface="Times New Roman" panose="02020603050405020304" pitchFamily="18" charset="0"/>
                  </a:rPr>
                  <a:t>Error,MSE</a:t>
                </a:r>
                <a:r>
                  <a:rPr lang="en-US" altLang="zh-CN" sz="2400" dirty="0">
                    <a:solidFill>
                      <a:srgbClr val="FF0000"/>
                    </a:solidFill>
                    <a:latin typeface="+mj-ea"/>
                    <a:ea typeface="+mj-ea"/>
                    <a:cs typeface="Times New Roman" panose="02020603050405020304" pitchFamily="18" charset="0"/>
                  </a:rPr>
                  <a:t>）</a:t>
                </a:r>
                <a:endParaRPr lang="zh-CN" altLang="zh-CN" sz="2400" dirty="0">
                  <a:solidFill>
                    <a:srgbClr val="FF0000"/>
                  </a:solidFill>
                  <a:latin typeface="+mj-ea"/>
                  <a:ea typeface="+mj-ea"/>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宋体" panose="02010600030101010101" pitchFamily="2" charset="-122"/>
                          <a:cs typeface="Times New Roman" panose="02020603050405020304" pitchFamily="18" charset="0"/>
                        </a:rPr>
                        <m:t>𝑀𝑆𝐸</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a:latin typeface="Cambria Math" panose="02040503050406030204" pitchFamily="18" charset="0"/>
                              <a:ea typeface="宋体" panose="02010600030101010101" pitchFamily="2" charset="-122"/>
                              <a:cs typeface="Times New Roman" panose="02020603050405020304" pitchFamily="18" charset="0"/>
                            </a:rPr>
                            <m:t>𝑚</m:t>
                          </m:r>
                        </m:den>
                      </m:f>
                      <m:nary>
                        <m:naryPr>
                          <m:chr m:val="∑"/>
                          <m:limLoc m:val="undOv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400" i="1">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e>
                      </m:nary>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groupChr>
                            <m:groupChrPr>
                              <m:chr m:val="̂"/>
                              <m:pos m:val="top"/>
                              <m:vertJc m:val="bot"/>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groupCh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up>
                      </m:sSup>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up>
                      </m:sSup>
                    </m:oMath>
                  </m:oMathPara>
                </a14:m>
                <a:endParaRPr lang="en-US" altLang="zh-CN" sz="2400" i="1" dirty="0">
                  <a:latin typeface="Cambria Math" panose="02040503050406030204" pitchFamily="18" charset="0"/>
                  <a:ea typeface="宋体" panose="02010600030101010101" pitchFamily="2" charset="-122"/>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668518" y="1480474"/>
                <a:ext cx="5650173" cy="1700722"/>
              </a:xfrm>
              <a:prstGeom prst="rect">
                <a:avLst/>
              </a:prstGeom>
              <a:blipFill>
                <a:blip r:embed="rId4"/>
                <a:stretch>
                  <a:fillRect l="-1726" t="-2867"/>
                </a:stretch>
              </a:blipFill>
            </p:spPr>
            <p:txBody>
              <a:bodyPr/>
              <a:lstStyle/>
              <a:p>
                <a:r>
                  <a:rPr lang="zh-CN" altLang="en-US">
                    <a:noFill/>
                  </a:rPr>
                  <a:t> </a:t>
                </a:r>
              </a:p>
            </p:txBody>
          </p:sp>
        </mc:Fallback>
      </mc:AlternateContent>
      <p:sp>
        <p:nvSpPr>
          <p:cNvPr id="2" name="文本框 1"/>
          <p:cNvSpPr txBox="1"/>
          <p:nvPr/>
        </p:nvSpPr>
        <p:spPr>
          <a:xfrm>
            <a:off x="5924679" y="1490108"/>
            <a:ext cx="5794569" cy="461665"/>
          </a:xfrm>
          <a:prstGeom prst="rect">
            <a:avLst/>
          </a:prstGeom>
          <a:noFill/>
        </p:spPr>
        <p:txBody>
          <a:bodyPr wrap="square" rtlCol="0">
            <a:spAutoFit/>
          </a:bodyPr>
          <a:lstStyle/>
          <a:p>
            <a:r>
              <a:rPr lang="zh-CN" altLang="zh-CN" sz="2400" dirty="0">
                <a:effectLst/>
                <a:latin typeface="+mj-ea"/>
                <a:ea typeface="+mj-ea"/>
                <a:cs typeface="Times New Roman" panose="02020603050405020304" pitchFamily="18" charset="0"/>
              </a:rPr>
              <a:t>指预测值和真实值之差的平方的均值</a:t>
            </a:r>
            <a:endParaRPr lang="zh-CN" altLang="en-US" sz="2400" dirty="0">
              <a:latin typeface="+mj-ea"/>
              <a:ea typeface="+mj-ea"/>
            </a:endParaRPr>
          </a:p>
        </p:txBody>
      </p:sp>
      <p:sp>
        <p:nvSpPr>
          <p:cNvPr id="4" name="文本框 3"/>
          <p:cNvSpPr txBox="1"/>
          <p:nvPr/>
        </p:nvSpPr>
        <p:spPr>
          <a:xfrm>
            <a:off x="1443217" y="3501180"/>
            <a:ext cx="10129421" cy="1744452"/>
          </a:xfrm>
          <a:prstGeom prst="rect">
            <a:avLst/>
          </a:prstGeom>
          <a:noFill/>
        </p:spPr>
        <p:txBody>
          <a:bodyPr wrap="square">
            <a:spAutoFit/>
          </a:bodyPr>
          <a:lstStyle/>
          <a:p>
            <a:r>
              <a:rPr lang="en-US" altLang="zh-CN" sz="2400" dirty="0">
                <a:effectLst/>
                <a:latin typeface="+mj-ea"/>
                <a:ea typeface="+mj-ea"/>
                <a:cs typeface="Times New Roman" panose="02020603050405020304" pitchFamily="18" charset="0"/>
              </a:rPr>
              <a:t>MSE</a:t>
            </a:r>
            <a:r>
              <a:rPr lang="zh-CN" altLang="zh-CN" sz="2400" dirty="0">
                <a:effectLst/>
                <a:latin typeface="+mj-ea"/>
                <a:ea typeface="+mj-ea"/>
                <a:cs typeface="Times New Roman" panose="02020603050405020304" pitchFamily="18" charset="0"/>
              </a:rPr>
              <a:t>越小越好，说明该模型描述实验数据具有更好的精度。</a:t>
            </a:r>
            <a:endParaRPr lang="en-US" altLang="zh-CN" sz="2400" dirty="0">
              <a:effectLst/>
              <a:latin typeface="+mj-ea"/>
              <a:ea typeface="+mj-ea"/>
              <a:cs typeface="Times New Roman" panose="02020603050405020304" pitchFamily="18" charset="0"/>
            </a:endParaRPr>
          </a:p>
          <a:p>
            <a:endParaRPr lang="en-US" altLang="zh-CN" sz="2400" dirty="0">
              <a:effectLst/>
              <a:latin typeface="+mj-ea"/>
              <a:ea typeface="+mj-ea"/>
              <a:cs typeface="Times New Roman" panose="02020603050405020304" pitchFamily="18" charset="0"/>
            </a:endParaRPr>
          </a:p>
          <a:p>
            <a:pPr>
              <a:lnSpc>
                <a:spcPct val="130000"/>
              </a:lnSpc>
            </a:pPr>
            <a:r>
              <a:rPr lang="zh-CN" altLang="en-US" sz="2400" dirty="0">
                <a:effectLst/>
                <a:latin typeface="+mj-ea"/>
                <a:ea typeface="+mj-ea"/>
                <a:cs typeface="Times New Roman" panose="02020603050405020304" pitchFamily="18" charset="0"/>
              </a:rPr>
              <a:t>缺点：</a:t>
            </a:r>
            <a:endParaRPr lang="en-US" altLang="zh-CN" sz="2400" dirty="0">
              <a:effectLst/>
              <a:latin typeface="+mj-ea"/>
              <a:ea typeface="+mj-ea"/>
              <a:cs typeface="Times New Roman" panose="02020603050405020304" pitchFamily="18" charset="0"/>
            </a:endParaRPr>
          </a:p>
          <a:p>
            <a:pPr>
              <a:lnSpc>
                <a:spcPct val="130000"/>
              </a:lnSpc>
            </a:pPr>
            <a:r>
              <a:rPr lang="en-US" altLang="zh-CN" sz="2400" dirty="0">
                <a:effectLst/>
                <a:latin typeface="+mj-ea"/>
                <a:ea typeface="+mj-ea"/>
                <a:cs typeface="Times New Roman" panose="02020603050405020304" pitchFamily="18" charset="0"/>
              </a:rPr>
              <a:t>MSE</a:t>
            </a:r>
            <a:r>
              <a:rPr lang="zh-CN" altLang="zh-CN" sz="2400" dirty="0">
                <a:effectLst/>
                <a:latin typeface="+mj-ea"/>
                <a:ea typeface="+mj-ea"/>
                <a:cs typeface="Times New Roman" panose="02020603050405020304" pitchFamily="18" charset="0"/>
              </a:rPr>
              <a:t>里面带着平方，会改变量纲；</a:t>
            </a:r>
            <a:endParaRPr lang="zh-CN" altLang="en-US" sz="2400" dirty="0">
              <a:latin typeface="+mj-ea"/>
              <a:ea typeface="+mj-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957084" y="1478946"/>
                <a:ext cx="6669135" cy="2039597"/>
              </a:xfrm>
              <a:prstGeom prst="rect">
                <a:avLst/>
              </a:prstGeom>
            </p:spPr>
            <p:txBody>
              <a:bodyPr wrap="square">
                <a:spAutoFit/>
              </a:bodyPr>
              <a:lstStyle/>
              <a:p>
                <a:pPr>
                  <a:spcBef>
                    <a:spcPts val="900"/>
                  </a:spcBef>
                  <a:spcAft>
                    <a:spcPts val="900"/>
                  </a:spcAft>
                </a:pPr>
                <a:r>
                  <a:rPr lang="en-US" altLang="zh-CN" sz="2400" b="1" dirty="0" err="1">
                    <a:solidFill>
                      <a:srgbClr val="FF0000"/>
                    </a:solidFill>
                    <a:latin typeface="+mj-ea"/>
                    <a:ea typeface="+mj-ea"/>
                    <a:cs typeface="Times New Roman" panose="02020603050405020304" pitchFamily="18" charset="0"/>
                  </a:rPr>
                  <a:t>均方根误差</a:t>
                </a:r>
                <a:r>
                  <a:rPr lang="en-US" altLang="zh-CN" sz="2400" b="1" dirty="0">
                    <a:solidFill>
                      <a:srgbClr val="FF0000"/>
                    </a:solidFill>
                    <a:latin typeface="+mj-ea"/>
                    <a:ea typeface="+mj-ea"/>
                    <a:cs typeface="Times New Roman" panose="02020603050405020304" pitchFamily="18" charset="0"/>
                  </a:rPr>
                  <a:t> </a:t>
                </a:r>
                <a:r>
                  <a:rPr lang="en-US" altLang="zh-CN" sz="2400" dirty="0">
                    <a:solidFill>
                      <a:srgbClr val="FF0000"/>
                    </a:solidFill>
                    <a:latin typeface="+mj-ea"/>
                    <a:ea typeface="+mj-ea"/>
                    <a:cs typeface="Times New Roman" panose="02020603050405020304" pitchFamily="18" charset="0"/>
                  </a:rPr>
                  <a:t>(Root Mean Square </a:t>
                </a:r>
                <a:r>
                  <a:rPr lang="en-US" altLang="zh-CN" sz="2400" dirty="0" err="1">
                    <a:solidFill>
                      <a:srgbClr val="FF0000"/>
                    </a:solidFill>
                    <a:latin typeface="+mj-ea"/>
                    <a:ea typeface="+mj-ea"/>
                    <a:cs typeface="Times New Roman" panose="02020603050405020304" pitchFamily="18" charset="0"/>
                  </a:rPr>
                  <a:t>Error,RMSE</a:t>
                </a:r>
                <a:r>
                  <a:rPr lang="en-US" altLang="zh-CN" sz="2400" dirty="0">
                    <a:solidFill>
                      <a:srgbClr val="FF0000"/>
                    </a:solidFill>
                    <a:latin typeface="+mj-ea"/>
                    <a:ea typeface="+mj-ea"/>
                    <a:cs typeface="Times New Roman" panose="02020603050405020304" pitchFamily="18" charset="0"/>
                  </a:rPr>
                  <a:t>)</a:t>
                </a:r>
                <a:endParaRPr lang="zh-CN" altLang="zh-CN" sz="2400" dirty="0">
                  <a:solidFill>
                    <a:srgbClr val="FF0000"/>
                  </a:solidFill>
                  <a:latin typeface="+mj-ea"/>
                  <a:ea typeface="+mj-ea"/>
                  <a:cs typeface="Times New Roman" panose="02020603050405020304" pitchFamily="18" charset="0"/>
                </a:endParaRPr>
              </a:p>
              <a:p>
                <a:pPr>
                  <a:spcBef>
                    <a:spcPts val="180"/>
                  </a:spcBef>
                  <a:spcAft>
                    <a:spcPts val="180"/>
                  </a:spcAft>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宋体" panose="02010600030101010101" pitchFamily="2" charset="-122"/>
                          <a:cs typeface="Times New Roman" panose="02020603050405020304" pitchFamily="18" charset="0"/>
                        </a:rPr>
                        <m:t>𝑅𝑀𝑆𝐸</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groupChr>
                        <m:groupChrPr>
                          <m:chr m:val="̂"/>
                          <m:pos m:val="top"/>
                          <m:vertJc m:val="bot"/>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groupCh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a:latin typeface="Cambria Math" panose="02040503050406030204" pitchFamily="18" charset="0"/>
                                  <a:ea typeface="宋体" panose="02010600030101010101" pitchFamily="2" charset="-122"/>
                                  <a:cs typeface="Times New Roman" panose="02020603050405020304" pitchFamily="18" charset="0"/>
                                </a:rPr>
                                <m:t>𝑚</m:t>
                              </m:r>
                            </m:den>
                          </m:f>
                          <m:nary>
                            <m:naryPr>
                              <m:chr m:val="∑"/>
                              <m:limLoc m:val="undOv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400" i="1">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e>
                          </m:nary>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groupChr>
                                <m:groupChrPr>
                                  <m:chr m:val="̂"/>
                                  <m:pos m:val="top"/>
                                  <m:vertJc m:val="bot"/>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groupCh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up>
                          </m:sSup>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up>
                          </m:sSup>
                          <m:r>
                            <m:rPr>
                              <m:nor/>
                            </m:rPr>
                            <a:rPr lang="zh-CN" altLang="zh-CN" sz="2400" dirty="0">
                              <a:latin typeface="Cambria" panose="02040503050406030204" pitchFamily="18" charset="0"/>
                              <a:ea typeface="宋体" panose="02010600030101010101" pitchFamily="2" charset="-122"/>
                              <a:cs typeface="Times New Roman" panose="02020603050405020304" pitchFamily="18" charset="0"/>
                            </a:rPr>
                            <m:t> </m:t>
                          </m:r>
                        </m:e>
                      </m:rad>
                    </m:oMath>
                  </m:oMathPara>
                </a14:m>
                <a:endParaRPr lang="zh-CN" altLang="zh-CN" sz="2400" dirty="0">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957084" y="1478946"/>
                <a:ext cx="6669135" cy="2039597"/>
              </a:xfrm>
              <a:prstGeom prst="rect">
                <a:avLst/>
              </a:prstGeom>
              <a:blipFill>
                <a:blip r:embed="rId2"/>
                <a:stretch>
                  <a:fillRect l="-1371" t="-2395"/>
                </a:stretch>
              </a:blipFill>
            </p:spPr>
            <p:txBody>
              <a:bodyPr/>
              <a:lstStyle/>
              <a:p>
                <a:r>
                  <a:rPr lang="zh-CN" altLang="en-US">
                    <a:noFill/>
                  </a:rPr>
                  <a:t> </a:t>
                </a:r>
              </a:p>
            </p:txBody>
          </p:sp>
        </mc:Fallback>
      </mc:AlternateContent>
      <p:sp>
        <p:nvSpPr>
          <p:cNvPr id="6" name="Rectangle 2"/>
          <p:cNvSpPr>
            <a:spLocks noGrp="1" noChangeArrowheads="1"/>
          </p:cNvSpPr>
          <p:nvPr>
            <p:ph type="title"/>
          </p:nvPr>
        </p:nvSpPr>
        <p:spPr>
          <a:xfrm>
            <a:off x="668338" y="235898"/>
            <a:ext cx="11523662" cy="677863"/>
          </a:xfrm>
          <a:noFill/>
          <a:ln>
            <a:noFill/>
          </a:ln>
          <a:effectLst/>
        </p:spPr>
        <p:txBody>
          <a:bodyPr vert="horz" wrap="square" lIns="91440" tIns="45720" rIns="91440" bIns="45720" numCol="1" rtlCol="0" anchor="ctr" anchorCtr="0" compatLnSpc="1">
            <a:normAutofit fontScale="90000"/>
          </a:bodyPr>
          <a:lstStyle/>
          <a:p>
            <a:pPr lvl="0" algn="l" eaLnBrk="1" hangingPunct="1">
              <a:buClrTx/>
              <a:buSzTx/>
              <a:buFontTx/>
            </a:pPr>
            <a:r>
              <a:rPr lang="en-US" altLang="zh-CN" sz="4000" dirty="0">
                <a:solidFill>
                  <a:schemeClr val="tx1"/>
                </a:solidFill>
                <a:sym typeface="+mn-ea"/>
              </a:rPr>
              <a:t>1. 4 回归的评价指标</a:t>
            </a:r>
          </a:p>
        </p:txBody>
      </p:sp>
      <p:sp>
        <p:nvSpPr>
          <p:cNvPr id="3" name="文本框 2"/>
          <p:cNvSpPr txBox="1"/>
          <p:nvPr/>
        </p:nvSpPr>
        <p:spPr>
          <a:xfrm>
            <a:off x="957085" y="3486574"/>
            <a:ext cx="10401380" cy="3295646"/>
          </a:xfrm>
          <a:prstGeom prst="rect">
            <a:avLst/>
          </a:prstGeom>
          <a:noFill/>
        </p:spPr>
        <p:txBody>
          <a:bodyPr wrap="square">
            <a:spAutoFit/>
          </a:bodyPr>
          <a:lstStyle/>
          <a:p>
            <a:pPr>
              <a:lnSpc>
                <a:spcPct val="130000"/>
              </a:lnSpc>
            </a:pPr>
            <a:r>
              <a:rPr lang="zh-CN" altLang="en-US" sz="2400" b="1" dirty="0">
                <a:latin typeface="+mj-ea"/>
                <a:ea typeface="+mj-ea"/>
                <a:cs typeface="Times New Roman" panose="02020603050405020304" pitchFamily="18" charset="0"/>
              </a:rPr>
              <a:t>优点：</a:t>
            </a:r>
            <a:endParaRPr lang="en-US" altLang="zh-CN" sz="2400" b="1" dirty="0">
              <a:latin typeface="+mj-ea"/>
              <a:ea typeface="+mj-ea"/>
              <a:cs typeface="Times New Roman" panose="02020603050405020304" pitchFamily="18" charset="0"/>
            </a:endParaRPr>
          </a:p>
          <a:p>
            <a:pPr>
              <a:lnSpc>
                <a:spcPct val="130000"/>
              </a:lnSpc>
            </a:pPr>
            <a:r>
              <a:rPr lang="en-US" altLang="zh-CN" sz="2400" dirty="0">
                <a:effectLst/>
                <a:latin typeface="+mj-ea"/>
                <a:ea typeface="+mj-ea"/>
                <a:cs typeface="Times New Roman" panose="02020603050405020304" pitchFamily="18" charset="0"/>
              </a:rPr>
              <a:t>RMSE</a:t>
            </a:r>
            <a:r>
              <a:rPr lang="zh-CN" altLang="zh-CN" sz="2400" dirty="0">
                <a:effectLst/>
                <a:latin typeface="+mj-ea"/>
                <a:ea typeface="+mj-ea"/>
                <a:cs typeface="Times New Roman" panose="02020603050405020304" pitchFamily="18" charset="0"/>
              </a:rPr>
              <a:t>的存在是开完根号之后，误差的结果就和数据是一个单位级别的，可以更好的描述数据</a:t>
            </a:r>
            <a:r>
              <a:rPr lang="zh-CN" altLang="zh-CN" sz="2400" dirty="0">
                <a:effectLst/>
                <a:latin typeface="+mj-ea"/>
                <a:ea typeface="+mj-ea"/>
                <a:cs typeface="Arial" panose="020B0604020202020204" pitchFamily="34" charset="0"/>
              </a:rPr>
              <a:t>。</a:t>
            </a:r>
            <a:endParaRPr lang="en-US" altLang="zh-CN" sz="2400" dirty="0">
              <a:effectLst/>
              <a:latin typeface="+mj-ea"/>
              <a:ea typeface="+mj-ea"/>
              <a:cs typeface="Arial" panose="020B0604020202020204" pitchFamily="34" charset="0"/>
            </a:endParaRPr>
          </a:p>
          <a:p>
            <a:endParaRPr lang="en-US" altLang="zh-CN" sz="2400" dirty="0">
              <a:effectLst/>
              <a:latin typeface="+mj-ea"/>
              <a:ea typeface="+mj-ea"/>
              <a:cs typeface="Arial" panose="020B0604020202020204" pitchFamily="34" charset="0"/>
            </a:endParaRPr>
          </a:p>
          <a:p>
            <a:pPr>
              <a:lnSpc>
                <a:spcPct val="130000"/>
              </a:lnSpc>
            </a:pPr>
            <a:r>
              <a:rPr lang="zh-CN" altLang="en-US" sz="2400" b="1" dirty="0">
                <a:latin typeface="+mj-ea"/>
                <a:ea typeface="+mj-ea"/>
                <a:cs typeface="Arial" panose="020B0604020202020204" pitchFamily="34" charset="0"/>
              </a:rPr>
              <a:t>缺点：</a:t>
            </a:r>
            <a:endParaRPr lang="en-US" altLang="zh-CN" sz="2400" b="1" dirty="0">
              <a:effectLst/>
              <a:latin typeface="+mj-ea"/>
              <a:ea typeface="+mj-ea"/>
              <a:cs typeface="Arial" panose="020B0604020202020204" pitchFamily="34" charset="0"/>
            </a:endParaRPr>
          </a:p>
          <a:p>
            <a:pPr>
              <a:lnSpc>
                <a:spcPct val="130000"/>
              </a:lnSpc>
            </a:pPr>
            <a:r>
              <a:rPr lang="en-US" altLang="zh-CN" sz="2400" dirty="0">
                <a:effectLst/>
                <a:latin typeface="+mj-ea"/>
                <a:ea typeface="+mj-ea"/>
              </a:rPr>
              <a:t>RMSE/MSE</a:t>
            </a:r>
            <a:r>
              <a:rPr lang="zh-CN" altLang="zh-CN" sz="2400" dirty="0">
                <a:effectLst/>
                <a:latin typeface="+mj-ea"/>
                <a:ea typeface="+mj-ea"/>
                <a:cs typeface="Arial" panose="020B0604020202020204" pitchFamily="34" charset="0"/>
              </a:rPr>
              <a:t>对一组测量中对特大</a:t>
            </a:r>
            <a:r>
              <a:rPr lang="en-US" altLang="zh-CN" sz="2400" dirty="0">
                <a:effectLst/>
                <a:latin typeface="+mj-ea"/>
                <a:ea typeface="+mj-ea"/>
              </a:rPr>
              <a:t>/</a:t>
            </a:r>
            <a:r>
              <a:rPr lang="zh-CN" altLang="zh-CN" sz="2400" dirty="0">
                <a:effectLst/>
                <a:latin typeface="+mj-ea"/>
                <a:ea typeface="+mj-ea"/>
                <a:cs typeface="Arial" panose="020B0604020202020204" pitchFamily="34" charset="0"/>
              </a:rPr>
              <a:t>特小误差反映特别敏感，这种局限性常常发生在短时间内变化比较大的数据上，如风电预测</a:t>
            </a:r>
            <a:r>
              <a:rPr lang="zh-CN" altLang="en-US" sz="2400" dirty="0">
                <a:effectLst/>
                <a:latin typeface="+mj-ea"/>
                <a:ea typeface="+mj-ea"/>
                <a:cs typeface="Arial" panose="020B0604020202020204" pitchFamily="34" charset="0"/>
              </a:rPr>
              <a:t>、</a:t>
            </a:r>
            <a:r>
              <a:rPr lang="zh-CN" altLang="zh-CN" sz="2400" dirty="0">
                <a:effectLst/>
                <a:latin typeface="+mj-ea"/>
                <a:ea typeface="+mj-ea"/>
                <a:cs typeface="Arial" panose="020B0604020202020204" pitchFamily="34" charset="0"/>
              </a:rPr>
              <a:t>访问量预测等。</a:t>
            </a:r>
            <a:endParaRPr lang="zh-CN" altLang="en-US" sz="2400" dirty="0">
              <a:latin typeface="+mj-ea"/>
              <a:ea typeface="+mj-ea"/>
            </a:endParaRPr>
          </a:p>
        </p:txBody>
      </p:sp>
      <p:sp>
        <p:nvSpPr>
          <p:cNvPr id="7" name="文本框 6"/>
          <p:cNvSpPr txBox="1"/>
          <p:nvPr/>
        </p:nvSpPr>
        <p:spPr>
          <a:xfrm>
            <a:off x="7262674" y="2554640"/>
            <a:ext cx="2388093" cy="461665"/>
          </a:xfrm>
          <a:prstGeom prst="rect">
            <a:avLst/>
          </a:prstGeom>
          <a:noFill/>
        </p:spPr>
        <p:txBody>
          <a:bodyPr wrap="square" rtlCol="0">
            <a:spAutoFit/>
          </a:bodyPr>
          <a:lstStyle/>
          <a:p>
            <a:r>
              <a:rPr lang="en-US" altLang="zh-CN" sz="2400" dirty="0">
                <a:effectLst/>
                <a:latin typeface="Calibri" panose="020F0502020204030204" charset="0"/>
                <a:ea typeface="宋体" panose="02010600030101010101" pitchFamily="2" charset="-122"/>
                <a:cs typeface="Times New Roman" panose="02020603050405020304" pitchFamily="18" charset="0"/>
              </a:rPr>
              <a:t>RMSE</a:t>
            </a:r>
            <a:r>
              <a:rPr lang="zh-CN" altLang="zh-CN" sz="2400" dirty="0">
                <a:effectLst/>
                <a:latin typeface="+mj-ea"/>
                <a:ea typeface="+mj-ea"/>
                <a:cs typeface="Times New Roman" panose="02020603050405020304" pitchFamily="18" charset="0"/>
              </a:rPr>
              <a:t>越小越好</a:t>
            </a:r>
            <a:endParaRPr lang="en-US" altLang="zh-CN" sz="2400" dirty="0">
              <a:effectLst/>
              <a:latin typeface="+mj-ea"/>
              <a:ea typeface="+mj-ea"/>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965816" y="1818046"/>
                <a:ext cx="7047884" cy="1840504"/>
              </a:xfrm>
              <a:prstGeom prst="rect">
                <a:avLst/>
              </a:prstGeom>
            </p:spPr>
            <p:txBody>
              <a:bodyPr wrap="square">
                <a:spAutoFit/>
              </a:bodyPr>
              <a:lstStyle/>
              <a:p>
                <a:pPr>
                  <a:spcBef>
                    <a:spcPts val="900"/>
                  </a:spcBef>
                  <a:spcAft>
                    <a:spcPts val="900"/>
                  </a:spcAft>
                </a:pPr>
                <a:r>
                  <a:rPr lang="en-US" altLang="zh-CN" sz="2800" b="1" dirty="0" err="1">
                    <a:solidFill>
                      <a:srgbClr val="FF0000"/>
                    </a:solidFill>
                    <a:latin typeface="+mj-ea"/>
                    <a:ea typeface="+mj-ea"/>
                    <a:cs typeface="Times New Roman" panose="02020603050405020304" pitchFamily="18" charset="0"/>
                  </a:rPr>
                  <a:t>平均绝对误差</a:t>
                </a:r>
                <a:r>
                  <a:rPr lang="en-US" altLang="zh-CN" sz="2400" dirty="0" err="1">
                    <a:solidFill>
                      <a:srgbClr val="FF0000"/>
                    </a:solidFill>
                    <a:latin typeface="+mj-ea"/>
                    <a:ea typeface="+mj-ea"/>
                    <a:cs typeface="Times New Roman" panose="02020603050405020304" pitchFamily="18" charset="0"/>
                  </a:rPr>
                  <a:t>（Mean</a:t>
                </a:r>
                <a:r>
                  <a:rPr lang="en-US" altLang="zh-CN" sz="2400" dirty="0">
                    <a:solidFill>
                      <a:srgbClr val="FF0000"/>
                    </a:solidFill>
                    <a:latin typeface="+mj-ea"/>
                    <a:ea typeface="+mj-ea"/>
                    <a:cs typeface="Times New Roman" panose="02020603050405020304" pitchFamily="18" charset="0"/>
                  </a:rPr>
                  <a:t> Absolute </a:t>
                </a:r>
                <a:r>
                  <a:rPr lang="en-US" altLang="zh-CN" sz="2400" dirty="0" err="1">
                    <a:solidFill>
                      <a:srgbClr val="FF0000"/>
                    </a:solidFill>
                    <a:latin typeface="+mj-ea"/>
                    <a:ea typeface="+mj-ea"/>
                    <a:cs typeface="Times New Roman" panose="02020603050405020304" pitchFamily="18" charset="0"/>
                  </a:rPr>
                  <a:t>Error,MAE</a:t>
                </a:r>
                <a:r>
                  <a:rPr lang="en-US" altLang="zh-CN" sz="2400" dirty="0">
                    <a:solidFill>
                      <a:srgbClr val="FF0000"/>
                    </a:solidFill>
                    <a:latin typeface="+mj-ea"/>
                    <a:ea typeface="+mj-ea"/>
                    <a:cs typeface="Times New Roman" panose="02020603050405020304" pitchFamily="18" charset="0"/>
                  </a:rPr>
                  <a:t>）</a:t>
                </a:r>
                <a:endParaRPr lang="zh-CN" altLang="zh-CN" sz="2800" dirty="0">
                  <a:solidFill>
                    <a:srgbClr val="FF0000"/>
                  </a:solidFill>
                  <a:latin typeface="+mj-ea"/>
                  <a:ea typeface="+mj-ea"/>
                  <a:cs typeface="Times New Roman" panose="02020603050405020304" pitchFamily="18" charset="0"/>
                </a:endParaRPr>
              </a:p>
              <a:p>
                <a:pPr>
                  <a:spcBef>
                    <a:spcPts val="180"/>
                  </a:spcBef>
                  <a:spcAft>
                    <a:spcPts val="180"/>
                  </a:spcAft>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宋体" panose="02010600030101010101" pitchFamily="2" charset="-122"/>
                          <a:cs typeface="Times New Roman" panose="02020603050405020304" pitchFamily="18" charset="0"/>
                        </a:rPr>
                        <m:t>𝑀𝐴𝐸</m:t>
                      </m:r>
                      <m:r>
                        <a:rPr lang="en-US" altLang="zh-CN" sz="2800" i="1">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latin typeface="Cambria Math" panose="02040503050406030204" pitchFamily="18" charset="0"/>
                          <a:ea typeface="宋体" panose="02010600030101010101" pitchFamily="2" charset="-122"/>
                          <a:cs typeface="Times New Roman" panose="02020603050405020304" pitchFamily="18" charset="0"/>
                        </a:rPr>
                        <m:t>𝑦</m:t>
                      </m:r>
                      <m:r>
                        <a:rPr lang="en-US" altLang="zh-CN" sz="2800" i="1">
                          <a:latin typeface="Cambria Math" panose="02040503050406030204" pitchFamily="18" charset="0"/>
                          <a:ea typeface="宋体" panose="02010600030101010101" pitchFamily="2" charset="-122"/>
                          <a:cs typeface="Times New Roman" panose="02020603050405020304" pitchFamily="18" charset="0"/>
                        </a:rPr>
                        <m:t>,</m:t>
                      </m:r>
                      <m:groupChr>
                        <m:groupChrPr>
                          <m:chr m:val="̂"/>
                          <m:pos m:val="top"/>
                          <m:vertJc m:val="bot"/>
                          <m:ctrlPr>
                            <a:rPr lang="zh-CN" altLang="zh-CN" sz="2800" i="1">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2800" i="1">
                              <a:latin typeface="Cambria Math" panose="02040503050406030204" pitchFamily="18" charset="0"/>
                              <a:ea typeface="宋体" panose="02010600030101010101" pitchFamily="2" charset="-122"/>
                              <a:cs typeface="Times New Roman" panose="02020603050405020304" pitchFamily="18" charset="0"/>
                            </a:rPr>
                            <m:t>𝑦</m:t>
                          </m:r>
                        </m:e>
                      </m:groupChr>
                      <m:r>
                        <a:rPr lang="en-US" altLang="zh-CN" sz="2800" i="1">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8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800" i="1">
                              <a:latin typeface="Cambria Math" panose="02040503050406030204" pitchFamily="18" charset="0"/>
                              <a:ea typeface="宋体" panose="02010600030101010101" pitchFamily="2" charset="-122"/>
                              <a:cs typeface="Times New Roman" panose="02020603050405020304" pitchFamily="18" charset="0"/>
                            </a:rPr>
                            <m:t>𝑚</m:t>
                          </m:r>
                        </m:den>
                      </m:f>
                      <m:nary>
                        <m:naryPr>
                          <m:chr m:val="∑"/>
                          <m:limLoc m:val="undOvr"/>
                          <m:ctrlPr>
                            <a:rPr lang="zh-CN" altLang="zh-CN" sz="28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8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8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800" i="1">
                              <a:latin typeface="Cambria Math" panose="02040503050406030204" pitchFamily="18" charset="0"/>
                              <a:ea typeface="宋体" panose="02010600030101010101" pitchFamily="2" charset="-122"/>
                              <a:cs typeface="Times New Roman" panose="02020603050405020304" pitchFamily="18" charset="0"/>
                            </a:rPr>
                            <m:t>𝑛</m:t>
                          </m:r>
                        </m:sup>
                        <m:e>
                          <m:d>
                            <m:dPr>
                              <m:begChr m:val="|"/>
                              <m:endChr m:val="|"/>
                              <m:ctrlPr>
                                <a:rPr lang="zh-CN" altLang="zh-CN" sz="2800"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2800" i="1">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8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800" i="1">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800" i="1">
                                      <a:latin typeface="Cambria Math" panose="02040503050406030204" pitchFamily="18" charset="0"/>
                                      <a:ea typeface="Cambria Math" panose="02040503050406030204" pitchFamily="18" charset="0"/>
                                      <a:cs typeface="Times New Roman" panose="02020603050405020304" pitchFamily="18" charset="0"/>
                                    </a:rPr>
                                  </m:ctrlPr>
                                </m:sSupPr>
                                <m:e>
                                  <m:groupChr>
                                    <m:groupChrPr>
                                      <m:chr m:val="̂"/>
                                      <m:pos m:val="top"/>
                                      <m:vertJc m:val="bot"/>
                                      <m:ctrlPr>
                                        <a:rPr lang="zh-CN" altLang="zh-CN" sz="2800" i="1">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2800" i="1">
                                          <a:latin typeface="Cambria Math" panose="02040503050406030204" pitchFamily="18" charset="0"/>
                                          <a:ea typeface="宋体" panose="02010600030101010101" pitchFamily="2" charset="-122"/>
                                          <a:cs typeface="Times New Roman" panose="02020603050405020304" pitchFamily="18" charset="0"/>
                                        </a:rPr>
                                        <m:t>𝑦</m:t>
                                      </m:r>
                                    </m:e>
                                  </m:groupChr>
                                </m:e>
                                <m:sup>
                                  <m:r>
                                    <a:rPr lang="en-US" altLang="zh-CN" sz="2800" i="1">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800" i="1">
                                      <a:latin typeface="Cambria Math" panose="02040503050406030204" pitchFamily="18" charset="0"/>
                                      <a:ea typeface="宋体" panose="02010600030101010101" pitchFamily="2" charset="-122"/>
                                      <a:cs typeface="Times New Roman" panose="02020603050405020304" pitchFamily="18" charset="0"/>
                                    </a:rPr>
                                    <m:t>)</m:t>
                                  </m:r>
                                </m:sup>
                              </m:sSup>
                            </m:e>
                          </m:d>
                        </m:e>
                      </m:nary>
                    </m:oMath>
                  </m:oMathPara>
                </a14:m>
                <a:endParaRPr lang="en-US" altLang="zh-CN" sz="2800" i="1" dirty="0">
                  <a:latin typeface="Cambria Math" panose="02040503050406030204" pitchFamily="18" charset="0"/>
                  <a:ea typeface="宋体" panose="02010600030101010101" pitchFamily="2"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965816" y="1818046"/>
                <a:ext cx="7047884" cy="1840504"/>
              </a:xfrm>
              <a:prstGeom prst="rect">
                <a:avLst/>
              </a:prstGeom>
              <a:blipFill rotWithShape="1">
                <a:blip r:embed="rId2"/>
                <a:stretch>
                  <a:fillRect l="-9" t="-2" b="17"/>
                </a:stretch>
              </a:blipFill>
            </p:spPr>
            <p:txBody>
              <a:bodyPr/>
              <a:lstStyle/>
              <a:p>
                <a:r>
                  <a:rPr lang="zh-CN" altLang="en-US">
                    <a:noFill/>
                  </a:rPr>
                  <a:t> </a:t>
                </a:r>
              </a:p>
            </p:txBody>
          </p:sp>
        </mc:Fallback>
      </mc:AlternateContent>
      <p:sp>
        <p:nvSpPr>
          <p:cNvPr id="6" name="文本框 5"/>
          <p:cNvSpPr txBox="1"/>
          <p:nvPr/>
        </p:nvSpPr>
        <p:spPr>
          <a:xfrm>
            <a:off x="1057469" y="4181381"/>
            <a:ext cx="9298919" cy="1158074"/>
          </a:xfrm>
          <a:prstGeom prst="rect">
            <a:avLst/>
          </a:prstGeom>
          <a:noFill/>
        </p:spPr>
        <p:txBody>
          <a:bodyPr wrap="square">
            <a:spAutoFit/>
          </a:bodyPr>
          <a:lstStyle/>
          <a:p>
            <a:pPr>
              <a:lnSpc>
                <a:spcPct val="130000"/>
              </a:lnSpc>
            </a:pPr>
            <a:r>
              <a:rPr lang="zh-CN" altLang="zh-CN" sz="2800" b="1" dirty="0">
                <a:effectLst/>
                <a:latin typeface="+mj-ea"/>
                <a:ea typeface="+mj-ea"/>
                <a:cs typeface="Arial" panose="020B0604020202020204" pitchFamily="34" charset="0"/>
              </a:rPr>
              <a:t>预测值和真实值之差的绝对值求平均。</a:t>
            </a:r>
            <a:endParaRPr lang="en-US" altLang="zh-CN" sz="2800" b="1" dirty="0">
              <a:effectLst/>
              <a:latin typeface="+mj-ea"/>
              <a:ea typeface="+mj-ea"/>
              <a:cs typeface="Arial" panose="020B0604020202020204" pitchFamily="34" charset="0"/>
            </a:endParaRPr>
          </a:p>
          <a:p>
            <a:pPr>
              <a:lnSpc>
                <a:spcPct val="130000"/>
              </a:lnSpc>
            </a:pPr>
            <a:r>
              <a:rPr lang="en-US" altLang="zh-CN" sz="2800" b="1" dirty="0">
                <a:effectLst/>
                <a:latin typeface="+mj-ea"/>
                <a:ea typeface="+mj-ea"/>
              </a:rPr>
              <a:t>MAE</a:t>
            </a:r>
            <a:r>
              <a:rPr lang="zh-CN" altLang="zh-CN" sz="2800" b="1" dirty="0">
                <a:effectLst/>
                <a:latin typeface="+mj-ea"/>
                <a:ea typeface="+mj-ea"/>
                <a:cs typeface="Arial" panose="020B0604020202020204" pitchFamily="34" charset="0"/>
              </a:rPr>
              <a:t>越小越好，</a:t>
            </a:r>
            <a:r>
              <a:rPr lang="zh-CN" altLang="zh-CN" sz="2800" dirty="0">
                <a:effectLst/>
                <a:latin typeface="+mj-ea"/>
                <a:ea typeface="+mj-ea"/>
                <a:cs typeface="Arial" panose="020B0604020202020204" pitchFamily="34" charset="0"/>
              </a:rPr>
              <a:t>但是不常用</a:t>
            </a:r>
            <a:r>
              <a:rPr lang="zh-CN" altLang="zh-CN" sz="2800" b="1" dirty="0">
                <a:effectLst/>
                <a:latin typeface="+mj-ea"/>
                <a:ea typeface="+mj-ea"/>
                <a:cs typeface="Arial" panose="020B0604020202020204" pitchFamily="34" charset="0"/>
              </a:rPr>
              <a:t>，因为它不能求导。</a:t>
            </a:r>
            <a:endParaRPr lang="zh-CN" altLang="en-US" sz="2800" b="1" dirty="0">
              <a:latin typeface="+mj-ea"/>
              <a:ea typeface="+mj-ea"/>
            </a:endParaRPr>
          </a:p>
        </p:txBody>
      </p:sp>
      <p:sp>
        <p:nvSpPr>
          <p:cNvPr id="7" name="Rectangle 2"/>
          <p:cNvSpPr>
            <a:spLocks noGrp="1" noChangeArrowheads="1"/>
          </p:cNvSpPr>
          <p:nvPr>
            <p:ph type="title"/>
          </p:nvPr>
        </p:nvSpPr>
        <p:spPr>
          <a:xfrm>
            <a:off x="668338" y="235898"/>
            <a:ext cx="11523662" cy="677863"/>
          </a:xfrm>
          <a:noFill/>
          <a:ln>
            <a:noFill/>
          </a:ln>
          <a:effectLst/>
        </p:spPr>
        <p:txBody>
          <a:bodyPr vert="horz" wrap="square" lIns="91440" tIns="45720" rIns="91440" bIns="45720" numCol="1" rtlCol="0" anchor="ctr" anchorCtr="0" compatLnSpc="1">
            <a:normAutofit fontScale="90000"/>
          </a:bodyPr>
          <a:lstStyle/>
          <a:p>
            <a:pPr lvl="0" algn="l" eaLnBrk="1" hangingPunct="1">
              <a:buClrTx/>
              <a:buSzTx/>
              <a:buFontTx/>
            </a:pPr>
            <a:r>
              <a:rPr lang="en-US" altLang="zh-CN" sz="4000" dirty="0">
                <a:solidFill>
                  <a:schemeClr val="tx1"/>
                </a:solidFill>
                <a:sym typeface="+mn-ea"/>
              </a:rPr>
              <a:t>1. 4 回归的评价指标</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8802806" y="3028150"/>
            <a:ext cx="2916072" cy="2442949"/>
          </a:xfrm>
          <a:prstGeom prst="roundRect">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p>
        </p:txBody>
      </p:sp>
      <p:sp>
        <p:nvSpPr>
          <p:cNvPr id="15" name="圆角矩形 14"/>
          <p:cNvSpPr/>
          <p:nvPr/>
        </p:nvSpPr>
        <p:spPr>
          <a:xfrm>
            <a:off x="841612" y="5923128"/>
            <a:ext cx="9685361" cy="545911"/>
          </a:xfrm>
          <a:prstGeom prst="roundRect">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1. 4 </a:t>
            </a:r>
            <a:r>
              <a:rPr lang="zh-CN" altLang="en-US" dirty="0">
                <a:solidFill>
                  <a:schemeClr val="tx1"/>
                </a:solidFill>
              </a:rPr>
              <a:t>回归的评价指标</a:t>
            </a:r>
          </a:p>
        </p:txBody>
      </p:sp>
      <mc:AlternateContent xmlns:mc="http://schemas.openxmlformats.org/markup-compatibility/2006" xmlns:a14="http://schemas.microsoft.com/office/drawing/2010/main">
        <mc:Choice Requires="a14">
          <p:sp>
            <p:nvSpPr>
              <p:cNvPr id="7" name="矩形 6"/>
              <p:cNvSpPr/>
              <p:nvPr/>
            </p:nvSpPr>
            <p:spPr>
              <a:xfrm>
                <a:off x="841612" y="5872947"/>
                <a:ext cx="10640706" cy="518027"/>
              </a:xfrm>
              <a:prstGeom prst="rect">
                <a:avLst/>
              </a:prstGeom>
            </p:spPr>
            <p:txBody>
              <a:bodyPr wrap="square">
                <a:spAutoFit/>
              </a:bodyPr>
              <a:lstStyle/>
              <a:p>
                <a:pPr>
                  <a:spcBef>
                    <a:spcPts val="900"/>
                  </a:spcBef>
                  <a:spcAft>
                    <a:spcPts val="900"/>
                  </a:spcAft>
                </a:pPr>
                <a:r>
                  <a:rPr lang="en-US" altLang="zh-CN" sz="2400" dirty="0" err="1">
                    <a:latin typeface="+mj-ea"/>
                    <a:ea typeface="+mj-ea"/>
                    <a:cs typeface="Times New Roman" panose="02020603050405020304" pitchFamily="18" charset="0"/>
                  </a:rPr>
                  <a:t>其中</a:t>
                </a:r>
                <a:r>
                  <a:rPr lang="en-US" altLang="zh-CN" sz="2400" dirty="0">
                    <a:latin typeface="+mj-ea"/>
                    <a:ea typeface="+mj-ea"/>
                    <a:cs typeface="Times New Roman" panose="02020603050405020304" pitchFamily="18" charset="0"/>
                  </a:rPr>
                  <a:t>，</a:t>
                </a:r>
                <a14:m>
                  <m:oMath xmlns:m="http://schemas.openxmlformats.org/officeDocument/2006/math">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𝑦</m:t>
                        </m:r>
                      </m:e>
                      <m: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𝑖</m:t>
                        </m:r>
                        <m:r>
                          <a:rPr lang="en-US" altLang="zh-CN" sz="2400" i="1">
                            <a:latin typeface="Cambria Math" panose="02040503050406030204" pitchFamily="18" charset="0"/>
                            <a:ea typeface="+mj-ea"/>
                            <a:cs typeface="Times New Roman" panose="02020603050405020304" pitchFamily="18" charset="0"/>
                          </a:rPr>
                          <m:t>)</m:t>
                        </m:r>
                      </m:sup>
                    </m:sSup>
                  </m:oMath>
                </a14:m>
                <a:r>
                  <a:rPr lang="en-US" altLang="zh-CN" sz="2400" dirty="0">
                    <a:latin typeface="+mj-ea"/>
                    <a:ea typeface="+mj-ea"/>
                    <a:cs typeface="Times New Roman" panose="02020603050405020304" pitchFamily="18" charset="0"/>
                  </a:rPr>
                  <a:t> 和</a:t>
                </a:r>
                <a14:m>
                  <m:oMath xmlns:m="http://schemas.openxmlformats.org/officeDocument/2006/math">
                    <m:sSup>
                      <m:sSupPr>
                        <m:ctrlPr>
                          <a:rPr lang="zh-CN" altLang="zh-CN" sz="2400" i="1">
                            <a:latin typeface="Cambria Math" panose="02040503050406030204" pitchFamily="18" charset="0"/>
                            <a:ea typeface="+mj-ea"/>
                            <a:cs typeface="Times New Roman" panose="02020603050405020304" pitchFamily="18" charset="0"/>
                          </a:rPr>
                        </m:ctrlPr>
                      </m:sSupPr>
                      <m:e>
                        <m:groupChr>
                          <m:groupChrPr>
                            <m:chr m:val="̂"/>
                            <m:pos m:val="top"/>
                            <m:vertJc m:val="bot"/>
                            <m:ctrlPr>
                              <a:rPr lang="zh-CN" altLang="zh-CN" sz="2400" i="1">
                                <a:latin typeface="Cambria Math" panose="02040503050406030204" pitchFamily="18" charset="0"/>
                                <a:ea typeface="+mj-ea"/>
                                <a:cs typeface="Times New Roman" panose="02020603050405020304" pitchFamily="18" charset="0"/>
                              </a:rPr>
                            </m:ctrlPr>
                          </m:groupChrPr>
                          <m:e>
                            <m:r>
                              <a:rPr lang="en-US" altLang="zh-CN" sz="2400" i="1">
                                <a:latin typeface="Cambria Math" panose="02040503050406030204" pitchFamily="18" charset="0"/>
                                <a:ea typeface="+mj-ea"/>
                                <a:cs typeface="Times New Roman" panose="02020603050405020304" pitchFamily="18" charset="0"/>
                              </a:rPr>
                              <m:t>𝑦</m:t>
                            </m:r>
                          </m:e>
                        </m:groupChr>
                      </m:e>
                      <m: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𝑖</m:t>
                        </m:r>
                        <m:r>
                          <a:rPr lang="en-US" altLang="zh-CN" sz="2400" i="1">
                            <a:latin typeface="Cambria Math" panose="02040503050406030204" pitchFamily="18" charset="0"/>
                            <a:ea typeface="+mj-ea"/>
                            <a:cs typeface="Times New Roman" panose="02020603050405020304" pitchFamily="18" charset="0"/>
                          </a:rPr>
                          <m:t>)</m:t>
                        </m:r>
                      </m:sup>
                    </m:sSup>
                  </m:oMath>
                </a14:m>
                <a:r>
                  <a:rPr lang="en-US" altLang="zh-CN" sz="2400" dirty="0" err="1">
                    <a:latin typeface="+mj-ea"/>
                    <a:ea typeface="+mj-ea"/>
                    <a:cs typeface="Times New Roman" panose="02020603050405020304" pitchFamily="18" charset="0"/>
                  </a:rPr>
                  <a:t>分别表示第</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𝑖</m:t>
                    </m:r>
                  </m:oMath>
                </a14:m>
                <a:r>
                  <a:rPr lang="en-US" altLang="zh-CN" sz="2400" dirty="0" err="1">
                    <a:latin typeface="+mj-ea"/>
                    <a:ea typeface="+mj-ea"/>
                    <a:cs typeface="Times New Roman" panose="02020603050405020304" pitchFamily="18" charset="0"/>
                  </a:rPr>
                  <a:t>个样本的真实值和预测值</a:t>
                </a:r>
                <a:r>
                  <a:rPr lang="en-US" altLang="zh-CN" sz="2400" dirty="0">
                    <a:latin typeface="+mj-ea"/>
                    <a:ea typeface="+mj-ea"/>
                    <a:cs typeface="Times New Roman" panose="02020603050405020304" pitchFamily="18" charset="0"/>
                  </a:rPr>
                  <a:t>，</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𝑚</m:t>
                    </m:r>
                  </m:oMath>
                </a14:m>
                <a:r>
                  <a:rPr lang="en-US" altLang="zh-CN" sz="2400" dirty="0">
                    <a:latin typeface="+mj-ea"/>
                    <a:ea typeface="+mj-ea"/>
                    <a:cs typeface="Times New Roman" panose="02020603050405020304" pitchFamily="18" charset="0"/>
                  </a:rPr>
                  <a:t> </a:t>
                </a:r>
                <a:r>
                  <a:rPr lang="en-US" altLang="zh-CN" sz="2400" dirty="0" err="1">
                    <a:latin typeface="+mj-ea"/>
                    <a:ea typeface="+mj-ea"/>
                    <a:cs typeface="Times New Roman" panose="02020603050405020304" pitchFamily="18" charset="0"/>
                  </a:rPr>
                  <a:t>为样本个数</a:t>
                </a:r>
                <a:r>
                  <a:rPr lang="en-US" altLang="zh-CN" sz="2400" dirty="0">
                    <a:latin typeface="+mj-ea"/>
                    <a:ea typeface="+mj-ea"/>
                    <a:cs typeface="Times New Roman" panose="02020603050405020304" pitchFamily="18" charset="0"/>
                  </a:rPr>
                  <a:t>。</a:t>
                </a:r>
              </a:p>
            </p:txBody>
          </p:sp>
        </mc:Choice>
        <mc:Fallback xmlns="">
          <p:sp>
            <p:nvSpPr>
              <p:cNvPr id="7" name="矩形 6"/>
              <p:cNvSpPr>
                <a:spLocks noRot="1" noChangeAspect="1" noMove="1" noResize="1" noEditPoints="1" noAdjustHandles="1" noChangeArrowheads="1" noChangeShapeType="1" noTextEdit="1"/>
              </p:cNvSpPr>
              <p:nvPr/>
            </p:nvSpPr>
            <p:spPr>
              <a:xfrm>
                <a:off x="841612" y="5872947"/>
                <a:ext cx="10640706" cy="518027"/>
              </a:xfrm>
              <a:prstGeom prst="rect">
                <a:avLst/>
              </a:prstGeom>
              <a:blipFill rotWithShape="1">
                <a:blip r:embed="rId3"/>
                <a:stretch>
                  <a:fillRect l="-2" t="-90" r="2" b="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689210" y="1497292"/>
                <a:ext cx="7256060" cy="1493679"/>
              </a:xfrm>
              <a:prstGeom prst="rect">
                <a:avLst/>
              </a:prstGeom>
            </p:spPr>
            <p:txBody>
              <a:bodyPr wrap="square">
                <a:spAutoFit/>
              </a:bodyPr>
              <a:lstStyle/>
              <a:p>
                <a:pPr>
                  <a:spcBef>
                    <a:spcPts val="900"/>
                  </a:spcBef>
                  <a:spcAft>
                    <a:spcPts val="900"/>
                  </a:spcAft>
                </a:pPr>
                <a:r>
                  <a:rPr lang="en-US" altLang="zh-CN" sz="2400" b="1" dirty="0">
                    <a:solidFill>
                      <a:srgbClr val="FF0000"/>
                    </a:solidFill>
                    <a:latin typeface="+mj-ea"/>
                    <a:ea typeface="+mj-ea"/>
                    <a:cs typeface="Times New Roman" panose="02020603050405020304" pitchFamily="18" charset="0"/>
                  </a:rPr>
                  <a:t>R方 [</a:t>
                </a:r>
                <a14:m>
                  <m:oMath xmlns:m="http://schemas.openxmlformats.org/officeDocument/2006/math">
                    <m:r>
                      <a:rPr lang="en-US" altLang="zh-CN" sz="2400" i="1">
                        <a:solidFill>
                          <a:srgbClr val="FF0000"/>
                        </a:solidFill>
                        <a:latin typeface="Cambria Math" panose="02040503050406030204" pitchFamily="18" charset="0"/>
                        <a:ea typeface="+mj-ea"/>
                        <a:cs typeface="Times New Roman" panose="02020603050405020304" pitchFamily="18" charset="0"/>
                      </a:rPr>
                      <m:t>𝑅𝑆𝑞𝑢𝑎𝑟𝑒𝑑</m:t>
                    </m:r>
                  </m:oMath>
                </a14:m>
                <a:r>
                  <a:rPr lang="en-US" altLang="zh-CN" sz="2400" b="1" dirty="0">
                    <a:solidFill>
                      <a:srgbClr val="FF0000"/>
                    </a:solidFill>
                    <a:latin typeface="+mj-ea"/>
                    <a:ea typeface="+mj-ea"/>
                    <a:cs typeface="Times New Roman" panose="02020603050405020304" pitchFamily="18" charset="0"/>
                  </a:rPr>
                  <a:t>(</a:t>
                </a:r>
                <a14:m>
                  <m:oMath xmlns:m="http://schemas.openxmlformats.org/officeDocument/2006/math">
                    <m:r>
                      <a:rPr lang="en-US" altLang="zh-CN" sz="2400" i="1">
                        <a:solidFill>
                          <a:srgbClr val="FF0000"/>
                        </a:solidFill>
                        <a:latin typeface="Cambria Math" panose="02040503050406030204" pitchFamily="18" charset="0"/>
                        <a:ea typeface="+mj-ea"/>
                        <a:cs typeface="Times New Roman" panose="02020603050405020304" pitchFamily="18" charset="0"/>
                      </a:rPr>
                      <m:t>𝑟</m:t>
                    </m:r>
                    <m:r>
                      <a:rPr lang="en-US" altLang="zh-CN" sz="2400" i="1">
                        <a:solidFill>
                          <a:srgbClr val="FF0000"/>
                        </a:solidFill>
                        <a:latin typeface="Cambria Math" panose="02040503050406030204" pitchFamily="18" charset="0"/>
                        <a:ea typeface="+mj-ea"/>
                        <a:cs typeface="Times New Roman" panose="02020603050405020304" pitchFamily="18" charset="0"/>
                      </a:rPr>
                      <m:t>2</m:t>
                    </m:r>
                    <m:r>
                      <a:rPr lang="en-US" altLang="zh-CN" sz="2400" i="1">
                        <a:solidFill>
                          <a:srgbClr val="FF0000"/>
                        </a:solidFill>
                        <a:latin typeface="Cambria Math" panose="02040503050406030204" pitchFamily="18" charset="0"/>
                        <a:ea typeface="+mj-ea"/>
                        <a:cs typeface="Times New Roman" panose="02020603050405020304" pitchFamily="18" charset="0"/>
                      </a:rPr>
                      <m:t>𝑠𝑐𝑜𝑟𝑒</m:t>
                    </m:r>
                  </m:oMath>
                </a14:m>
                <a:r>
                  <a:rPr lang="en-US" altLang="zh-CN" sz="2400" b="1" dirty="0">
                    <a:solidFill>
                      <a:srgbClr val="FF0000"/>
                    </a:solidFill>
                    <a:latin typeface="+mj-ea"/>
                    <a:ea typeface="+mj-ea"/>
                    <a:cs typeface="Times New Roman" panose="02020603050405020304" pitchFamily="18" charset="0"/>
                  </a:rPr>
                  <a:t>)]</a:t>
                </a:r>
                <a:endParaRPr lang="zh-CN" altLang="zh-CN" sz="2400" dirty="0">
                  <a:solidFill>
                    <a:srgbClr val="FF0000"/>
                  </a:solidFill>
                  <a:latin typeface="+mj-ea"/>
                  <a:ea typeface="+mj-ea"/>
                  <a:cs typeface="Times New Roman" panose="02020603050405020304" pitchFamily="18" charset="0"/>
                </a:endParaRPr>
              </a:p>
              <a:p>
                <a:pPr>
                  <a:spcBef>
                    <a:spcPts val="180"/>
                  </a:spcBef>
                  <a:spcAft>
                    <a:spcPts val="180"/>
                  </a:spcAft>
                </a:pPr>
                <a14:m>
                  <m:oMathPara xmlns:m="http://schemas.openxmlformats.org/officeDocument/2006/math">
                    <m:oMathParaPr>
                      <m:jc m:val="centerGroup"/>
                    </m:oMathParaPr>
                    <m:oMath xmlns:m="http://schemas.openxmlformats.org/officeDocument/2006/math">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𝑅</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groupChr>
                        <m:groupChrPr>
                          <m:chr m:val="̂"/>
                          <m:pos m:val="top"/>
                          <m:vertJc m:val="bot"/>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groupChr>
                      <m:r>
                        <a:rPr lang="en-US" altLang="zh-CN" sz="2400" i="1">
                          <a:latin typeface="Cambria Math" panose="02040503050406030204" pitchFamily="18" charset="0"/>
                          <a:ea typeface="宋体" panose="02010600030101010101" pitchFamily="2" charset="-122"/>
                          <a:cs typeface="Times New Roman" panose="02020603050405020304" pitchFamily="18" charset="0"/>
                        </a:rPr>
                        <m:t>)=1−</m:t>
                      </m:r>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undOv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2400" i="1">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e>
                          </m:nary>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groupChr>
                                <m:groupChrPr>
                                  <m:chr m:val="̂"/>
                                  <m:pos m:val="top"/>
                                  <m:vertJc m:val="bot"/>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groupCh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up>
                          </m:sSup>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up>
                          </m:sSup>
                        </m:num>
                        <m:den>
                          <m:nary>
                            <m:naryPr>
                              <m:chr m:val="∑"/>
                              <m:limLoc m:val="undOv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2400" i="1">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e>
                          </m:nary>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bar>
                            <m:barPr>
                              <m:pos m:val="top"/>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ba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up>
                          </m:sSup>
                        </m:den>
                      </m:f>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SSR</m:t>
                          </m:r>
                        </m:num>
                        <m:den>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SST</m:t>
                          </m:r>
                        </m:den>
                      </m:f>
                      <m:r>
                        <a:rPr lang="en-US" altLang="zh-CN" sz="2400" i="1">
                          <a:latin typeface="Cambria Math" panose="02040503050406030204" pitchFamily="18" charset="0"/>
                          <a:ea typeface="宋体" panose="02010600030101010101" pitchFamily="2" charset="-122"/>
                          <a:cs typeface="Times New Roman" panose="02020603050405020304" pitchFamily="18" charset="0"/>
                        </a:rPr>
                        <m:t>=1−</m:t>
                      </m:r>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SSE</m:t>
                          </m:r>
                        </m:num>
                        <m:den>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SST</m:t>
                          </m:r>
                        </m:den>
                      </m:f>
                    </m:oMath>
                  </m:oMathPara>
                </a14:m>
                <a:endParaRPr lang="zh-CN" altLang="zh-CN" sz="2400" dirty="0">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689210" y="1497292"/>
                <a:ext cx="7256060" cy="1493679"/>
              </a:xfrm>
              <a:prstGeom prst="rect">
                <a:avLst/>
              </a:prstGeom>
              <a:blipFill>
                <a:blip r:embed="rId4"/>
                <a:stretch>
                  <a:fillRect l="-1261" t="-32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8525302" y="3042645"/>
                <a:ext cx="3471080" cy="2438553"/>
              </a:xfrm>
              <a:prstGeom prst="rect">
                <a:avLst/>
              </a:prstGeom>
            </p:spPr>
            <p:txBody>
              <a:bodyPr wrap="square">
                <a:spAutoFit/>
              </a:bodyPr>
              <a:lstStyle/>
              <a:p>
                <a:pPr>
                  <a:spcBef>
                    <a:spcPts val="180"/>
                  </a:spcBef>
                  <a:spcAft>
                    <a:spcPts val="180"/>
                  </a:spcAft>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𝑆𝑆𝑅</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e>
                      </m:nary>
                      <m:sSup>
                        <m:sSup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pPr>
                        <m:e>
                          <m:groupChr>
                            <m:groupChrPr>
                              <m:chr m:val="̂"/>
                              <m:pos m:val="top"/>
                              <m:vertJc m:val="bot"/>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𝑦</m:t>
                              </m:r>
                            </m:e>
                          </m:groupChr>
                        </m:e>
                        <m: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bar>
                        <m:barPr>
                          <m:pos m:val="top"/>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𝑦</m:t>
                          </m:r>
                        </m:e>
                      </m:bar>
                      <m:sSup>
                        <m:sSup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e>
                        <m:sup>
                          <m:r>
                            <a:rPr lang="en-US" altLang="zh-CN" sz="1800" i="1">
                              <a:latin typeface="Cambria Math" panose="02040503050406030204" pitchFamily="18" charset="0"/>
                              <a:ea typeface="宋体" panose="02010600030101010101" pitchFamily="2" charset="-122"/>
                              <a:cs typeface="Times New Roman" panose="02020603050405020304" pitchFamily="18" charset="0"/>
                            </a:rPr>
                            <m:t>2</m:t>
                          </m:r>
                        </m:sup>
                      </m:sSup>
                    </m:oMath>
                  </m:oMathPara>
                </a14:m>
                <a:endParaRPr lang="zh-CN" altLang="zh-CN" sz="1800" dirty="0">
                  <a:latin typeface="Cambria" panose="02040503050406030204" pitchFamily="18" charset="0"/>
                  <a:ea typeface="宋体" panose="02010600030101010101" pitchFamily="2" charset="-122"/>
                  <a:cs typeface="Times New Roman" panose="02020603050405020304" pitchFamily="18" charset="0"/>
                </a:endParaRPr>
              </a:p>
              <a:p>
                <a:pPr>
                  <a:spcBef>
                    <a:spcPts val="180"/>
                  </a:spcBef>
                  <a:spcAft>
                    <a:spcPts val="180"/>
                  </a:spcAft>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𝑆𝑆𝐸</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e>
                      </m:nary>
                      <m:sSup>
                        <m:sSup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pPr>
                        <m:e>
                          <m:groupChr>
                            <m:groupChrPr>
                              <m:chr m:val="̂"/>
                              <m:pos m:val="top"/>
                              <m:vertJc m:val="bot"/>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𝑦</m:t>
                              </m:r>
                            </m:e>
                          </m:groupChr>
                        </m:e>
                        <m: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up>
                      </m:sSup>
                      <m:sSup>
                        <m:sSup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e>
                        <m:sup>
                          <m:r>
                            <a:rPr lang="en-US" altLang="zh-CN" sz="1800" i="1">
                              <a:latin typeface="Cambria Math" panose="02040503050406030204" pitchFamily="18" charset="0"/>
                              <a:ea typeface="宋体" panose="02010600030101010101" pitchFamily="2" charset="-122"/>
                              <a:cs typeface="Times New Roman" panose="02020603050405020304" pitchFamily="18" charset="0"/>
                            </a:rPr>
                            <m:t>2</m:t>
                          </m:r>
                        </m:sup>
                      </m:sSup>
                    </m:oMath>
                  </m:oMathPara>
                </a14:m>
                <a:endParaRPr lang="zh-CN" altLang="zh-CN" sz="1800" dirty="0">
                  <a:latin typeface="Cambria" panose="02040503050406030204" pitchFamily="18" charset="0"/>
                  <a:ea typeface="宋体" panose="02010600030101010101" pitchFamily="2" charset="-122"/>
                  <a:cs typeface="Times New Roman" panose="02020603050405020304" pitchFamily="18" charset="0"/>
                </a:endParaRPr>
              </a:p>
              <a:p>
                <a:pPr>
                  <a:spcBef>
                    <a:spcPts val="180"/>
                  </a:spcBef>
                  <a:spcAft>
                    <a:spcPts val="180"/>
                  </a:spcAft>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𝑆𝑆𝑇</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e>
                      </m:nary>
                      <m:sSup>
                        <m:sSup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bar>
                        <m:barPr>
                          <m:pos m:val="top"/>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𝑦</m:t>
                          </m:r>
                        </m:e>
                      </m:bar>
                      <m:sSup>
                        <m:sSup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e>
                        <m:sup>
                          <m:r>
                            <a:rPr lang="en-US" altLang="zh-CN" sz="1800" i="1">
                              <a:latin typeface="Cambria Math" panose="02040503050406030204" pitchFamily="18" charset="0"/>
                              <a:ea typeface="宋体" panose="02010600030101010101" pitchFamily="2" charset="-122"/>
                              <a:cs typeface="Times New Roman" panose="02020603050405020304" pitchFamily="18" charset="0"/>
                            </a:rPr>
                            <m:t>2</m:t>
                          </m:r>
                        </m:sup>
                      </m:sSup>
                    </m:oMath>
                  </m:oMathPara>
                </a14:m>
                <a:endParaRPr lang="zh-CN" altLang="en-US" sz="1800" dirty="0"/>
              </a:p>
            </p:txBody>
          </p:sp>
        </mc:Choice>
        <mc:Fallback xmlns="">
          <p:sp>
            <p:nvSpPr>
              <p:cNvPr id="4" name="矩形 3"/>
              <p:cNvSpPr>
                <a:spLocks noRot="1" noChangeAspect="1" noMove="1" noResize="1" noEditPoints="1" noAdjustHandles="1" noChangeArrowheads="1" noChangeShapeType="1" noTextEdit="1"/>
              </p:cNvSpPr>
              <p:nvPr/>
            </p:nvSpPr>
            <p:spPr>
              <a:xfrm>
                <a:off x="8525302" y="3042645"/>
                <a:ext cx="3471080" cy="2438553"/>
              </a:xfrm>
              <a:prstGeom prst="rect">
                <a:avLst/>
              </a:prstGeom>
              <a:blipFill rotWithShape="1">
                <a:blip r:embed="rId5"/>
                <a:stretch>
                  <a:fillRect l="-12" t="-15" r="17" b="21"/>
                </a:stretch>
              </a:blipFill>
            </p:spPr>
            <p:txBody>
              <a:bodyPr/>
              <a:lstStyle/>
              <a:p>
                <a:r>
                  <a:rPr lang="zh-CN" altLang="en-US">
                    <a:noFill/>
                  </a:rPr>
                  <a:t> </a:t>
                </a:r>
              </a:p>
            </p:txBody>
          </p:sp>
        </mc:Fallback>
      </mc:AlternateContent>
      <p:sp>
        <p:nvSpPr>
          <p:cNvPr id="9" name="矩形 8"/>
          <p:cNvSpPr/>
          <p:nvPr/>
        </p:nvSpPr>
        <p:spPr>
          <a:xfrm>
            <a:off x="841612" y="4598778"/>
            <a:ext cx="4543231" cy="461665"/>
          </a:xfrm>
          <a:prstGeom prst="rect">
            <a:avLst/>
          </a:prstGeom>
        </p:spPr>
        <p:txBody>
          <a:bodyPr wrap="none">
            <a:spAutoFit/>
          </a:bodyPr>
          <a:lstStyle/>
          <a:p>
            <a:r>
              <a:rPr lang="en-US" altLang="zh-CN" sz="2400" dirty="0">
                <a:latin typeface="+mj-ea"/>
                <a:ea typeface="+mj-ea"/>
                <a:cs typeface="Times New Roman" panose="02020603050405020304" pitchFamily="18" charset="0"/>
              </a:rPr>
              <a:t>越接近于1,说明模型拟合得越好</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0B59C76-43FE-76EA-294A-2421E0500E57}"/>
                  </a:ext>
                </a:extLst>
              </p:cNvPr>
              <p:cNvSpPr txBox="1"/>
              <p:nvPr/>
            </p:nvSpPr>
            <p:spPr>
              <a:xfrm>
                <a:off x="104013" y="3188828"/>
                <a:ext cx="7957635" cy="1008931"/>
              </a:xfrm>
              <a:prstGeom prst="rect">
                <a:avLst/>
              </a:prstGeom>
              <a:noFill/>
            </p:spPr>
            <p:txBody>
              <a:bodyPr wrap="square">
                <a:spAutoFit/>
              </a:bodyPr>
              <a:lstStyle/>
              <a:p>
                <a:pPr>
                  <a:spcBef>
                    <a:spcPts val="180"/>
                  </a:spcBef>
                  <a:spcAft>
                    <a:spcPts val="180"/>
                  </a:spcAft>
                </a:pPr>
                <a14:m>
                  <m:oMathPara xmlns:m="http://schemas.openxmlformats.org/officeDocument/2006/math">
                    <m:oMathParaPr>
                      <m:jc m:val="centerGroup"/>
                    </m:oMathParaPr>
                    <m:oMath xmlns:m="http://schemas.openxmlformats.org/officeDocument/2006/math">
                      <m:sSup>
                        <m:sSupPr>
                          <m:ctrlPr>
                            <a:rPr lang="zh-CN" altLang="zh-CN" sz="24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𝑅</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groupChr>
                        <m:groupChrPr>
                          <m:chr m:val="̂"/>
                          <m:pos m:val="top"/>
                          <m:vertJc m:val="bot"/>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groupChr>
                      <m:r>
                        <a:rPr lang="en-US" altLang="zh-CN" sz="2400" i="1">
                          <a:latin typeface="Cambria Math" panose="02040503050406030204" pitchFamily="18" charset="0"/>
                          <a:ea typeface="宋体" panose="02010600030101010101" pitchFamily="2" charset="-122"/>
                          <a:cs typeface="Times New Roman" panose="02020603050405020304" pitchFamily="18" charset="0"/>
                        </a:rPr>
                        <m:t>)=1−</m:t>
                      </m:r>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undOv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2400" i="1">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e>
                          </m:nary>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groupChr>
                                <m:groupChrPr>
                                  <m:chr m:val="̂"/>
                                  <m:pos m:val="top"/>
                                  <m:vertJc m:val="bot"/>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groupCh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up>
                          </m:sSup>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𝑚</m:t>
                          </m:r>
                        </m:num>
                        <m:den>
                          <m:nary>
                            <m:naryPr>
                              <m:chr m:val="∑"/>
                              <m:limLoc m:val="undOv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2400" i="1">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e>
                          </m:nary>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bar>
                            <m:barPr>
                              <m:pos m:val="top"/>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ba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𝑚</m:t>
                          </m:r>
                        </m:den>
                      </m:f>
                      <m:r>
                        <a:rPr lang="en-US" altLang="zh-CN" sz="2400" i="1">
                          <a:latin typeface="Cambria Math" panose="02040503050406030204" pitchFamily="18" charset="0"/>
                          <a:ea typeface="宋体" panose="02010600030101010101" pitchFamily="2" charset="-122"/>
                          <a:cs typeface="Times New Roman" panose="02020603050405020304" pitchFamily="18" charset="0"/>
                        </a:rPr>
                        <m:t>=1−</m:t>
                      </m:r>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MSE</m:t>
                          </m:r>
                        </m:num>
                        <m:den>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Var</m:t>
                          </m:r>
                        </m:den>
                      </m:f>
                    </m:oMath>
                  </m:oMathPara>
                </a14:m>
                <a:endParaRPr lang="en-US" altLang="zh-CN" sz="2400" dirty="0">
                  <a:latin typeface="Cambria Math" panose="02040503050406030204" pitchFamily="18" charset="0"/>
                  <a:ea typeface="宋体"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40B59C76-43FE-76EA-294A-2421E0500E57}"/>
                  </a:ext>
                </a:extLst>
              </p:cNvPr>
              <p:cNvSpPr txBox="1">
                <a:spLocks noRot="1" noChangeAspect="1" noMove="1" noResize="1" noEditPoints="1" noAdjustHandles="1" noChangeArrowheads="1" noChangeShapeType="1" noTextEdit="1"/>
              </p:cNvSpPr>
              <p:nvPr/>
            </p:nvSpPr>
            <p:spPr>
              <a:xfrm>
                <a:off x="104013" y="3188828"/>
                <a:ext cx="7957635" cy="1008931"/>
              </a:xfrm>
              <a:prstGeom prst="rect">
                <a:avLst/>
              </a:prstGeom>
              <a:blipFill>
                <a:blip r:embed="rId6"/>
                <a:stretch>
                  <a:fillRect/>
                </a:stretch>
              </a:blipFill>
            </p:spPr>
            <p:txBody>
              <a:bodyPr/>
              <a:lstStyle/>
              <a:p>
                <a:r>
                  <a:rPr lang="zh-CN" altLang="en-US">
                    <a:noFill/>
                  </a:rPr>
                  <a:t> </a:t>
                </a:r>
              </a:p>
            </p:txBody>
          </p:sp>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 </a:t>
            </a:r>
            <a:r>
              <a:rPr lang="zh-CN" altLang="en-US" dirty="0">
                <a:solidFill>
                  <a:schemeClr val="tx1"/>
                </a:solidFill>
              </a:rPr>
              <a:t>逻辑回归</a:t>
            </a:r>
          </a:p>
        </p:txBody>
      </p:sp>
      <p:grpSp>
        <p:nvGrpSpPr>
          <p:cNvPr id="10" name="组合 9"/>
          <p:cNvGrpSpPr/>
          <p:nvPr/>
        </p:nvGrpSpPr>
        <p:grpSpPr>
          <a:xfrm>
            <a:off x="3002280" y="1904365"/>
            <a:ext cx="5105400" cy="1398905"/>
            <a:chOff x="4728" y="2999"/>
            <a:chExt cx="8040" cy="2203"/>
          </a:xfrm>
        </p:grpSpPr>
        <p:sp>
          <p:nvSpPr>
            <p:cNvPr id="44" name="TextBox 6"/>
            <p:cNvSpPr txBox="1">
              <a:spLocks noChangeArrowheads="1"/>
            </p:cNvSpPr>
            <p:nvPr/>
          </p:nvSpPr>
          <p:spPr bwMode="auto">
            <a:xfrm>
              <a:off x="4728" y="2999"/>
              <a:ext cx="8040"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2. 1  </a:t>
              </a:r>
              <a:r>
                <a:rPr lang="zh-CN" altLang="en-US" sz="3600" dirty="0">
                  <a:latin typeface="Impact" panose="020B0806030902050204" pitchFamily="34" charset="0"/>
                  <a:ea typeface="微软雅黑" panose="020B0503020204020204" charset="-122"/>
                </a:rPr>
                <a:t>分类问题</a:t>
              </a:r>
              <a:endParaRPr lang="en-US" altLang="zh-CN" sz="3600" dirty="0">
                <a:latin typeface="Impact" panose="020B0806030902050204" pitchFamily="34" charset="0"/>
                <a:ea typeface="微软雅黑" panose="020B0503020204020204" charset="-122"/>
              </a:endParaRPr>
            </a:p>
          </p:txBody>
        </p:sp>
        <p:sp>
          <p:nvSpPr>
            <p:cNvPr id="47" name="TextBox 10"/>
            <p:cNvSpPr txBox="1">
              <a:spLocks noChangeArrowheads="1"/>
            </p:cNvSpPr>
            <p:nvPr/>
          </p:nvSpPr>
          <p:spPr bwMode="auto">
            <a:xfrm>
              <a:off x="4728" y="4330"/>
              <a:ext cx="798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2. 2  </a:t>
              </a:r>
              <a:r>
                <a:rPr lang="zh-CN" altLang="en-US" sz="3600" dirty="0">
                  <a:latin typeface="Impact" panose="020B0806030902050204" pitchFamily="34" charset="0"/>
                  <a:ea typeface="微软雅黑" panose="020B0503020204020204" charset="-122"/>
                </a:rPr>
                <a:t>逻辑回归概述</a:t>
              </a:r>
            </a:p>
          </p:txBody>
        </p:sp>
      </p:grpSp>
      <p:sp>
        <p:nvSpPr>
          <p:cNvPr id="2" name="TextBox 10"/>
          <p:cNvSpPr txBox="1">
            <a:spLocks noChangeArrowheads="1"/>
          </p:cNvSpPr>
          <p:nvPr/>
        </p:nvSpPr>
        <p:spPr bwMode="auto">
          <a:xfrm>
            <a:off x="3002280" y="3554731"/>
            <a:ext cx="507238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2. 3  </a:t>
            </a:r>
            <a:r>
              <a:rPr lang="zh-CN" altLang="en-US" sz="3600" dirty="0">
                <a:latin typeface="Impact" panose="020B0806030902050204" pitchFamily="34" charset="0"/>
                <a:ea typeface="微软雅黑" panose="020B0503020204020204" charset="-122"/>
              </a:rPr>
              <a:t>逻辑回归求解</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2"/>
          <p:cNvSpPr txBox="1">
            <a:spLocks noChangeArrowheads="1"/>
          </p:cNvSpPr>
          <p:nvPr/>
        </p:nvSpPr>
        <p:spPr bwMode="auto">
          <a:xfrm>
            <a:off x="849266" y="1690504"/>
            <a:ext cx="8995046"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zh-CN" altLang="en-US" sz="3200" b="1" dirty="0">
                <a:solidFill>
                  <a:srgbClr val="FF0000"/>
                </a:solidFill>
                <a:ea typeface="微软雅黑" panose="020B0503020204020204" charset="-122"/>
              </a:rPr>
              <a:t>监督学习的最主要类型</a:t>
            </a:r>
            <a:endParaRPr lang="en-US" altLang="zh-CN" sz="3200" b="1" dirty="0">
              <a:solidFill>
                <a:srgbClr val="FF0000"/>
              </a:solidFill>
              <a:ea typeface="微软雅黑" panose="020B0503020204020204" charset="-122"/>
            </a:endParaRPr>
          </a:p>
          <a:p>
            <a:pPr marL="342900"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分类（</a:t>
            </a:r>
            <a:r>
              <a:rPr lang="en-US" altLang="zh-CN" sz="2800" dirty="0">
                <a:ea typeface="微软雅黑" panose="020B0503020204020204" charset="-122"/>
              </a:rPr>
              <a:t>Classification</a:t>
            </a:r>
            <a:r>
              <a:rPr lang="zh-CN" altLang="en-US" sz="2800" dirty="0">
                <a:ea typeface="微软雅黑" panose="020B0503020204020204" charset="-122"/>
              </a:rPr>
              <a:t>）</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身高</a:t>
            </a:r>
            <a:r>
              <a:rPr lang="en-US" altLang="zh-CN" sz="2800" dirty="0">
                <a:ea typeface="微软雅黑" panose="020B0503020204020204" charset="-122"/>
              </a:rPr>
              <a:t>1.85m</a:t>
            </a:r>
            <a:r>
              <a:rPr lang="zh-CN" altLang="en-US" sz="2800" dirty="0">
                <a:ea typeface="微软雅黑" panose="020B0503020204020204" charset="-122"/>
              </a:rPr>
              <a:t>，体重</a:t>
            </a:r>
            <a:r>
              <a:rPr lang="en-US" altLang="zh-CN" sz="2800" dirty="0">
                <a:ea typeface="微软雅黑" panose="020B0503020204020204" charset="-122"/>
              </a:rPr>
              <a:t>100kg</a:t>
            </a:r>
            <a:r>
              <a:rPr lang="zh-CN" altLang="en-US" sz="2800" dirty="0">
                <a:ea typeface="微软雅黑" panose="020B0503020204020204" charset="-122"/>
              </a:rPr>
              <a:t>的男人穿什么尺码的</a:t>
            </a:r>
            <a:r>
              <a:rPr lang="en-US" altLang="zh-CN" sz="2800" dirty="0">
                <a:ea typeface="微软雅黑" panose="020B0503020204020204" charset="-122"/>
              </a:rPr>
              <a:t>T</a:t>
            </a:r>
            <a:r>
              <a:rPr lang="zh-CN" altLang="en-US" sz="2800" dirty="0">
                <a:ea typeface="微软雅黑" panose="020B0503020204020204" charset="-122"/>
              </a:rPr>
              <a:t>恤？</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根据肿瘤的体积、患者的年龄来判断良性或恶性？</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根据用户的年龄、职业、存款数量来判断信用卡是否会违约？</a:t>
            </a:r>
            <a:endParaRPr lang="en-US" altLang="zh-CN" sz="2800" dirty="0">
              <a:ea typeface="微软雅黑" panose="020B0503020204020204" charset="-122"/>
            </a:endParaRPr>
          </a:p>
          <a:p>
            <a:pPr lvl="1" indent="0" eaLnBrk="1" hangingPunct="1">
              <a:spcBef>
                <a:spcPct val="50000"/>
              </a:spcBef>
              <a:defRPr/>
            </a:pPr>
            <a:endParaRPr lang="en-US" altLang="zh-CN" sz="2800" dirty="0">
              <a:ea typeface="微软雅黑" panose="020B0503020204020204" charset="-122"/>
            </a:endParaRPr>
          </a:p>
          <a:p>
            <a:pPr lvl="1" indent="0" eaLnBrk="1" hangingPunct="1">
              <a:spcBef>
                <a:spcPct val="50000"/>
              </a:spcBef>
              <a:defRPr/>
            </a:pPr>
            <a:endParaRPr lang="en-US" altLang="zh-CN" dirty="0">
              <a:ea typeface="微软雅黑" panose="020B0503020204020204" charset="-122"/>
            </a:endParaRPr>
          </a:p>
        </p:txBody>
      </p:sp>
      <p:sp>
        <p:nvSpPr>
          <p:cNvPr id="12" name="矩形 11"/>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2400" noProof="1"/>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2.1 </a:t>
            </a:r>
            <a:r>
              <a:rPr lang="zh-CN" altLang="en-US" dirty="0">
                <a:solidFill>
                  <a:schemeClr val="tx1"/>
                </a:solidFill>
              </a:rPr>
              <a:t>分类问题</a:t>
            </a:r>
          </a:p>
        </p:txBody>
      </p:sp>
      <p:sp>
        <p:nvSpPr>
          <p:cNvPr id="6" name="圆角矩形标注 5"/>
          <p:cNvSpPr/>
          <p:nvPr/>
        </p:nvSpPr>
        <p:spPr>
          <a:xfrm>
            <a:off x="8655858" y="1940825"/>
            <a:ext cx="1892490" cy="764275"/>
          </a:xfrm>
          <a:prstGeom prst="wedgeRoundRectCallout">
            <a:avLst>
              <a:gd name="adj1" fmla="val -186330"/>
              <a:gd name="adj2" fmla="val 25078"/>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3200" b="1" dirty="0">
                <a:latin typeface="+mj-ea"/>
                <a:ea typeface="+mj-ea"/>
              </a:rPr>
              <a:t>标签离散</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2.1 </a:t>
            </a:r>
            <a:r>
              <a:rPr lang="zh-CN" altLang="en-US" dirty="0">
                <a:solidFill>
                  <a:schemeClr val="tx1"/>
                </a:solidFill>
              </a:rPr>
              <a:t>分类问题</a:t>
            </a:r>
            <a:r>
              <a:rPr lang="en-US" altLang="zh-CN" dirty="0">
                <a:solidFill>
                  <a:schemeClr val="tx1"/>
                </a:solidFill>
              </a:rPr>
              <a:t>---</a:t>
            </a:r>
            <a:r>
              <a:rPr lang="zh-CN" altLang="en-US" dirty="0">
                <a:solidFill>
                  <a:schemeClr val="tx1"/>
                </a:solidFill>
              </a:rPr>
              <a:t>二分类</a:t>
            </a:r>
          </a:p>
        </p:txBody>
      </p:sp>
      <p:sp>
        <p:nvSpPr>
          <p:cNvPr id="4" name="文本框 3"/>
          <p:cNvSpPr txBox="1"/>
          <p:nvPr/>
        </p:nvSpPr>
        <p:spPr>
          <a:xfrm>
            <a:off x="850900" y="1308429"/>
            <a:ext cx="10579099" cy="2856167"/>
          </a:xfrm>
          <a:prstGeom prst="rect">
            <a:avLst/>
          </a:prstGeom>
          <a:noFill/>
        </p:spPr>
        <p:txBody>
          <a:bodyPr wrap="square">
            <a:spAutoFit/>
          </a:bodyPr>
          <a:lstStyle/>
          <a:p>
            <a:r>
              <a:rPr lang="zh-CN" altLang="en-US" sz="2400" b="1" dirty="0">
                <a:latin typeface="+mj-ea"/>
                <a:ea typeface="+mj-ea"/>
              </a:rPr>
              <a:t>二分类:</a:t>
            </a:r>
            <a:endParaRPr lang="en-US" altLang="zh-CN" sz="2400" b="1" dirty="0">
              <a:latin typeface="+mj-ea"/>
              <a:ea typeface="+mj-ea"/>
            </a:endParaRPr>
          </a:p>
          <a:p>
            <a:endParaRPr lang="en-US" altLang="zh-CN" dirty="0"/>
          </a:p>
          <a:p>
            <a:pPr>
              <a:lnSpc>
                <a:spcPct val="130000"/>
              </a:lnSpc>
            </a:pPr>
            <a:r>
              <a:rPr lang="zh-CN" altLang="en-US" sz="2400" dirty="0">
                <a:latin typeface="+mj-ea"/>
                <a:ea typeface="+mj-ea"/>
              </a:rPr>
              <a:t>表示分类任务中有两个类别，比如我们想识别一幅图片是不是狗。即训练一个分类器，特征向量x表示输入的图片，输出为</a:t>
            </a:r>
            <a:r>
              <a:rPr lang="en-US" altLang="zh-CN" sz="2400" dirty="0">
                <a:latin typeface="+mj-ea"/>
                <a:ea typeface="+mj-ea"/>
              </a:rPr>
              <a:t>y</a:t>
            </a:r>
            <a:r>
              <a:rPr lang="zh-CN" altLang="en-US" sz="2400" dirty="0">
                <a:latin typeface="+mj-ea"/>
                <a:ea typeface="+mj-ea"/>
              </a:rPr>
              <a:t>，若y=0表示输出不是狗，</a:t>
            </a:r>
            <a:r>
              <a:rPr lang="en-US" altLang="zh-CN" sz="2400" dirty="0">
                <a:latin typeface="+mj-ea"/>
                <a:ea typeface="+mj-ea"/>
              </a:rPr>
              <a:t>y=1</a:t>
            </a:r>
            <a:r>
              <a:rPr lang="zh-CN" altLang="en-US" sz="2400" dirty="0">
                <a:latin typeface="+mj-ea"/>
                <a:ea typeface="+mj-ea"/>
              </a:rPr>
              <a:t>表示输出是狗。</a:t>
            </a:r>
            <a:endParaRPr lang="en-US" altLang="zh-CN" sz="2400" dirty="0">
              <a:latin typeface="+mj-ea"/>
              <a:ea typeface="+mj-ea"/>
            </a:endParaRPr>
          </a:p>
          <a:p>
            <a:endParaRPr lang="en-US" altLang="zh-CN" dirty="0">
              <a:latin typeface="+mj-ea"/>
              <a:ea typeface="+mj-ea"/>
            </a:endParaRPr>
          </a:p>
          <a:p>
            <a:r>
              <a:rPr lang="zh-CN" altLang="en-US" sz="2400" dirty="0">
                <a:latin typeface="+mj-ea"/>
                <a:ea typeface="+mj-ea"/>
              </a:rPr>
              <a:t>二分类是假设每个样本都被设置了一个且仅有一个标签0或者1。</a:t>
            </a:r>
          </a:p>
        </p:txBody>
      </p:sp>
      <p:pic>
        <p:nvPicPr>
          <p:cNvPr id="10" name="图片 9"/>
          <p:cNvPicPr>
            <a:picLocks noChangeAspect="1"/>
          </p:cNvPicPr>
          <p:nvPr/>
        </p:nvPicPr>
        <p:blipFill>
          <a:blip r:embed="rId3"/>
          <a:stretch>
            <a:fillRect/>
          </a:stretch>
        </p:blipFill>
        <p:spPr>
          <a:xfrm>
            <a:off x="7481417" y="4353575"/>
            <a:ext cx="2878639" cy="2391992"/>
          </a:xfrm>
          <a:prstGeom prst="rect">
            <a:avLst/>
          </a:prstGeom>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7267" y="1374323"/>
            <a:ext cx="11111981" cy="2224583"/>
          </a:xfrm>
          <a:prstGeom prst="rect">
            <a:avLst/>
          </a:prstGeom>
          <a:noFill/>
        </p:spPr>
        <p:txBody>
          <a:bodyPr wrap="square" rtlCol="0">
            <a:spAutoFit/>
          </a:bodyPr>
          <a:lstStyle/>
          <a:p>
            <a:r>
              <a:rPr lang="zh-CN" altLang="en-US" sz="2400" b="1" dirty="0">
                <a:latin typeface="+mj-ea"/>
                <a:ea typeface="+mj-ea"/>
              </a:rPr>
              <a:t>多类分类：</a:t>
            </a:r>
            <a:endParaRPr lang="en-US" altLang="zh-CN" sz="2400" b="1" dirty="0">
              <a:latin typeface="+mj-ea"/>
              <a:ea typeface="+mj-ea"/>
            </a:endParaRPr>
          </a:p>
          <a:p>
            <a:endParaRPr lang="en-US" altLang="zh-CN" sz="2400" dirty="0"/>
          </a:p>
          <a:p>
            <a:pPr>
              <a:lnSpc>
                <a:spcPct val="130000"/>
              </a:lnSpc>
            </a:pPr>
            <a:r>
              <a:rPr lang="zh-CN" altLang="en-US" sz="2400" dirty="0">
                <a:latin typeface="+mj-ea"/>
                <a:ea typeface="+mj-ea"/>
              </a:rPr>
              <a:t>表示分类任务中有多个类别，比如对一堆水果图片分类，它们可能是橘子、苹果、梨等。多类分类是假设每个样本都被设置了一个且仅有一个标签：一个水果可以是苹果或者梨，但是同时不可能是两者。</a:t>
            </a:r>
          </a:p>
        </p:txBody>
      </p:sp>
      <p:pic>
        <p:nvPicPr>
          <p:cNvPr id="6" name="图片 5"/>
          <p:cNvPicPr>
            <a:picLocks noChangeAspect="1"/>
          </p:cNvPicPr>
          <p:nvPr/>
        </p:nvPicPr>
        <p:blipFill>
          <a:blip r:embed="rId2"/>
          <a:stretch>
            <a:fillRect/>
          </a:stretch>
        </p:blipFill>
        <p:spPr>
          <a:xfrm>
            <a:off x="5012124" y="3773878"/>
            <a:ext cx="4878743" cy="3007794"/>
          </a:xfrm>
          <a:prstGeom prst="rect">
            <a:avLst/>
          </a:prstGeom>
        </p:spPr>
      </p:pic>
      <p:sp>
        <p:nvSpPr>
          <p:cNvPr id="7"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2.1 </a:t>
            </a:r>
            <a:r>
              <a:rPr lang="zh-CN" altLang="en-US" dirty="0">
                <a:solidFill>
                  <a:schemeClr val="tx1"/>
                </a:solidFill>
              </a:rPr>
              <a:t>分类问题</a:t>
            </a:r>
            <a:r>
              <a:rPr lang="en-US" altLang="zh-CN" dirty="0">
                <a:solidFill>
                  <a:schemeClr val="tx1"/>
                </a:solidFill>
              </a:rPr>
              <a:t>---</a:t>
            </a:r>
            <a:r>
              <a:rPr lang="zh-CN" altLang="en-US" dirty="0">
                <a:solidFill>
                  <a:schemeClr val="tx1"/>
                </a:solidFill>
              </a:rPr>
              <a:t>多分类</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2400" noProof="1"/>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概念</a:t>
            </a:r>
          </a:p>
        </p:txBody>
      </p:sp>
      <p:sp>
        <p:nvSpPr>
          <p:cNvPr id="4" name="矩形 3"/>
          <p:cNvSpPr/>
          <p:nvPr/>
        </p:nvSpPr>
        <p:spPr>
          <a:xfrm>
            <a:off x="527713" y="1690680"/>
            <a:ext cx="5531893" cy="3700308"/>
          </a:xfrm>
          <a:prstGeom prst="rect">
            <a:avLst/>
          </a:prstGeom>
        </p:spPr>
        <p:txBody>
          <a:bodyPr wrap="square">
            <a:spAutoFit/>
          </a:bodyPr>
          <a:lstStyle/>
          <a:p>
            <a:r>
              <a:rPr lang="zh-CN" altLang="zh-CN" sz="2800" b="1" kern="100" dirty="0">
                <a:solidFill>
                  <a:srgbClr val="FF0000"/>
                </a:solidFill>
                <a:latin typeface="+mj-ea"/>
                <a:ea typeface="+mj-ea"/>
                <a:cs typeface="Times New Roman" panose="02020603050405020304" pitchFamily="18" charset="0"/>
              </a:rPr>
              <a:t>线性回归</a:t>
            </a:r>
            <a:r>
              <a:rPr lang="zh-CN" altLang="zh-CN" sz="2800" kern="100" dirty="0">
                <a:latin typeface="+mj-ea"/>
                <a:ea typeface="+mj-ea"/>
                <a:cs typeface="Times New Roman" panose="02020603050405020304" pitchFamily="18" charset="0"/>
              </a:rPr>
              <a:t>（</a:t>
            </a:r>
            <a:r>
              <a:rPr lang="en-US" altLang="zh-CN" sz="2800" kern="100" dirty="0">
                <a:latin typeface="+mj-ea"/>
                <a:ea typeface="+mj-ea"/>
                <a:cs typeface="Times New Roman" panose="02020603050405020304" pitchFamily="18" charset="0"/>
              </a:rPr>
              <a:t>Linear Regression</a:t>
            </a:r>
            <a:r>
              <a:rPr lang="zh-CN" altLang="zh-CN" sz="2800" kern="100" dirty="0">
                <a:latin typeface="+mj-ea"/>
                <a:ea typeface="+mj-ea"/>
                <a:cs typeface="Times New Roman" panose="02020603050405020304" pitchFamily="18" charset="0"/>
              </a:rPr>
              <a:t>）</a:t>
            </a:r>
            <a:endParaRPr lang="en-US" altLang="zh-CN" sz="2800" kern="100" dirty="0">
              <a:latin typeface="+mj-ea"/>
              <a:ea typeface="+mj-ea"/>
              <a:cs typeface="Times New Roman" panose="02020603050405020304" pitchFamily="18" charset="0"/>
            </a:endParaRPr>
          </a:p>
          <a:p>
            <a:endParaRPr lang="en-US" altLang="zh-CN" sz="2800" kern="100" dirty="0">
              <a:latin typeface="+mj-ea"/>
              <a:ea typeface="+mj-ea"/>
              <a:cs typeface="Times New Roman" panose="02020603050405020304" pitchFamily="18" charset="0"/>
            </a:endParaRPr>
          </a:p>
          <a:p>
            <a:pPr>
              <a:lnSpc>
                <a:spcPct val="130000"/>
              </a:lnSpc>
            </a:pPr>
            <a:r>
              <a:rPr lang="zh-CN" altLang="zh-CN" sz="2800" kern="100" dirty="0">
                <a:latin typeface="+mj-ea"/>
                <a:ea typeface="+mj-ea"/>
                <a:cs typeface="Times New Roman" panose="02020603050405020304" pitchFamily="18" charset="0"/>
              </a:rPr>
              <a:t>是一种通过属性的线性组合来进行预测的</a:t>
            </a:r>
            <a:r>
              <a:rPr lang="zh-CN" altLang="zh-CN" sz="2800" kern="100" dirty="0">
                <a:solidFill>
                  <a:srgbClr val="FF0000"/>
                </a:solidFill>
                <a:latin typeface="+mj-ea"/>
                <a:ea typeface="+mj-ea"/>
                <a:cs typeface="Times New Roman" panose="02020603050405020304" pitchFamily="18" charset="0"/>
              </a:rPr>
              <a:t>线性模型</a:t>
            </a:r>
            <a:r>
              <a:rPr lang="zh-CN" altLang="zh-CN" sz="2800" kern="100" dirty="0">
                <a:latin typeface="+mj-ea"/>
                <a:ea typeface="+mj-ea"/>
                <a:cs typeface="Times New Roman" panose="02020603050405020304" pitchFamily="18" charset="0"/>
              </a:rPr>
              <a:t>，其目的是找到一条直线或者一个平面或者更高维的超平面，</a:t>
            </a:r>
            <a:r>
              <a:rPr lang="zh-CN" altLang="zh-CN" sz="2800" kern="100" dirty="0">
                <a:solidFill>
                  <a:srgbClr val="FF0000"/>
                </a:solidFill>
                <a:latin typeface="+mj-ea"/>
                <a:ea typeface="+mj-ea"/>
                <a:cs typeface="Times New Roman" panose="02020603050405020304" pitchFamily="18" charset="0"/>
              </a:rPr>
              <a:t>使得预测值与真实值之间的误差最小化。</a:t>
            </a:r>
            <a:endParaRPr lang="zh-CN" altLang="en-US" sz="2800" dirty="0">
              <a:solidFill>
                <a:srgbClr val="FF0000"/>
              </a:solidFill>
              <a:latin typeface="+mj-ea"/>
              <a:ea typeface="+mj-ea"/>
            </a:endParaRPr>
          </a:p>
        </p:txBody>
      </p:sp>
      <p:pic>
        <p:nvPicPr>
          <p:cNvPr id="1026" name="Picture 2" descr="https://ss0.bdstatic.com/70cFuHSh_Q1YnxGkpoWK1HF6hhy/it/u=2884308426,2138558144&amp;fm=26&amp;gp=0.jpg"/>
          <p:cNvPicPr>
            <a:picLocks noChangeAspect="1" noChangeArrowheads="1"/>
          </p:cNvPicPr>
          <p:nvPr/>
        </p:nvPicPr>
        <p:blipFill rotWithShape="1">
          <a:blip r:embed="rId3">
            <a:extLst>
              <a:ext uri="{28A0092B-C50C-407E-A947-70E740481C1C}">
                <a14:useLocalDpi xmlns:a14="http://schemas.microsoft.com/office/drawing/2010/main" val="0"/>
              </a:ext>
            </a:extLst>
          </a:blip>
          <a:srcRect l="5433" t="1618" r="6880" b="373"/>
          <a:stretch>
            <a:fillRect/>
          </a:stretch>
        </p:blipFill>
        <p:spPr bwMode="auto">
          <a:xfrm>
            <a:off x="6469039" y="1280921"/>
            <a:ext cx="5345373" cy="44810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1700" y="1429305"/>
            <a:ext cx="7993724" cy="3693319"/>
          </a:xfrm>
          <a:prstGeom prst="rect">
            <a:avLst/>
          </a:prstGeom>
          <a:noFill/>
        </p:spPr>
        <p:txBody>
          <a:bodyPr wrap="square" rtlCol="0">
            <a:spAutoFit/>
          </a:bodyPr>
          <a:lstStyle/>
          <a:p>
            <a:pPr>
              <a:lnSpc>
                <a:spcPct val="150000"/>
              </a:lnSpc>
            </a:pPr>
            <a:r>
              <a:rPr lang="zh-CN" altLang="en-US" sz="2400" dirty="0">
                <a:latin typeface="+mj-ea"/>
                <a:ea typeface="+mj-ea"/>
              </a:rPr>
              <a:t>逻辑回归的应用场景：</a:t>
            </a:r>
            <a:endParaRPr lang="en-US" altLang="zh-CN" sz="2400" dirty="0">
              <a:latin typeface="+mj-ea"/>
              <a:ea typeface="+mj-ea"/>
            </a:endParaRPr>
          </a:p>
          <a:p>
            <a:pPr marL="342900" indent="-342900" algn="l">
              <a:lnSpc>
                <a:spcPct val="150000"/>
              </a:lnSpc>
              <a:buFont typeface="Arial" panose="020B0604020202020204" pitchFamily="34" charset="0"/>
              <a:buChar char="•"/>
            </a:pPr>
            <a:r>
              <a:rPr lang="zh-CN" altLang="en-US" sz="2400" b="0" i="0" dirty="0">
                <a:solidFill>
                  <a:srgbClr val="333333"/>
                </a:solidFill>
                <a:effectLst/>
                <a:latin typeface="+mj-ea"/>
                <a:ea typeface="+mj-ea"/>
              </a:rPr>
              <a:t>广告点击率</a:t>
            </a:r>
            <a:endParaRPr lang="en-US" altLang="zh-CN" sz="2400" b="0" i="0" dirty="0">
              <a:solidFill>
                <a:srgbClr val="333333"/>
              </a:solidFill>
              <a:effectLst/>
              <a:latin typeface="+mj-ea"/>
              <a:ea typeface="+mj-ea"/>
            </a:endParaRPr>
          </a:p>
          <a:p>
            <a:pPr marL="342900" indent="-342900" algn="l">
              <a:lnSpc>
                <a:spcPct val="150000"/>
              </a:lnSpc>
              <a:buFont typeface="Arial" panose="020B0604020202020204" pitchFamily="34" charset="0"/>
              <a:buChar char="•"/>
            </a:pPr>
            <a:r>
              <a:rPr lang="zh-CN" altLang="en-US" sz="2400" b="0" i="0" dirty="0">
                <a:solidFill>
                  <a:srgbClr val="333333"/>
                </a:solidFill>
                <a:effectLst/>
                <a:latin typeface="+mj-ea"/>
                <a:ea typeface="+mj-ea"/>
              </a:rPr>
              <a:t>是否为垃圾邮件</a:t>
            </a:r>
            <a:endParaRPr lang="en-US" altLang="zh-CN" sz="2400" b="0" i="0" dirty="0">
              <a:solidFill>
                <a:srgbClr val="333333"/>
              </a:solidFill>
              <a:effectLst/>
              <a:latin typeface="+mj-ea"/>
              <a:ea typeface="+mj-ea"/>
            </a:endParaRPr>
          </a:p>
          <a:p>
            <a:pPr marL="342900" indent="-342900" algn="l">
              <a:lnSpc>
                <a:spcPct val="150000"/>
              </a:lnSpc>
              <a:buFont typeface="Arial" panose="020B0604020202020204" pitchFamily="34" charset="0"/>
              <a:buChar char="•"/>
            </a:pPr>
            <a:r>
              <a:rPr lang="zh-CN" altLang="en-US" sz="2400" b="0" i="0" dirty="0">
                <a:solidFill>
                  <a:srgbClr val="333333"/>
                </a:solidFill>
                <a:effectLst/>
                <a:latin typeface="+mj-ea"/>
                <a:ea typeface="+mj-ea"/>
              </a:rPr>
              <a:t>是否患病</a:t>
            </a:r>
            <a:endParaRPr lang="en-US" altLang="zh-CN" sz="2400" b="0" i="0" dirty="0">
              <a:solidFill>
                <a:srgbClr val="333333"/>
              </a:solidFill>
              <a:effectLst/>
              <a:latin typeface="+mj-ea"/>
              <a:ea typeface="+mj-ea"/>
            </a:endParaRPr>
          </a:p>
          <a:p>
            <a:pPr marL="342900" indent="-342900" algn="l">
              <a:lnSpc>
                <a:spcPct val="150000"/>
              </a:lnSpc>
              <a:buFont typeface="Arial" panose="020B0604020202020204" pitchFamily="34" charset="0"/>
              <a:buChar char="•"/>
            </a:pPr>
            <a:r>
              <a:rPr lang="zh-CN" altLang="en-US" sz="2400" b="0" i="0" dirty="0">
                <a:solidFill>
                  <a:srgbClr val="333333"/>
                </a:solidFill>
                <a:effectLst/>
                <a:latin typeface="+mj-ea"/>
                <a:ea typeface="+mj-ea"/>
              </a:rPr>
              <a:t>金融诈骗</a:t>
            </a:r>
            <a:endParaRPr lang="en-US" altLang="zh-CN" sz="2400" b="0" i="0" dirty="0">
              <a:solidFill>
                <a:srgbClr val="333333"/>
              </a:solidFill>
              <a:effectLst/>
              <a:latin typeface="+mj-ea"/>
              <a:ea typeface="+mj-ea"/>
            </a:endParaRPr>
          </a:p>
          <a:p>
            <a:pPr marL="342900" indent="-342900" algn="l">
              <a:lnSpc>
                <a:spcPct val="150000"/>
              </a:lnSpc>
              <a:buFont typeface="Arial" panose="020B0604020202020204" pitchFamily="34" charset="0"/>
              <a:buChar char="•"/>
            </a:pPr>
            <a:r>
              <a:rPr lang="zh-CN" altLang="en-US" sz="2400" b="0" i="0" dirty="0">
                <a:solidFill>
                  <a:srgbClr val="333333"/>
                </a:solidFill>
                <a:effectLst/>
                <a:latin typeface="+mj-ea"/>
                <a:ea typeface="+mj-ea"/>
              </a:rPr>
              <a:t>虚假账号</a:t>
            </a:r>
          </a:p>
          <a:p>
            <a:endParaRPr lang="zh-CN" altLang="en-US" dirty="0"/>
          </a:p>
        </p:txBody>
      </p:sp>
      <p:sp>
        <p:nvSpPr>
          <p:cNvPr id="5" name="文本框 4"/>
          <p:cNvSpPr txBox="1"/>
          <p:nvPr/>
        </p:nvSpPr>
        <p:spPr>
          <a:xfrm>
            <a:off x="2015229" y="5122624"/>
            <a:ext cx="7057750" cy="461665"/>
          </a:xfrm>
          <a:prstGeom prst="rect">
            <a:avLst/>
          </a:prstGeom>
          <a:noFill/>
        </p:spPr>
        <p:txBody>
          <a:bodyPr wrap="square" rtlCol="0">
            <a:spAutoFit/>
          </a:bodyPr>
          <a:lstStyle/>
          <a:p>
            <a:r>
              <a:rPr lang="zh-CN" altLang="en-US" sz="2400" dirty="0">
                <a:latin typeface="+mj-ea"/>
                <a:ea typeface="+mj-ea"/>
              </a:rPr>
              <a:t>逻辑回归一般用于</a:t>
            </a:r>
            <a:r>
              <a:rPr lang="zh-CN" altLang="en-US" sz="2400" b="1" dirty="0">
                <a:solidFill>
                  <a:srgbClr val="FF0000"/>
                </a:solidFill>
                <a:latin typeface="+mj-ea"/>
                <a:ea typeface="+mj-ea"/>
              </a:rPr>
              <a:t>解决分类（二分类）问题</a:t>
            </a:r>
          </a:p>
        </p:txBody>
      </p:sp>
      <p:sp>
        <p:nvSpPr>
          <p:cNvPr id="6"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2.2 </a:t>
            </a:r>
            <a:r>
              <a:rPr lang="zh-CN" altLang="en-US" dirty="0">
                <a:solidFill>
                  <a:schemeClr val="tx1"/>
                </a:solidFill>
              </a:rPr>
              <a:t>逻辑回归概述</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lstStyle/>
              <a:p>
                <a:pPr>
                  <a:buFont typeface="Wingdings" panose="05000000000000000000" pitchFamily="2" charset="2"/>
                  <a:buChar char="n"/>
                </a:pPr>
                <a:r>
                  <a:rPr lang="zh-CN" altLang="en-US" sz="2400" dirty="0"/>
                  <a:t>预测值与输出标记</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𝑧</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𝑤</m:t>
                          </m:r>
                        </m:e>
                        <m:sup>
                          <m:r>
                            <a:rPr lang="en-US" altLang="zh-CN" sz="2400" b="0" i="1" smtClean="0">
                              <a:latin typeface="Cambria Math" panose="02040503050406030204" pitchFamily="18" charset="0"/>
                            </a:rPr>
                            <m:t>𝑇</m:t>
                          </m:r>
                        </m:sup>
                      </m:sSup>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∈{0,1}</m:t>
                      </m:r>
                    </m:oMath>
                  </m:oMathPara>
                </a14:m>
                <a:endParaRPr lang="en-US" altLang="zh-CN" sz="2400" dirty="0"/>
              </a:p>
              <a:p>
                <a:pPr>
                  <a:buFont typeface="Wingdings" panose="05000000000000000000" pitchFamily="2" charset="2"/>
                  <a:buChar char="n"/>
                </a:pPr>
                <a:r>
                  <a:rPr lang="zh-CN" altLang="en-US" sz="2400" kern="0" dirty="0">
                    <a:cs typeface="Verdana" panose="020B0604030504040204" pitchFamily="34" charset="0"/>
                  </a:rPr>
                  <a:t>寻找函数将分类标记与线性回归模型输出联系起来</a:t>
                </a:r>
                <a:endParaRPr lang="en-US" altLang="zh-CN" sz="2400" dirty="0"/>
              </a:p>
              <a:p>
                <a:pPr marL="0" indent="0">
                  <a:buNone/>
                </a:pPr>
                <a:endParaRPr lang="en-US" altLang="zh-CN" sz="2400" dirty="0"/>
              </a:p>
              <a:p>
                <a:pPr>
                  <a:buFont typeface="Wingdings" panose="05000000000000000000" pitchFamily="2" charset="2"/>
                  <a:buChar char="n"/>
                </a:pPr>
                <a:r>
                  <a:rPr lang="zh-CN" altLang="en-US" sz="2400" dirty="0"/>
                  <a:t>最理想的函数：单位阶跃函数</a:t>
                </a:r>
                <a14:m>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𝑧</m:t>
                              </m:r>
                              <m:r>
                                <a:rPr lang="en-US" altLang="zh-CN" sz="2400" b="0" i="1" smtClean="0">
                                  <a:latin typeface="Cambria Math" panose="02040503050406030204" pitchFamily="18" charset="0"/>
                                </a:rPr>
                                <m:t>&lt;0</m:t>
                              </m:r>
                            </m:e>
                          </m:mr>
                          <m:mr>
                            <m:e>
                              <m:r>
                                <a:rPr lang="en-US" altLang="zh-CN" sz="2400" b="0" i="1" smtClean="0">
                                  <a:latin typeface="Cambria Math" panose="02040503050406030204" pitchFamily="18" charset="0"/>
                                </a:rPr>
                                <m:t>0.5, </m:t>
                              </m:r>
                              <m:r>
                                <a:rPr lang="en-US" altLang="zh-CN" sz="2400" b="0" i="1" smtClean="0">
                                  <a:latin typeface="Cambria Math" panose="02040503050406030204" pitchFamily="18" charset="0"/>
                                </a:rPr>
                                <m:t>𝑧</m:t>
                              </m:r>
                              <m: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𝑧</m:t>
                              </m:r>
                              <m:r>
                                <a:rPr lang="en-US" altLang="zh-CN" sz="2400" b="0" i="1" smtClean="0">
                                  <a:latin typeface="Cambria Math" panose="02040503050406030204" pitchFamily="18" charset="0"/>
                                </a:rPr>
                                <m:t>&gt;0</m:t>
                              </m:r>
                            </m:e>
                          </m:mr>
                        </m:m>
                      </m:e>
                    </m:d>
                  </m:oMath>
                </a14:m>
                <a:endParaRPr lang="en-US" altLang="zh-CN" sz="2400" dirty="0"/>
              </a:p>
              <a:p>
                <a:pPr marL="457200" lvl="1" indent="0">
                  <a:buNone/>
                </a:pPr>
                <a:endParaRPr lang="en-US" altLang="zh-CN" sz="2400" dirty="0">
                  <a:latin typeface="+mj-ea"/>
                  <a:ea typeface="+mj-ea"/>
                </a:endParaRPr>
              </a:p>
              <a:p>
                <a:pPr>
                  <a:lnSpc>
                    <a:spcPct val="120000"/>
                  </a:lnSpc>
                  <a:buFont typeface="Wingdings" panose="05000000000000000000" pitchFamily="2" charset="2"/>
                  <a:buChar char="l"/>
                </a:pPr>
                <a:r>
                  <a:rPr lang="zh-CN" altLang="en-US" sz="2400" b="1" dirty="0">
                    <a:latin typeface="+mj-ea"/>
                    <a:ea typeface="+mj-ea"/>
                  </a:rPr>
                  <a:t>预测值大于零就判为正例，小于零则判为反例，预测值为临界值零则可任意判别</a:t>
                </a:r>
                <a:endParaRPr lang="en-US" altLang="zh-CN" sz="2400" b="1" dirty="0">
                  <a:latin typeface="+mj-ea"/>
                  <a:ea typeface="+mj-ea"/>
                </a:endParaRP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687" t="-1043"/>
                </a:stretch>
              </a:blipFill>
            </p:spPr>
            <p:txBody>
              <a:bodyPr/>
              <a:lstStyle/>
              <a:p>
                <a:r>
                  <a:rPr lang="zh-CN" altLang="en-US">
                    <a:noFill/>
                  </a:rPr>
                  <a:t> </a:t>
                </a:r>
              </a:p>
            </p:txBody>
          </p:sp>
        </mc:Fallback>
      </mc:AlternateContent>
      <p:sp>
        <p:nvSpPr>
          <p:cNvPr id="2"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2.2 </a:t>
            </a:r>
            <a:r>
              <a:rPr lang="zh-CN" altLang="en-US" dirty="0">
                <a:solidFill>
                  <a:schemeClr val="tx1"/>
                </a:solidFill>
              </a:rPr>
              <a:t>逻辑回归概述</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p:cNvSpPr>
                <a:spLocks noGrp="1"/>
              </p:cNvSpPr>
              <p:nvPr>
                <p:ph idx="1"/>
              </p:nvPr>
            </p:nvSpPr>
            <p:spPr>
              <a:xfrm>
                <a:off x="668338" y="1452881"/>
                <a:ext cx="11149012" cy="4673286"/>
              </a:xfrm>
            </p:spPr>
            <p:txBody>
              <a:bodyPr/>
              <a:lstStyle/>
              <a:p>
                <a:pPr>
                  <a:lnSpc>
                    <a:spcPct val="120000"/>
                  </a:lnSpc>
                  <a:buFont typeface="Wingdings" panose="05000000000000000000" pitchFamily="2" charset="2"/>
                  <a:buChar char="n"/>
                </a:pPr>
                <a:r>
                  <a:rPr lang="zh-CN" altLang="en-US" sz="2400" dirty="0"/>
                  <a:t>单位阶跃函数缺点</a:t>
                </a:r>
                <a:endParaRPr lang="en-US" altLang="zh-CN" sz="2400" dirty="0"/>
              </a:p>
              <a:p>
                <a:pPr lvl="1">
                  <a:lnSpc>
                    <a:spcPct val="120000"/>
                  </a:lnSpc>
                  <a:buFont typeface="Wingdings" panose="05000000000000000000" pitchFamily="2" charset="2"/>
                  <a:buChar char="l"/>
                </a:pPr>
                <a:r>
                  <a:rPr lang="zh-CN" altLang="en-US" sz="2400" dirty="0">
                    <a:latin typeface="+mj-ea"/>
                    <a:ea typeface="+mj-ea"/>
                  </a:rPr>
                  <a:t>不连续</a:t>
                </a:r>
                <a:endParaRPr lang="en-US" altLang="zh-CN" sz="2400" dirty="0">
                  <a:latin typeface="+mj-ea"/>
                  <a:ea typeface="+mj-ea"/>
                </a:endParaRPr>
              </a:p>
              <a:p>
                <a:endParaRPr lang="en-US" altLang="zh-CN" sz="2400" dirty="0"/>
              </a:p>
              <a:p>
                <a:pPr>
                  <a:lnSpc>
                    <a:spcPct val="120000"/>
                  </a:lnSpc>
                  <a:buFont typeface="Wingdings" panose="05000000000000000000" pitchFamily="2" charset="2"/>
                  <a:buChar char="n"/>
                </a:pPr>
                <a:r>
                  <a:rPr lang="zh-CN" altLang="en-US" sz="2400" dirty="0"/>
                  <a:t>替代函数：对数几率函数（是一种</a:t>
                </a:r>
                <a:r>
                  <a:rPr lang="en-US" altLang="zh-CN" sz="2400" dirty="0"/>
                  <a:t>Sigmoid</a:t>
                </a:r>
                <a:r>
                  <a:rPr lang="zh-CN" altLang="en-US" sz="2400" dirty="0"/>
                  <a:t>函数）</a:t>
                </a:r>
                <a:endParaRPr lang="en-US" altLang="zh-CN" sz="2400" dirty="0"/>
              </a:p>
              <a:p>
                <a:pPr lvl="1">
                  <a:lnSpc>
                    <a:spcPct val="120000"/>
                  </a:lnSpc>
                  <a:buFont typeface="Wingdings" panose="05000000000000000000" pitchFamily="2" charset="2"/>
                  <a:buChar char="l"/>
                </a:pPr>
                <a:r>
                  <a:rPr lang="zh-CN" altLang="en-US" sz="2400" dirty="0">
                    <a:latin typeface="+mj-ea"/>
                    <a:ea typeface="+mj-ea"/>
                  </a:rPr>
                  <a:t>单调可微、任意阶可导</a:t>
                </a:r>
                <a:endParaRPr lang="en-US" altLang="zh-CN" sz="2400" i="1" dirty="0">
                  <a:latin typeface="+mj-ea"/>
                  <a:ea typeface="+mj-ea"/>
                </a:endParaRPr>
              </a:p>
              <a:p>
                <a:pPr marL="457200" lvl="1" indent="0">
                  <a:buNone/>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ea typeface="+mj-ea"/>
                        </a:rPr>
                        <m:t>𝒚</m:t>
                      </m:r>
                      <m:r>
                        <a:rPr lang="en-US" altLang="zh-CN" sz="2400" b="1" i="1" smtClean="0">
                          <a:latin typeface="Cambria Math" panose="02040503050406030204" pitchFamily="18" charset="0"/>
                          <a:ea typeface="+mj-ea"/>
                        </a:rPr>
                        <m:t>=</m:t>
                      </m:r>
                      <m:f>
                        <m:fPr>
                          <m:ctrlPr>
                            <a:rPr lang="en-US" altLang="zh-CN" sz="2400" b="1" i="1" smtClean="0">
                              <a:latin typeface="Cambria Math" panose="02040503050406030204" pitchFamily="18" charset="0"/>
                              <a:ea typeface="+mj-ea"/>
                            </a:rPr>
                          </m:ctrlPr>
                        </m:fPr>
                        <m:num>
                          <m:r>
                            <a:rPr lang="en-US" altLang="zh-CN" sz="2400" b="1" i="1" smtClean="0">
                              <a:latin typeface="Cambria Math" panose="02040503050406030204" pitchFamily="18" charset="0"/>
                              <a:ea typeface="+mj-ea"/>
                            </a:rPr>
                            <m:t>𝟏</m:t>
                          </m:r>
                        </m:num>
                        <m:den>
                          <m:r>
                            <a:rPr lang="en-US" altLang="zh-CN" sz="2400" b="1" i="1" smtClean="0">
                              <a:latin typeface="Cambria Math" panose="02040503050406030204" pitchFamily="18" charset="0"/>
                              <a:ea typeface="+mj-ea"/>
                            </a:rPr>
                            <m:t>𝟏</m:t>
                          </m:r>
                          <m:r>
                            <a:rPr lang="en-US" altLang="zh-CN" sz="2400" b="1" i="1" smtClean="0">
                              <a:latin typeface="Cambria Math" panose="02040503050406030204" pitchFamily="18" charset="0"/>
                              <a:ea typeface="+mj-ea"/>
                            </a:rPr>
                            <m:t>+</m:t>
                          </m:r>
                          <m:sSup>
                            <m:sSupPr>
                              <m:ctrlPr>
                                <a:rPr lang="en-US" altLang="zh-CN" sz="2400" b="1" i="1" smtClean="0">
                                  <a:latin typeface="Cambria Math" panose="02040503050406030204" pitchFamily="18" charset="0"/>
                                  <a:ea typeface="+mj-ea"/>
                                </a:rPr>
                              </m:ctrlPr>
                            </m:sSupPr>
                            <m:e>
                              <m:r>
                                <a:rPr lang="en-US" altLang="zh-CN" sz="2400" b="1" i="1" smtClean="0">
                                  <a:latin typeface="Cambria Math" panose="02040503050406030204" pitchFamily="18" charset="0"/>
                                  <a:ea typeface="+mj-ea"/>
                                </a:rPr>
                                <m:t>𝒆</m:t>
                              </m:r>
                            </m:e>
                            <m:sup>
                              <m:r>
                                <a:rPr lang="en-US" altLang="zh-CN" sz="2400" b="1" i="1" smtClean="0">
                                  <a:latin typeface="Cambria Math" panose="02040503050406030204" pitchFamily="18" charset="0"/>
                                  <a:ea typeface="+mj-ea"/>
                                </a:rPr>
                                <m:t>−</m:t>
                              </m:r>
                              <m:r>
                                <a:rPr lang="en-US" altLang="zh-CN" sz="2400" b="1" i="1" smtClean="0">
                                  <a:latin typeface="Cambria Math" panose="02040503050406030204" pitchFamily="18" charset="0"/>
                                  <a:ea typeface="+mj-ea"/>
                                </a:rPr>
                                <m:t>𝒛</m:t>
                              </m:r>
                            </m:sup>
                          </m:sSup>
                        </m:den>
                      </m:f>
                    </m:oMath>
                  </m:oMathPara>
                </a14:m>
                <a:endParaRPr lang="en-US" altLang="zh-CN" sz="2400" dirty="0">
                  <a:latin typeface="+mj-ea"/>
                  <a:ea typeface="+mj-ea"/>
                </a:endParaRP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668338" y="1452881"/>
                <a:ext cx="11149012" cy="4673286"/>
              </a:xfrm>
              <a:blipFill>
                <a:blip r:embed="rId2"/>
                <a:stretch>
                  <a:fillRect l="-765" t="-261"/>
                </a:stretch>
              </a:blipFill>
            </p:spPr>
            <p:txBody>
              <a:bodyPr/>
              <a:lstStyle/>
              <a:p>
                <a:r>
                  <a:rPr lang="zh-CN" altLang="en-US">
                    <a:noFill/>
                  </a:rPr>
                  <a:t> </a:t>
                </a:r>
              </a:p>
            </p:txBody>
          </p:sp>
        </mc:Fallback>
      </mc:AlternateContent>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0362" y="3518584"/>
            <a:ext cx="4947950" cy="2670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458269" y="6292522"/>
            <a:ext cx="4214317" cy="369332"/>
          </a:xfrm>
          <a:prstGeom prst="rect">
            <a:avLst/>
          </a:prstGeom>
          <a:noFill/>
        </p:spPr>
        <p:txBody>
          <a:bodyPr wrap="square" rtlCol="0">
            <a:spAutoFit/>
          </a:bodyPr>
          <a:lstStyle/>
          <a:p>
            <a:r>
              <a:rPr lang="zh-CN" altLang="en-US" dirty="0">
                <a:solidFill>
                  <a:srgbClr val="FF0000"/>
                </a:solidFill>
                <a:latin typeface="+mj-ea"/>
                <a:ea typeface="+mj-ea"/>
              </a:rPr>
              <a:t>单位阶跃函数与对数几率函数的比较</a:t>
            </a:r>
          </a:p>
        </p:txBody>
      </p:sp>
      <p:sp>
        <p:nvSpPr>
          <p:cNvPr id="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2.2 </a:t>
            </a:r>
            <a:r>
              <a:rPr lang="zh-CN" altLang="en-US" dirty="0">
                <a:solidFill>
                  <a:schemeClr val="tx1"/>
                </a:solidFill>
              </a:rPr>
              <a:t>逻辑回归概述</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矩形 13"/>
              <p:cNvSpPr/>
              <p:nvPr/>
            </p:nvSpPr>
            <p:spPr>
              <a:xfrm>
                <a:off x="797013" y="2213737"/>
                <a:ext cx="6469199" cy="1677382"/>
              </a:xfrm>
              <a:prstGeom prst="rect">
                <a:avLst/>
              </a:prstGeom>
            </p:spPr>
            <p:txBody>
              <a:bodyPr wrap="square">
                <a:spAutoFit/>
              </a:bodyPr>
              <a:lstStyle/>
              <a:p>
                <a:pPr>
                  <a:spcBef>
                    <a:spcPts val="900"/>
                  </a:spcBef>
                  <a:spcAft>
                    <a:spcPts val="900"/>
                  </a:spcAft>
                </a:pPr>
                <a14:m>
                  <m:oMath xmlns:m="http://schemas.openxmlformats.org/officeDocument/2006/math">
                    <m:r>
                      <a:rPr lang="en-US" altLang="zh-CN" sz="2400" i="1" kern="100" smtClean="0">
                        <a:latin typeface="Cambria Math" panose="02040503050406030204" pitchFamily="18" charset="0"/>
                        <a:ea typeface="+mj-ea"/>
                        <a:cs typeface="Times New Roman" panose="02020603050405020304" pitchFamily="18" charset="0"/>
                      </a:rPr>
                      <m:t>𝜎</m:t>
                    </m:r>
                    <m:d>
                      <m:dPr>
                        <m:ctrlPr>
                          <a:rPr lang="zh-CN" altLang="zh-CN" sz="2400" i="1">
                            <a:latin typeface="Cambria Math" panose="02040503050406030204" pitchFamily="18" charset="0"/>
                            <a:ea typeface="+mj-ea"/>
                          </a:rPr>
                        </m:ctrlPr>
                      </m:dPr>
                      <m:e>
                        <m:r>
                          <a:rPr lang="en-US" altLang="zh-CN" sz="2400" i="1" kern="100">
                            <a:latin typeface="Cambria Math" panose="02040503050406030204" pitchFamily="18" charset="0"/>
                            <a:ea typeface="+mj-ea"/>
                            <a:cs typeface="Times New Roman" panose="02020603050405020304" pitchFamily="18" charset="0"/>
                          </a:rPr>
                          <m:t>𝑧</m:t>
                        </m:r>
                      </m:e>
                    </m:d>
                  </m:oMath>
                </a14:m>
                <a:r>
                  <a:rPr lang="en-US" altLang="zh-CN" sz="2400" dirty="0">
                    <a:effectLst/>
                    <a:latin typeface="+mj-ea"/>
                    <a:ea typeface="+mj-ea"/>
                    <a:cs typeface="Times New Roman" panose="02020603050405020304" pitchFamily="18" charset="0"/>
                  </a:rPr>
                  <a:t>代表一个常用的逻辑函数（</a:t>
                </a:r>
                <a:r>
                  <a:rPr lang="en-US" altLang="zh-CN" sz="2400" dirty="0" err="1">
                    <a:effectLst/>
                    <a:latin typeface="+mj-ea"/>
                    <a:ea typeface="+mj-ea"/>
                    <a:cs typeface="Times New Roman" panose="02020603050405020304" pitchFamily="18" charset="0"/>
                  </a:rPr>
                  <a:t>logistic</a:t>
                </a:r>
                <a:r>
                  <a:rPr lang="en-US" altLang="zh-CN" sz="2400" dirty="0">
                    <a:effectLst/>
                    <a:latin typeface="+mj-ea"/>
                    <a:ea typeface="+mj-ea"/>
                    <a:cs typeface="Times New Roman" panose="02020603050405020304" pitchFamily="18" charset="0"/>
                  </a:rPr>
                  <a:t> </a:t>
                </a:r>
                <a:r>
                  <a:rPr lang="en-US" altLang="zh-CN" sz="2400" dirty="0" err="1">
                    <a:effectLst/>
                    <a:latin typeface="+mj-ea"/>
                    <a:ea typeface="+mj-ea"/>
                    <a:cs typeface="Times New Roman" panose="02020603050405020304" pitchFamily="18" charset="0"/>
                  </a:rPr>
                  <a:t>function）为</a:t>
                </a:r>
                <a14:m>
                  <m:oMath xmlns:m="http://schemas.openxmlformats.org/officeDocument/2006/math">
                    <m:r>
                      <a:rPr lang="en-US" altLang="zh-CN" sz="2400" i="1">
                        <a:effectLst/>
                        <a:latin typeface="Cambria Math" panose="02040503050406030204" pitchFamily="18" charset="0"/>
                        <a:ea typeface="+mj-ea"/>
                        <a:cs typeface="Times New Roman" panose="02020603050405020304" pitchFamily="18" charset="0"/>
                      </a:rPr>
                      <m:t>𝑆</m:t>
                    </m:r>
                  </m:oMath>
                </a14:m>
                <a:r>
                  <a:rPr lang="en-US" altLang="zh-CN" sz="2400" dirty="0" err="1">
                    <a:effectLst/>
                    <a:latin typeface="+mj-ea"/>
                    <a:ea typeface="+mj-ea"/>
                    <a:cs typeface="Times New Roman" panose="02020603050405020304" pitchFamily="18" charset="0"/>
                  </a:rPr>
                  <a:t>形函数（Sigmoid</a:t>
                </a:r>
                <a:r>
                  <a:rPr lang="en-US" altLang="zh-CN" sz="2400" dirty="0">
                    <a:effectLst/>
                    <a:latin typeface="+mj-ea"/>
                    <a:ea typeface="+mj-ea"/>
                    <a:cs typeface="Times New Roman" panose="02020603050405020304" pitchFamily="18" charset="0"/>
                  </a:rPr>
                  <a:t> function）</a:t>
                </a:r>
              </a:p>
              <a:p>
                <a:pPr>
                  <a:spcBef>
                    <a:spcPts val="900"/>
                  </a:spcBef>
                  <a:spcAft>
                    <a:spcPts val="900"/>
                  </a:spcAft>
                </a:pPr>
                <a:r>
                  <a:rPr lang="zh-CN" altLang="en-US" sz="2400" dirty="0">
                    <a:latin typeface="+mj-ea"/>
                    <a:ea typeface="+mj-ea"/>
                    <a:cs typeface="Times New Roman" panose="02020603050405020304" pitchFamily="18" charset="0"/>
                  </a:rPr>
                  <a:t>则：</a:t>
                </a:r>
                <a14:m>
                  <m:oMath xmlns:m="http://schemas.openxmlformats.org/officeDocument/2006/math">
                    <m:r>
                      <a:rPr lang="en-US" altLang="zh-CN" sz="2400" i="1" kern="100">
                        <a:latin typeface="Cambria Math" panose="02040503050406030204" pitchFamily="18" charset="0"/>
                        <a:ea typeface="+mj-ea"/>
                        <a:cs typeface="Times New Roman" panose="02020603050405020304" pitchFamily="18" charset="0"/>
                      </a:rPr>
                      <m:t>𝜎</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𝑧</m:t>
                        </m:r>
                      </m:e>
                    </m:d>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𝑔</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𝑧</m:t>
                        </m:r>
                      </m:e>
                    </m:d>
                    <m:r>
                      <a:rPr lang="en-US" altLang="zh-CN" sz="2400" i="1" kern="100">
                        <a:latin typeface="Cambria Math" panose="02040503050406030204" pitchFamily="18" charset="0"/>
                        <a:ea typeface="+mj-ea"/>
                        <a:cs typeface="Times New Roman" panose="02020603050405020304" pitchFamily="18" charset="0"/>
                      </a:rPr>
                      <m:t>=</m:t>
                    </m:r>
                    <m:f>
                      <m:fPr>
                        <m:ctrlPr>
                          <a:rPr lang="zh-CN" altLang="zh-CN" sz="2400" i="1" kern="100">
                            <a:latin typeface="Cambria Math" panose="02040503050406030204" pitchFamily="18" charset="0"/>
                            <a:ea typeface="+mj-ea"/>
                            <a:cs typeface="Times New Roman" panose="02020603050405020304" pitchFamily="18" charset="0"/>
                          </a:rPr>
                        </m:ctrlPr>
                      </m:fPr>
                      <m:num>
                        <m:r>
                          <a:rPr lang="en-US" altLang="zh-CN" sz="2400" i="1" kern="100">
                            <a:latin typeface="Cambria Math" panose="02040503050406030204" pitchFamily="18" charset="0"/>
                            <a:ea typeface="+mj-ea"/>
                            <a:cs typeface="Times New Roman" panose="02020603050405020304" pitchFamily="18" charset="0"/>
                          </a:rPr>
                          <m:t>1</m:t>
                        </m:r>
                      </m:num>
                      <m:den>
                        <m:r>
                          <a:rPr lang="en-US" altLang="zh-CN" sz="2400" i="1" kern="100">
                            <a:latin typeface="Cambria Math" panose="02040503050406030204" pitchFamily="18" charset="0"/>
                            <a:ea typeface="+mj-ea"/>
                            <a:cs typeface="Times New Roman" panose="02020603050405020304" pitchFamily="18" charset="0"/>
                          </a:rPr>
                          <m:t>1+</m:t>
                        </m:r>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𝑒</m:t>
                            </m:r>
                          </m:e>
                          <m:sup>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𝑧</m:t>
                            </m:r>
                          </m:sup>
                        </m:sSup>
                      </m:den>
                    </m:f>
                  </m:oMath>
                </a14:m>
                <a:r>
                  <a:rPr lang="en-US" altLang="zh-CN" sz="4000" dirty="0">
                    <a:effectLst/>
                    <a:latin typeface="+mj-ea"/>
                    <a:ea typeface="+mj-ea"/>
                    <a:cs typeface="Times New Roman" panose="02020603050405020304" pitchFamily="18" charset="0"/>
                  </a:rPr>
                  <a:t> </a:t>
                </a:r>
              </a:p>
            </p:txBody>
          </p:sp>
        </mc:Choice>
        <mc:Fallback xmlns="">
          <p:sp>
            <p:nvSpPr>
              <p:cNvPr id="14" name="矩形 13"/>
              <p:cNvSpPr>
                <a:spLocks noRot="1" noChangeAspect="1" noMove="1" noResize="1" noEditPoints="1" noAdjustHandles="1" noChangeArrowheads="1" noChangeShapeType="1" noTextEdit="1"/>
              </p:cNvSpPr>
              <p:nvPr/>
            </p:nvSpPr>
            <p:spPr>
              <a:xfrm>
                <a:off x="797013" y="2213737"/>
                <a:ext cx="6469199" cy="1677382"/>
              </a:xfrm>
              <a:prstGeom prst="rect">
                <a:avLst/>
              </a:prstGeom>
              <a:blipFill>
                <a:blip r:embed="rId3"/>
                <a:stretch>
                  <a:fillRect l="-1508" t="-2909" b="-2909"/>
                </a:stretch>
              </a:blipFill>
            </p:spPr>
            <p:txBody>
              <a:bodyPr/>
              <a:lstStyle/>
              <a:p>
                <a:r>
                  <a:rPr lang="zh-CN" altLang="en-US">
                    <a:noFill/>
                  </a:rPr>
                  <a:t> </a:t>
                </a:r>
              </a:p>
            </p:txBody>
          </p:sp>
        </mc:Fallback>
      </mc:AlternateContent>
      <p:pic>
        <p:nvPicPr>
          <p:cNvPr id="15" name="Picture 2" descr="https://timgsa.baidu.com/timg?image&amp;quality=80&amp;size=b9999_10000&amp;sec=1560224252523&amp;di=89edc2db22ac61e0bec78e94841947d1&amp;imgtype=0&amp;src=http%3A%2F%2Fs3.51cto.com%2Fwyfs02%2FM01%2F9B%2F19%2FwKiom1leAYyycx-4AABa3N7yDZQ50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1956" y="1367472"/>
            <a:ext cx="5094379" cy="33877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矩形 15"/>
              <p:cNvSpPr/>
              <p:nvPr/>
            </p:nvSpPr>
            <p:spPr>
              <a:xfrm>
                <a:off x="7190616" y="4915705"/>
                <a:ext cx="4775719" cy="1061829"/>
              </a:xfrm>
              <a:prstGeom prst="rect">
                <a:avLst/>
              </a:prstGeom>
            </p:spPr>
            <p:txBody>
              <a:bodyPr wrap="square">
                <a:spAutoFit/>
              </a:bodyPr>
              <a:lstStyle/>
              <a:p>
                <a:pPr>
                  <a:spcBef>
                    <a:spcPts val="900"/>
                  </a:spcBef>
                  <a:spcAft>
                    <a:spcPts val="900"/>
                  </a:spcAft>
                </a:pPr>
                <a:r>
                  <a:rPr lang="zh-CN" altLang="zh-CN" sz="2400" dirty="0">
                    <a:latin typeface="+mj-ea"/>
                    <a:ea typeface="+mj-ea"/>
                    <a:cs typeface="Times New Roman" panose="02020603050405020304" pitchFamily="18" charset="0"/>
                  </a:rPr>
                  <a:t>当</a:t>
                </a:r>
                <a14:m>
                  <m:oMath xmlns:m="http://schemas.openxmlformats.org/officeDocument/2006/math">
                    <m:r>
                      <a:rPr lang="en-US" altLang="zh-CN" sz="2400" i="1" kern="100">
                        <a:latin typeface="Cambria Math" panose="02040503050406030204" pitchFamily="18" charset="0"/>
                        <a:ea typeface="+mj-ea"/>
                        <a:cs typeface="Times New Roman" panose="02020603050405020304" pitchFamily="18" charset="0"/>
                      </a:rPr>
                      <m:t>𝜎</m:t>
                    </m:r>
                    <m:d>
                      <m:dPr>
                        <m:ctrlPr>
                          <a:rPr lang="zh-CN" altLang="zh-CN" sz="2400" i="1">
                            <a:latin typeface="Cambria Math" panose="02040503050406030204" pitchFamily="18" charset="0"/>
                            <a:ea typeface="+mj-ea"/>
                          </a:rPr>
                        </m:ctrlPr>
                      </m:dPr>
                      <m:e>
                        <m:r>
                          <a:rPr lang="en-US" altLang="zh-CN" sz="2400" i="1" kern="100">
                            <a:latin typeface="Cambria Math" panose="02040503050406030204" pitchFamily="18" charset="0"/>
                            <a:ea typeface="+mj-ea"/>
                            <a:cs typeface="Times New Roman" panose="02020603050405020304" pitchFamily="18" charset="0"/>
                          </a:rPr>
                          <m:t>𝑧</m:t>
                        </m:r>
                      </m:e>
                    </m:d>
                  </m:oMath>
                </a14:m>
                <a:r>
                  <a:rPr lang="zh-CN" altLang="zh-CN" sz="2400" dirty="0">
                    <a:effectLst/>
                    <a:latin typeface="+mj-ea"/>
                    <a:ea typeface="+mj-ea"/>
                    <a:cs typeface="Times New Roman" panose="02020603050405020304" pitchFamily="18" charset="0"/>
                  </a:rPr>
                  <a:t>大于等于</a:t>
                </a:r>
                <a:r>
                  <a:rPr lang="en-US" altLang="zh-CN" sz="2400" dirty="0">
                    <a:effectLst/>
                    <a:latin typeface="+mj-ea"/>
                    <a:ea typeface="+mj-ea"/>
                    <a:cs typeface="Times New Roman" panose="02020603050405020304" pitchFamily="18" charset="0"/>
                  </a:rPr>
                  <a:t>0.5</a:t>
                </a:r>
                <a:r>
                  <a:rPr lang="zh-CN" altLang="zh-CN" sz="2400" dirty="0">
                    <a:effectLst/>
                    <a:latin typeface="+mj-ea"/>
                    <a:ea typeface="+mj-ea"/>
                    <a:cs typeface="Times New Roman" panose="02020603050405020304" pitchFamily="18" charset="0"/>
                  </a:rPr>
                  <a:t>时，预测</a:t>
                </a:r>
                <a:r>
                  <a:rPr lang="en-US" altLang="zh-CN" sz="2400" dirty="0">
                    <a:effectLst/>
                    <a:latin typeface="+mj-ea"/>
                    <a:ea typeface="+mj-ea"/>
                    <a:cs typeface="Times New Roman" panose="02020603050405020304" pitchFamily="18" charset="0"/>
                  </a:rPr>
                  <a:t> y=1</a:t>
                </a:r>
                <a:endParaRPr lang="zh-CN" altLang="zh-CN" sz="2400" dirty="0">
                  <a:effectLst/>
                  <a:latin typeface="+mj-ea"/>
                  <a:ea typeface="+mj-ea"/>
                  <a:cs typeface="Times New Roman" panose="02020603050405020304" pitchFamily="18" charset="0"/>
                </a:endParaRPr>
              </a:p>
              <a:p>
                <a:pPr>
                  <a:spcBef>
                    <a:spcPts val="900"/>
                  </a:spcBef>
                  <a:spcAft>
                    <a:spcPts val="900"/>
                  </a:spcAft>
                </a:pPr>
                <a:r>
                  <a:rPr lang="zh-CN" altLang="zh-CN" sz="2400" dirty="0">
                    <a:effectLst/>
                    <a:latin typeface="+mj-ea"/>
                    <a:ea typeface="+mj-ea"/>
                    <a:cs typeface="Times New Roman" panose="02020603050405020304" pitchFamily="18" charset="0"/>
                  </a:rPr>
                  <a:t>当</a:t>
                </a:r>
                <a14:m>
                  <m:oMath xmlns:m="http://schemas.openxmlformats.org/officeDocument/2006/math">
                    <m:r>
                      <a:rPr lang="en-US" altLang="zh-CN" sz="2400" i="1" kern="100">
                        <a:latin typeface="Cambria Math" panose="02040503050406030204" pitchFamily="18" charset="0"/>
                        <a:ea typeface="+mj-ea"/>
                        <a:cs typeface="Times New Roman" panose="02020603050405020304" pitchFamily="18" charset="0"/>
                      </a:rPr>
                      <m:t>𝜎</m:t>
                    </m:r>
                    <m:d>
                      <m:dPr>
                        <m:ctrlPr>
                          <a:rPr lang="zh-CN" altLang="zh-CN" sz="2400" i="1">
                            <a:latin typeface="Cambria Math" panose="02040503050406030204" pitchFamily="18" charset="0"/>
                            <a:ea typeface="+mj-ea"/>
                          </a:rPr>
                        </m:ctrlPr>
                      </m:dPr>
                      <m:e>
                        <m:r>
                          <a:rPr lang="en-US" altLang="zh-CN" sz="2400" i="1" kern="100">
                            <a:latin typeface="Cambria Math" panose="02040503050406030204" pitchFamily="18" charset="0"/>
                            <a:ea typeface="+mj-ea"/>
                            <a:cs typeface="Times New Roman" panose="02020603050405020304" pitchFamily="18" charset="0"/>
                          </a:rPr>
                          <m:t>𝑧</m:t>
                        </m:r>
                      </m:e>
                    </m:d>
                  </m:oMath>
                </a14:m>
                <a:r>
                  <a:rPr lang="zh-CN" altLang="zh-CN" sz="2400" dirty="0">
                    <a:effectLst/>
                    <a:latin typeface="+mj-ea"/>
                    <a:ea typeface="+mj-ea"/>
                    <a:cs typeface="Times New Roman" panose="02020603050405020304" pitchFamily="18" charset="0"/>
                  </a:rPr>
                  <a:t>小于</a:t>
                </a:r>
                <a:r>
                  <a:rPr lang="en-US" altLang="zh-CN" sz="2400" dirty="0">
                    <a:effectLst/>
                    <a:latin typeface="+mj-ea"/>
                    <a:ea typeface="+mj-ea"/>
                    <a:cs typeface="Times New Roman" panose="02020603050405020304" pitchFamily="18" charset="0"/>
                  </a:rPr>
                  <a:t>0.5</a:t>
                </a:r>
                <a:r>
                  <a:rPr lang="zh-CN" altLang="zh-CN" sz="2400" dirty="0">
                    <a:effectLst/>
                    <a:latin typeface="+mj-ea"/>
                    <a:ea typeface="+mj-ea"/>
                    <a:cs typeface="Times New Roman" panose="02020603050405020304" pitchFamily="18" charset="0"/>
                  </a:rPr>
                  <a:t>时，预测</a:t>
                </a:r>
                <a:r>
                  <a:rPr lang="en-US" altLang="zh-CN" sz="2400" dirty="0">
                    <a:effectLst/>
                    <a:latin typeface="+mj-ea"/>
                    <a:ea typeface="+mj-ea"/>
                    <a:cs typeface="Times New Roman" panose="02020603050405020304" pitchFamily="18" charset="0"/>
                  </a:rPr>
                  <a:t> y=0</a:t>
                </a:r>
                <a:endParaRPr lang="zh-CN" altLang="zh-CN" sz="2400" dirty="0">
                  <a:effectLst/>
                  <a:latin typeface="+mj-ea"/>
                  <a:ea typeface="+mj-ea"/>
                  <a:cs typeface="Times New Roman" panose="02020603050405020304" pitchFamily="18"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7190616" y="4915705"/>
                <a:ext cx="4775719" cy="1061829"/>
              </a:xfrm>
              <a:prstGeom prst="rect">
                <a:avLst/>
              </a:prstGeom>
              <a:blipFill>
                <a:blip r:embed="rId5"/>
                <a:stretch>
                  <a:fillRect l="-2043" t="-4571" b="-12000"/>
                </a:stretch>
              </a:blipFill>
            </p:spPr>
            <p:txBody>
              <a:bodyPr/>
              <a:lstStyle/>
              <a:p>
                <a:r>
                  <a:rPr lang="zh-CN" altLang="en-US">
                    <a:noFill/>
                  </a:rPr>
                  <a:t> </a:t>
                </a:r>
              </a:p>
            </p:txBody>
          </p:sp>
        </mc:Fallback>
      </mc:AlternateContent>
      <p:sp>
        <p:nvSpPr>
          <p:cNvPr id="3" name="矩形 2"/>
          <p:cNvSpPr/>
          <p:nvPr/>
        </p:nvSpPr>
        <p:spPr>
          <a:xfrm>
            <a:off x="797013" y="1396900"/>
            <a:ext cx="2178802" cy="461665"/>
          </a:xfrm>
          <a:prstGeom prst="rect">
            <a:avLst/>
          </a:prstGeom>
        </p:spPr>
        <p:txBody>
          <a:bodyPr wrap="none">
            <a:spAutoFit/>
          </a:bodyPr>
          <a:lstStyle/>
          <a:p>
            <a:pPr>
              <a:spcBef>
                <a:spcPts val="2400"/>
              </a:spcBef>
              <a:spcAft>
                <a:spcPts val="0"/>
              </a:spcAft>
            </a:pPr>
            <a:r>
              <a:rPr lang="en-US" altLang="zh-CN" sz="2400" b="1" kern="0" dirty="0">
                <a:latin typeface="+mj-ea"/>
                <a:ea typeface="+mj-ea"/>
                <a:cs typeface="Times New Roman" panose="02020603050405020304" pitchFamily="18" charset="0"/>
              </a:rPr>
              <a:t>Sigmoid </a:t>
            </a:r>
            <a:r>
              <a:rPr lang="en-US" altLang="zh-CN" sz="2400" b="1" kern="0" dirty="0" err="1">
                <a:latin typeface="+mj-ea"/>
                <a:ea typeface="+mj-ea"/>
                <a:cs typeface="Times New Roman" panose="02020603050405020304" pitchFamily="18" charset="0"/>
              </a:rPr>
              <a:t>函数</a:t>
            </a:r>
            <a:endParaRPr lang="zh-CN" altLang="zh-CN" sz="2400" b="1" kern="0" dirty="0">
              <a:latin typeface="+mj-ea"/>
              <a:ea typeface="+mj-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4549215" y="3354605"/>
                <a:ext cx="1609030" cy="461665"/>
              </a:xfrm>
              <a:prstGeom prst="rect">
                <a:avLst/>
              </a:prstGeom>
            </p:spPr>
            <p:txBody>
              <a:bodyPr wrap="none">
                <a:spAutoFit/>
              </a:bodyPr>
              <a:lstStyle/>
              <a:p>
                <a14:m>
                  <m:oMath xmlns:m="http://schemas.openxmlformats.org/officeDocument/2006/math">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𝑧</m:t>
                    </m:r>
                  </m:oMath>
                </a14:m>
                <a:r>
                  <a:rPr lang="en-US" altLang="zh-CN" sz="2400" kern="100" dirty="0">
                    <a:latin typeface="Calibri" panose="020F0502020204030204" charset="0"/>
                    <a:ea typeface="宋体" panose="02010600030101010101" pitchFamily="2" charset="-122"/>
                    <a:cs typeface="Times New Roman" panose="02020603050405020304" pitchFamily="18" charset="0"/>
                  </a:rPr>
                  <a:t>=</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𝑤</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𝑏</m:t>
                    </m:r>
                  </m:oMath>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4549215" y="3354605"/>
                <a:ext cx="1609030" cy="461665"/>
              </a:xfrm>
              <a:prstGeom prst="rect">
                <a:avLst/>
              </a:prstGeom>
              <a:blipFill rotWithShape="1">
                <a:blip r:embed="rId6"/>
                <a:stretch>
                  <a:fillRect l="-5" t="-116" r="1" b="1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05427" y="6235640"/>
                <a:ext cx="11581146" cy="400110"/>
              </a:xfrm>
              <a:prstGeom prst="rect">
                <a:avLst/>
              </a:prstGeom>
            </p:spPr>
            <p:txBody>
              <a:bodyPr wrap="square">
                <a:sp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9pPr>
              </a:lstStyle>
              <a:p>
                <a:r>
                  <a:rPr lang="zh-CN" altLang="en-US" sz="1800" dirty="0">
                    <a:solidFill>
                      <a:srgbClr val="FF0000"/>
                    </a:solidFill>
                  </a:rPr>
                  <a:t>注意：若</a:t>
                </a:r>
                <a14:m>
                  <m:oMath xmlns:m="http://schemas.openxmlformats.org/officeDocument/2006/math">
                    <m:r>
                      <a:rPr lang="zh-CN" altLang="en-US" sz="1800" i="1" dirty="0">
                        <a:solidFill>
                          <a:srgbClr val="FF0000"/>
                        </a:solidFill>
                        <a:latin typeface="Cambria Math" panose="02040503050406030204" pitchFamily="18" charset="0"/>
                      </a:rPr>
                      <m:t>表达式</m:t>
                    </m:r>
                    <m:r>
                      <a:rPr lang="en-US" altLang="zh-CN" sz="1800" b="0" i="1" dirty="0" smtClean="0">
                        <a:solidFill>
                          <a:srgbClr val="FF0000"/>
                        </a:solidFill>
                        <a:latin typeface="Cambria Math" panose="02040503050406030204" pitchFamily="18" charset="0"/>
                      </a:rPr>
                      <m:t> </m:t>
                    </m:r>
                    <m:r>
                      <a:rPr lang="zh-CN" altLang="en-US" sz="1800" i="1">
                        <a:solidFill>
                          <a:srgbClr val="FF0000"/>
                        </a:solidFill>
                        <a:latin typeface="Cambria Math" panose="02040503050406030204" pitchFamily="18" charset="0"/>
                      </a:rPr>
                      <m:t>h</m:t>
                    </m:r>
                    <m:d>
                      <m:dPr>
                        <m:ctrlPr>
                          <a:rPr lang="zh-CN" altLang="en-US" sz="1800" i="1">
                            <a:solidFill>
                              <a:srgbClr val="FF0000"/>
                            </a:solidFill>
                            <a:latin typeface="Cambria Math" panose="02040503050406030204" pitchFamily="18" charset="0"/>
                          </a:rPr>
                        </m:ctrlPr>
                      </m:dPr>
                      <m:e>
                        <m:r>
                          <a:rPr lang="zh-CN" altLang="en-US" sz="1800" i="1">
                            <a:solidFill>
                              <a:srgbClr val="FF0000"/>
                            </a:solidFill>
                            <a:latin typeface="Cambria Math" panose="02040503050406030204" pitchFamily="18" charset="0"/>
                          </a:rPr>
                          <m:t>𝑥</m:t>
                        </m:r>
                      </m:e>
                    </m:d>
                    <m:r>
                      <a:rPr lang="en-US" altLang="zh-CN" sz="1800" b="0" i="1" smtClean="0">
                        <a:solidFill>
                          <a:srgbClr val="FF0000"/>
                        </a:solidFill>
                        <a:latin typeface="Cambria Math" panose="02040503050406030204" pitchFamily="18" charset="0"/>
                      </a:rPr>
                      <m:t>=</m:t>
                    </m:r>
                    <m:sSub>
                      <m:sSubPr>
                        <m:ctrlPr>
                          <a:rPr lang="zh-CN" altLang="en-US" sz="1800" i="1">
                            <a:solidFill>
                              <a:srgbClr val="FF0000"/>
                            </a:solidFill>
                            <a:latin typeface="Cambria Math" panose="02040503050406030204" pitchFamily="18" charset="0"/>
                          </a:rPr>
                        </m:ctrlPr>
                      </m:sSubPr>
                      <m:e>
                        <m:r>
                          <a:rPr lang="en-US" altLang="zh-CN" sz="1800" b="0" i="1" smtClean="0">
                            <a:solidFill>
                              <a:srgbClr val="FF0000"/>
                            </a:solidFill>
                            <a:latin typeface="Cambria Math" panose="02040503050406030204" pitchFamily="18" charset="0"/>
                          </a:rPr>
                          <m:t>𝑧</m:t>
                        </m:r>
                        <m:r>
                          <a:rPr lang="en-US" altLang="zh-CN" sz="1800" b="0" i="1" smtClean="0">
                            <a:solidFill>
                              <a:srgbClr val="FF0000"/>
                            </a:solidFill>
                            <a:latin typeface="Cambria Math" panose="02040503050406030204" pitchFamily="18" charset="0"/>
                          </a:rPr>
                          <m:t>=</m:t>
                        </m:r>
                        <m:r>
                          <a:rPr lang="zh-CN" altLang="en-US" sz="1800" i="1">
                            <a:solidFill>
                              <a:srgbClr val="FF0000"/>
                            </a:solidFill>
                            <a:latin typeface="Cambria Math" panose="02040503050406030204" pitchFamily="18" charset="0"/>
                          </a:rPr>
                          <m:t>𝑤</m:t>
                        </m:r>
                      </m:e>
                      <m:sub>
                        <m:r>
                          <a:rPr lang="zh-CN" altLang="en-US" sz="1800">
                            <a:solidFill>
                              <a:srgbClr val="FF0000"/>
                            </a:solidFill>
                            <a:latin typeface="Cambria Math" panose="02040503050406030204" pitchFamily="18" charset="0"/>
                          </a:rPr>
                          <m:t>0</m:t>
                        </m:r>
                      </m:sub>
                    </m:sSub>
                    <m:r>
                      <a:rPr lang="zh-CN" altLang="en-US" sz="1800">
                        <a:solidFill>
                          <a:srgbClr val="FF0000"/>
                        </a:solidFill>
                        <a:latin typeface="Cambria Math" panose="02040503050406030204" pitchFamily="18" charset="0"/>
                      </a:rPr>
                      <m:t>+</m:t>
                    </m:r>
                    <m:sSub>
                      <m:sSubPr>
                        <m:ctrlPr>
                          <a:rPr lang="zh-CN" altLang="en-US" sz="1800" i="1">
                            <a:solidFill>
                              <a:srgbClr val="FF0000"/>
                            </a:solidFill>
                            <a:latin typeface="Cambria Math" panose="02040503050406030204" pitchFamily="18" charset="0"/>
                          </a:rPr>
                        </m:ctrlPr>
                      </m:sSubPr>
                      <m:e>
                        <m:r>
                          <a:rPr lang="zh-CN" altLang="en-US" sz="1800" i="1">
                            <a:solidFill>
                              <a:srgbClr val="FF0000"/>
                            </a:solidFill>
                            <a:latin typeface="Cambria Math" panose="02040503050406030204" pitchFamily="18" charset="0"/>
                          </a:rPr>
                          <m:t>𝑤</m:t>
                        </m:r>
                      </m:e>
                      <m:sub>
                        <m:r>
                          <a:rPr lang="zh-CN" altLang="en-US" sz="1800">
                            <a:solidFill>
                              <a:srgbClr val="FF0000"/>
                            </a:solidFill>
                            <a:latin typeface="Cambria Math" panose="02040503050406030204" pitchFamily="18" charset="0"/>
                          </a:rPr>
                          <m:t>1</m:t>
                        </m:r>
                      </m:sub>
                    </m:sSub>
                    <m:sSub>
                      <m:sSubPr>
                        <m:ctrlPr>
                          <a:rPr lang="zh-CN" altLang="en-US" sz="1800" i="1">
                            <a:solidFill>
                              <a:srgbClr val="FF0000"/>
                            </a:solidFill>
                            <a:latin typeface="Cambria Math" panose="02040503050406030204" pitchFamily="18" charset="0"/>
                          </a:rPr>
                        </m:ctrlPr>
                      </m:sSubPr>
                      <m:e>
                        <m:r>
                          <a:rPr lang="zh-CN" altLang="en-US" sz="1800" i="1">
                            <a:solidFill>
                              <a:srgbClr val="FF0000"/>
                            </a:solidFill>
                            <a:latin typeface="Cambria Math" panose="02040503050406030204" pitchFamily="18" charset="0"/>
                          </a:rPr>
                          <m:t>𝑥</m:t>
                        </m:r>
                      </m:e>
                      <m:sub>
                        <m:r>
                          <a:rPr lang="zh-CN" altLang="en-US" sz="1800">
                            <a:solidFill>
                              <a:srgbClr val="FF0000"/>
                            </a:solidFill>
                            <a:latin typeface="Cambria Math" panose="02040503050406030204" pitchFamily="18" charset="0"/>
                          </a:rPr>
                          <m:t>1</m:t>
                        </m:r>
                      </m:sub>
                    </m:sSub>
                    <m:r>
                      <a:rPr lang="zh-CN" altLang="en-US" sz="1800">
                        <a:solidFill>
                          <a:srgbClr val="FF0000"/>
                        </a:solidFill>
                        <a:latin typeface="Cambria Math" panose="02040503050406030204" pitchFamily="18" charset="0"/>
                      </a:rPr>
                      <m:t>+</m:t>
                    </m:r>
                    <m:sSub>
                      <m:sSubPr>
                        <m:ctrlPr>
                          <a:rPr lang="zh-CN" altLang="en-US" sz="1800" i="1">
                            <a:solidFill>
                              <a:srgbClr val="FF0000"/>
                            </a:solidFill>
                            <a:latin typeface="Cambria Math" panose="02040503050406030204" pitchFamily="18" charset="0"/>
                          </a:rPr>
                        </m:ctrlPr>
                      </m:sSubPr>
                      <m:e>
                        <m:r>
                          <a:rPr lang="zh-CN" altLang="en-US" sz="1800" i="1">
                            <a:solidFill>
                              <a:srgbClr val="FF0000"/>
                            </a:solidFill>
                            <a:latin typeface="Cambria Math" panose="02040503050406030204" pitchFamily="18" charset="0"/>
                          </a:rPr>
                          <m:t>𝑤</m:t>
                        </m:r>
                      </m:e>
                      <m:sub>
                        <m:r>
                          <a:rPr lang="zh-CN" altLang="en-US" sz="1800">
                            <a:solidFill>
                              <a:srgbClr val="FF0000"/>
                            </a:solidFill>
                            <a:latin typeface="Cambria Math" panose="02040503050406030204" pitchFamily="18" charset="0"/>
                          </a:rPr>
                          <m:t>2</m:t>
                        </m:r>
                      </m:sub>
                    </m:sSub>
                    <m:sSub>
                      <m:sSubPr>
                        <m:ctrlPr>
                          <a:rPr lang="zh-CN" altLang="en-US" sz="1800" i="1">
                            <a:solidFill>
                              <a:srgbClr val="FF0000"/>
                            </a:solidFill>
                            <a:latin typeface="Cambria Math" panose="02040503050406030204" pitchFamily="18" charset="0"/>
                          </a:rPr>
                        </m:ctrlPr>
                      </m:sSubPr>
                      <m:e>
                        <m:r>
                          <a:rPr lang="zh-CN" altLang="en-US" sz="1800" i="1">
                            <a:solidFill>
                              <a:srgbClr val="FF0000"/>
                            </a:solidFill>
                            <a:latin typeface="Cambria Math" panose="02040503050406030204" pitchFamily="18" charset="0"/>
                          </a:rPr>
                          <m:t>𝑥</m:t>
                        </m:r>
                      </m:e>
                      <m:sub>
                        <m:r>
                          <a:rPr lang="zh-CN" altLang="en-US" sz="1800">
                            <a:solidFill>
                              <a:srgbClr val="FF0000"/>
                            </a:solidFill>
                            <a:latin typeface="Cambria Math" panose="02040503050406030204" pitchFamily="18" charset="0"/>
                          </a:rPr>
                          <m:t>2</m:t>
                        </m:r>
                      </m:sub>
                    </m:sSub>
                    <m:r>
                      <a:rPr lang="zh-CN" altLang="en-US" sz="1800">
                        <a:solidFill>
                          <a:srgbClr val="FF0000"/>
                        </a:solidFill>
                        <a:latin typeface="Cambria Math" panose="02040503050406030204" pitchFamily="18" charset="0"/>
                      </a:rPr>
                      <m:t>+...+</m:t>
                    </m:r>
                    <m:sSub>
                      <m:sSubPr>
                        <m:ctrlPr>
                          <a:rPr lang="zh-CN" altLang="en-US" sz="1800" i="1">
                            <a:solidFill>
                              <a:srgbClr val="FF0000"/>
                            </a:solidFill>
                            <a:latin typeface="Cambria Math" panose="02040503050406030204" pitchFamily="18" charset="0"/>
                          </a:rPr>
                        </m:ctrlPr>
                      </m:sSubPr>
                      <m:e>
                        <m:r>
                          <a:rPr lang="zh-CN" altLang="en-US" sz="1800" i="1">
                            <a:solidFill>
                              <a:srgbClr val="FF0000"/>
                            </a:solidFill>
                            <a:latin typeface="Cambria Math" panose="02040503050406030204" pitchFamily="18" charset="0"/>
                          </a:rPr>
                          <m:t>𝑤</m:t>
                        </m:r>
                      </m:e>
                      <m:sub>
                        <m:r>
                          <a:rPr lang="zh-CN" altLang="en-US" sz="1800" i="1">
                            <a:solidFill>
                              <a:srgbClr val="FF0000"/>
                            </a:solidFill>
                            <a:latin typeface="Cambria Math" panose="02040503050406030204" pitchFamily="18" charset="0"/>
                          </a:rPr>
                          <m:t>𝑛</m:t>
                        </m:r>
                      </m:sub>
                    </m:sSub>
                    <m:sSub>
                      <m:sSubPr>
                        <m:ctrlPr>
                          <a:rPr lang="zh-CN" altLang="en-US" sz="1800" i="1">
                            <a:solidFill>
                              <a:srgbClr val="FF0000"/>
                            </a:solidFill>
                            <a:latin typeface="Cambria Math" panose="02040503050406030204" pitchFamily="18" charset="0"/>
                          </a:rPr>
                        </m:ctrlPr>
                      </m:sSubPr>
                      <m:e>
                        <m:r>
                          <a:rPr lang="zh-CN" altLang="en-US" sz="1800" i="1">
                            <a:solidFill>
                              <a:srgbClr val="FF0000"/>
                            </a:solidFill>
                            <a:latin typeface="Cambria Math" panose="02040503050406030204" pitchFamily="18" charset="0"/>
                          </a:rPr>
                          <m:t>𝑥</m:t>
                        </m:r>
                      </m:e>
                      <m:sub>
                        <m:r>
                          <a:rPr lang="zh-CN" altLang="en-US" sz="1800" i="1">
                            <a:solidFill>
                              <a:srgbClr val="FF0000"/>
                            </a:solidFill>
                            <a:latin typeface="Cambria Math" panose="02040503050406030204" pitchFamily="18" charset="0"/>
                          </a:rPr>
                          <m:t>𝑛</m:t>
                        </m:r>
                      </m:sub>
                    </m:sSub>
                    <m:r>
                      <a:rPr lang="zh-CN" altLang="en-US" sz="1800">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𝑏</m:t>
                    </m:r>
                    <m:r>
                      <a:rPr lang="en-US" altLang="zh-CN" sz="1800" i="1">
                        <a:solidFill>
                          <a:srgbClr val="FF0000"/>
                        </a:solidFill>
                        <a:latin typeface="Cambria Math" panose="02040503050406030204" pitchFamily="18" charset="0"/>
                      </a:rPr>
                      <m:t>=</m:t>
                    </m:r>
                    <m:sSup>
                      <m:sSupPr>
                        <m:ctrlPr>
                          <a:rPr lang="zh-CN" altLang="zh-CN" sz="1800" i="1">
                            <a:solidFill>
                              <a:srgbClr val="FF0000"/>
                            </a:solidFill>
                            <a:latin typeface="Cambria Math" panose="02040503050406030204" pitchFamily="18" charset="0"/>
                          </a:rPr>
                        </m:ctrlPr>
                      </m:sSupPr>
                      <m:e>
                        <m:r>
                          <a:rPr lang="en-US" altLang="zh-CN" sz="1800">
                            <a:solidFill>
                              <a:srgbClr val="FF0000"/>
                            </a:solidFill>
                            <a:latin typeface="Cambria Math" panose="02040503050406030204" pitchFamily="18" charset="0"/>
                          </a:rPr>
                          <m:t>𝑤</m:t>
                        </m:r>
                      </m:e>
                      <m:sup>
                        <m:r>
                          <a:rPr lang="en-US" altLang="zh-CN" sz="1800">
                            <a:solidFill>
                              <a:srgbClr val="FF0000"/>
                            </a:solidFill>
                            <a:latin typeface="Cambria Math" panose="02040503050406030204" pitchFamily="18" charset="0"/>
                          </a:rPr>
                          <m:t>𝑇</m:t>
                        </m:r>
                      </m:sup>
                    </m:sSup>
                    <m:r>
                      <a:rPr lang="en-US" altLang="zh-CN" sz="1800">
                        <a:solidFill>
                          <a:srgbClr val="FF0000"/>
                        </a:solidFill>
                        <a:latin typeface="Cambria Math" panose="02040503050406030204" pitchFamily="18" charset="0"/>
                      </a:rPr>
                      <m:t>𝑥</m:t>
                    </m:r>
                    <m:r>
                      <a:rPr lang="en-US" altLang="zh-CN" sz="1800" b="0" i="1" smtClean="0">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𝑏</m:t>
                    </m:r>
                    <m:r>
                      <a:rPr lang="zh-CN" altLang="en-US" sz="1800" i="1">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   </m:t>
                    </m:r>
                    <m:r>
                      <a:rPr lang="zh-CN" altLang="en-US" sz="1800" i="1">
                        <a:solidFill>
                          <a:srgbClr val="FF0000"/>
                        </a:solidFill>
                        <a:latin typeface="Cambria Math" panose="02040503050406030204" pitchFamily="18" charset="0"/>
                      </a:rPr>
                      <m:t>则</m:t>
                    </m:r>
                    <m:r>
                      <a:rPr lang="en-US" altLang="zh-CN" sz="1800" i="1">
                        <a:solidFill>
                          <a:srgbClr val="FF0000"/>
                        </a:solidFill>
                        <a:latin typeface="Cambria Math" panose="02040503050406030204" pitchFamily="18" charset="0"/>
                      </a:rPr>
                      <m:t>𝑏</m:t>
                    </m:r>
                  </m:oMath>
                </a14:m>
                <a:r>
                  <a:rPr lang="zh-CN" altLang="en-US" sz="1800" dirty="0">
                    <a:solidFill>
                      <a:srgbClr val="FF0000"/>
                    </a:solidFill>
                  </a:rPr>
                  <a:t>可以融入到</a:t>
                </a:r>
                <a14:m>
                  <m:oMath xmlns:m="http://schemas.openxmlformats.org/officeDocument/2006/math">
                    <m:sSub>
                      <m:sSubPr>
                        <m:ctrlPr>
                          <a:rPr lang="zh-CN" altLang="en-US" sz="1800" i="1">
                            <a:solidFill>
                              <a:srgbClr val="FF0000"/>
                            </a:solidFill>
                            <a:latin typeface="Cambria Math" panose="02040503050406030204" pitchFamily="18" charset="0"/>
                          </a:rPr>
                        </m:ctrlPr>
                      </m:sSubPr>
                      <m:e>
                        <m:r>
                          <a:rPr lang="zh-CN" altLang="en-US" sz="1800" i="1">
                            <a:solidFill>
                              <a:srgbClr val="FF0000"/>
                            </a:solidFill>
                            <a:latin typeface="Cambria Math" panose="02040503050406030204" pitchFamily="18" charset="0"/>
                          </a:rPr>
                          <m:t>𝑤</m:t>
                        </m:r>
                      </m:e>
                      <m:sub>
                        <m:r>
                          <a:rPr lang="zh-CN" altLang="en-US" sz="1800">
                            <a:solidFill>
                              <a:srgbClr val="FF0000"/>
                            </a:solidFill>
                            <a:latin typeface="Cambria Math" panose="02040503050406030204" pitchFamily="18" charset="0"/>
                          </a:rPr>
                          <m:t>0</m:t>
                        </m:r>
                      </m:sub>
                    </m:sSub>
                  </m:oMath>
                </a14:m>
                <a:r>
                  <a:rPr lang="zh-CN" altLang="en-US" sz="2000" dirty="0">
                    <a:solidFill>
                      <a:srgbClr val="FF0000"/>
                    </a:solidFill>
                  </a:rPr>
                  <a:t>，即：</a:t>
                </a:r>
                <a14:m>
                  <m:oMath xmlns:m="http://schemas.openxmlformats.org/officeDocument/2006/math">
                    <m:r>
                      <a:rPr lang="en-US" altLang="zh-CN" sz="2000">
                        <a:solidFill>
                          <a:srgbClr val="FF0000"/>
                        </a:solidFill>
                        <a:latin typeface="Cambria Math" panose="02040503050406030204" pitchFamily="18" charset="0"/>
                      </a:rPr>
                      <m:t>𝑧</m:t>
                    </m:r>
                  </m:oMath>
                </a14:m>
                <a:r>
                  <a:rPr lang="en-US" altLang="zh-CN" sz="2000" dirty="0">
                    <a:solidFill>
                      <a:srgbClr val="FF0000"/>
                    </a:solidFill>
                  </a:rPr>
                  <a:t>=</a:t>
                </a:r>
                <a14:m>
                  <m:oMath xmlns:m="http://schemas.openxmlformats.org/officeDocument/2006/math">
                    <m:sSup>
                      <m:sSupPr>
                        <m:ctrlPr>
                          <a:rPr lang="zh-CN" altLang="zh-CN" sz="2000" i="1">
                            <a:solidFill>
                              <a:srgbClr val="FF0000"/>
                            </a:solidFill>
                            <a:latin typeface="Cambria Math" panose="02040503050406030204" pitchFamily="18" charset="0"/>
                          </a:rPr>
                        </m:ctrlPr>
                      </m:sSupPr>
                      <m:e>
                        <m:r>
                          <a:rPr lang="en-US" altLang="zh-CN" sz="2000">
                            <a:solidFill>
                              <a:srgbClr val="FF0000"/>
                            </a:solidFill>
                            <a:latin typeface="Cambria Math" panose="02040503050406030204" pitchFamily="18" charset="0"/>
                          </a:rPr>
                          <m:t>𝑤</m:t>
                        </m:r>
                      </m:e>
                      <m:sup>
                        <m:r>
                          <a:rPr lang="en-US" altLang="zh-CN" sz="2000">
                            <a:solidFill>
                              <a:srgbClr val="FF0000"/>
                            </a:solidFill>
                            <a:latin typeface="Cambria Math" panose="02040503050406030204" pitchFamily="18" charset="0"/>
                          </a:rPr>
                          <m:t>𝑇</m:t>
                        </m:r>
                      </m:sup>
                    </m:sSup>
                    <m:r>
                      <a:rPr lang="en-US" altLang="zh-CN" sz="2000">
                        <a:solidFill>
                          <a:srgbClr val="FF0000"/>
                        </a:solidFill>
                        <a:latin typeface="Cambria Math" panose="02040503050406030204" pitchFamily="18" charset="0"/>
                      </a:rPr>
                      <m:t>𝑥</m:t>
                    </m:r>
                  </m:oMath>
                </a14:m>
                <a:endParaRPr lang="zh-CN" altLang="en-US" sz="2000"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305427" y="6235640"/>
                <a:ext cx="11581146" cy="400110"/>
              </a:xfrm>
              <a:prstGeom prst="rect">
                <a:avLst/>
              </a:prstGeom>
              <a:blipFill rotWithShape="1">
                <a:blip r:embed="rId8"/>
                <a:stretch>
                  <a:fillRect l="-5" t="-144" b="-4920"/>
                </a:stretch>
              </a:blipFill>
            </p:spPr>
            <p:txBody>
              <a:bodyPr/>
              <a:lstStyle/>
              <a:p>
                <a:r>
                  <a:rPr lang="zh-CN" altLang="en-US">
                    <a:noFill/>
                  </a:rPr>
                  <a:t> </a:t>
                </a:r>
              </a:p>
            </p:txBody>
          </p:sp>
        </mc:Fallback>
      </mc:AlternateContent>
      <p:sp>
        <p:nvSpPr>
          <p:cNvPr id="5"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2.2 </a:t>
            </a:r>
            <a:r>
              <a:rPr lang="zh-CN" altLang="en-US" dirty="0">
                <a:solidFill>
                  <a:schemeClr val="tx1"/>
                </a:solidFill>
              </a:rPr>
              <a:t>逻辑回归概述</a:t>
            </a:r>
          </a:p>
        </p:txBody>
      </p:sp>
    </p:spTree>
  </p:cSld>
  <p:clrMapOvr>
    <a:masterClrMapping/>
  </p:clrMapOvr>
  <p:transition advTm="8005"/>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679373" y="1515861"/>
                <a:ext cx="11038825" cy="4678525"/>
              </a:xfrm>
              <a:prstGeom prst="rect">
                <a:avLst/>
              </a:prstGeom>
            </p:spPr>
            <p:txBody>
              <a:bodyPr wrap="square">
                <a:spAutoFit/>
              </a:bodyPr>
              <a:lstStyle/>
              <a:p>
                <a:pPr>
                  <a:spcAft>
                    <a:spcPts val="0"/>
                  </a:spcAft>
                </a:pPr>
                <a:r>
                  <a:rPr lang="en-US" altLang="zh-CN" sz="2400" dirty="0">
                    <a:latin typeface="+mj-ea"/>
                    <a:ea typeface="+mj-ea"/>
                    <a:cs typeface="Euclid" panose="02020503060505020303" pitchFamily="18" charset="0"/>
                  </a:rPr>
                  <a:t>线性回归的函数 </a:t>
                </a:r>
                <a14:m>
                  <m:oMath xmlns:m="http://schemas.openxmlformats.org/officeDocument/2006/math">
                    <m:r>
                      <a:rPr lang="en-US" altLang="zh-CN" sz="2400" i="1">
                        <a:latin typeface="Cambria Math" panose="02040503050406030204" pitchFamily="18" charset="0"/>
                        <a:ea typeface="+mj-ea"/>
                        <a:cs typeface="Euclid" panose="02020503060505020303" pitchFamily="18" charset="0"/>
                      </a:rPr>
                      <m:t>h</m:t>
                    </m:r>
                    <m:d>
                      <m:dPr>
                        <m:ctrlPr>
                          <a:rPr lang="zh-CN" altLang="zh-CN" sz="2400" i="1">
                            <a:latin typeface="Cambria Math" panose="02040503050406030204" pitchFamily="18" charset="0"/>
                            <a:ea typeface="+mj-ea"/>
                            <a:cs typeface="Euclid" panose="02020503060505020303" pitchFamily="18" charset="0"/>
                          </a:rPr>
                        </m:ctrlPr>
                      </m:dPr>
                      <m:e>
                        <m:r>
                          <a:rPr lang="en-US" altLang="zh-CN" sz="2400" i="1">
                            <a:latin typeface="Cambria Math" panose="02040503050406030204" pitchFamily="18" charset="0"/>
                            <a:ea typeface="+mj-ea"/>
                            <a:cs typeface="Euclid" panose="02020503060505020303" pitchFamily="18" charset="0"/>
                          </a:rPr>
                          <m:t>𝑥</m:t>
                        </m:r>
                      </m:e>
                    </m:d>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𝑧</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𝑤</m:t>
                        </m:r>
                      </m:e>
                      <m:sup>
                        <m:r>
                          <a:rPr lang="en-US" altLang="zh-CN" sz="2400" i="1">
                            <a:latin typeface="Cambria Math" panose="02040503050406030204" pitchFamily="18" charset="0"/>
                            <a:ea typeface="+mj-ea"/>
                            <a:cs typeface="Euclid" panose="02020503060505020303" pitchFamily="18" charset="0"/>
                          </a:rPr>
                          <m:t>𝑇</m:t>
                        </m:r>
                      </m:sup>
                    </m:sSup>
                    <m:r>
                      <a:rPr lang="en-US" altLang="zh-CN" sz="2400" i="1">
                        <a:latin typeface="Cambria Math" panose="02040503050406030204" pitchFamily="18" charset="0"/>
                        <a:ea typeface="+mj-ea"/>
                        <a:cs typeface="Euclid" panose="02020503060505020303" pitchFamily="18" charset="0"/>
                      </a:rPr>
                      <m:t>𝑥</m:t>
                    </m:r>
                    <m:r>
                      <a:rPr lang="en-US" altLang="zh-CN" sz="2400" b="0" i="1" smtClean="0">
                        <a:latin typeface="Cambria Math" panose="02040503050406030204" pitchFamily="18" charset="0"/>
                        <a:ea typeface="+mj-ea"/>
                        <a:cs typeface="Euclid" panose="02020503060505020303" pitchFamily="18" charset="0"/>
                      </a:rPr>
                      <m:t>+</m:t>
                    </m:r>
                    <m:r>
                      <a:rPr lang="en-US" altLang="zh-CN" sz="2400" b="0" i="1" smtClean="0">
                        <a:latin typeface="Cambria Math" panose="02040503050406030204" pitchFamily="18" charset="0"/>
                        <a:ea typeface="+mj-ea"/>
                        <a:cs typeface="Euclid" panose="02020503060505020303" pitchFamily="18" charset="0"/>
                      </a:rPr>
                      <m:t>𝑏</m:t>
                    </m:r>
                  </m:oMath>
                </a14:m>
                <a:r>
                  <a:rPr lang="en-US" altLang="zh-CN" sz="2400" dirty="0">
                    <a:latin typeface="+mj-ea"/>
                    <a:ea typeface="+mj-ea"/>
                    <a:cs typeface="Euclid" panose="02020503060505020303" pitchFamily="18" charset="0"/>
                  </a:rPr>
                  <a:t>，范围是</a:t>
                </a:r>
                <a14:m>
                  <m:oMath xmlns:m="http://schemas.openxmlformats.org/officeDocument/2006/math">
                    <m:r>
                      <a:rPr lang="en-US" altLang="zh-CN" sz="2400" i="1">
                        <a:latin typeface="Cambria Math" panose="02040503050406030204" pitchFamily="18" charset="0"/>
                        <a:ea typeface="+mj-ea"/>
                        <a:cs typeface="Euclid" panose="02020503060505020303" pitchFamily="18" charset="0"/>
                      </a:rPr>
                      <m:t>(−∞,+∞)</m:t>
                    </m:r>
                  </m:oMath>
                </a14:m>
                <a:r>
                  <a:rPr lang="zh-CN" altLang="en-US" sz="2400" dirty="0">
                    <a:latin typeface="+mj-ea"/>
                    <a:ea typeface="+mj-ea"/>
                    <a:cs typeface="Euclid" panose="02020503060505020303" pitchFamily="18" charset="0"/>
                  </a:rPr>
                  <a:t>。</a:t>
                </a:r>
                <a:endParaRPr lang="en-US" altLang="zh-CN" sz="2400" dirty="0">
                  <a:latin typeface="+mj-ea"/>
                  <a:ea typeface="+mj-ea"/>
                  <a:cs typeface="Euclid" panose="02020503060505020303" pitchFamily="18" charset="0"/>
                </a:endParaRPr>
              </a:p>
              <a:p>
                <a:pPr>
                  <a:spcAft>
                    <a:spcPts val="0"/>
                  </a:spcAft>
                </a:pPr>
                <a:endParaRPr lang="en-US" altLang="zh-CN" sz="2400" dirty="0">
                  <a:latin typeface="+mj-ea"/>
                  <a:ea typeface="+mj-ea"/>
                  <a:cs typeface="Euclid" panose="02020503060505020303" pitchFamily="18" charset="0"/>
                </a:endParaRPr>
              </a:p>
              <a:p>
                <a:pPr>
                  <a:spcAft>
                    <a:spcPts val="0"/>
                  </a:spcAft>
                </a:pPr>
                <a:r>
                  <a:rPr lang="en-US" altLang="zh-CN" sz="2400" dirty="0" err="1">
                    <a:latin typeface="+mj-ea"/>
                    <a:ea typeface="+mj-ea"/>
                    <a:cs typeface="Euclid" panose="02020503060505020303" pitchFamily="18" charset="0"/>
                  </a:rPr>
                  <a:t>而分类预测结果需要得到</a:t>
                </a:r>
                <a14:m>
                  <m:oMath xmlns:m="http://schemas.openxmlformats.org/officeDocument/2006/math">
                    <m:r>
                      <a:rPr lang="en-US" altLang="zh-CN" sz="2400" i="1">
                        <a:latin typeface="Cambria Math" panose="02040503050406030204" pitchFamily="18" charset="0"/>
                        <a:ea typeface="+mj-ea"/>
                        <a:cs typeface="Euclid" panose="02020503060505020303" pitchFamily="18" charset="0"/>
                      </a:rPr>
                      <m:t>[0,1]</m:t>
                    </m:r>
                  </m:oMath>
                </a14:m>
                <a:r>
                  <a:rPr lang="en-US" altLang="zh-CN" sz="2400" dirty="0" err="1">
                    <a:latin typeface="+mj-ea"/>
                    <a:ea typeface="+mj-ea"/>
                    <a:cs typeface="Euclid" panose="02020503060505020303" pitchFamily="18" charset="0"/>
                  </a:rPr>
                  <a:t>的概率值</a:t>
                </a:r>
                <a:r>
                  <a:rPr lang="zh-CN" altLang="en-US" sz="2400" dirty="0">
                    <a:latin typeface="+mj-ea"/>
                    <a:ea typeface="+mj-ea"/>
                    <a:cs typeface="Euclid" panose="02020503060505020303" pitchFamily="18" charset="0"/>
                  </a:rPr>
                  <a:t>。</a:t>
                </a:r>
                <a:endParaRPr lang="en-US" altLang="zh-CN" sz="2400" dirty="0">
                  <a:latin typeface="+mj-ea"/>
                  <a:ea typeface="+mj-ea"/>
                  <a:cs typeface="Euclid" panose="02020503060505020303" pitchFamily="18" charset="0"/>
                </a:endParaRPr>
              </a:p>
              <a:p>
                <a:pPr>
                  <a:lnSpc>
                    <a:spcPct val="150000"/>
                  </a:lnSpc>
                  <a:spcAft>
                    <a:spcPts val="0"/>
                  </a:spcAft>
                </a:pPr>
                <a:r>
                  <a:rPr lang="en-US" altLang="zh-CN" sz="2400" dirty="0" err="1">
                    <a:latin typeface="+mj-ea"/>
                    <a:ea typeface="+mj-ea"/>
                    <a:cs typeface="Euclid" panose="02020503060505020303" pitchFamily="18" charset="0"/>
                  </a:rPr>
                  <a:t>在二分类模型中，事件的几率odds：事件发生与事件不发生的概率之比为</a:t>
                </a:r>
                <a14:m>
                  <m:oMath xmlns:m="http://schemas.openxmlformats.org/officeDocument/2006/math">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𝑝</m:t>
                        </m:r>
                      </m:num>
                      <m:den>
                        <m:r>
                          <a:rPr lang="en-US" altLang="zh-CN" sz="2400" i="1">
                            <a:latin typeface="Cambria Math" panose="02040503050406030204" pitchFamily="18" charset="0"/>
                            <a:ea typeface="+mj-ea"/>
                            <a:cs typeface="Euclid" panose="02020503060505020303" pitchFamily="18" charset="0"/>
                          </a:rPr>
                          <m:t>1−</m:t>
                        </m:r>
                        <m:r>
                          <a:rPr lang="en-US" altLang="zh-CN" sz="2400" i="1">
                            <a:latin typeface="Cambria Math" panose="02040503050406030204" pitchFamily="18" charset="0"/>
                            <a:ea typeface="+mj-ea"/>
                            <a:cs typeface="Euclid" panose="02020503060505020303" pitchFamily="18" charset="0"/>
                          </a:rPr>
                          <m:t>𝑝</m:t>
                        </m:r>
                      </m:den>
                    </m:f>
                  </m:oMath>
                </a14:m>
                <a:r>
                  <a:rPr lang="en-US" altLang="zh-CN" sz="2400" dirty="0">
                    <a:latin typeface="+mj-ea"/>
                    <a:ea typeface="+mj-ea"/>
                    <a:cs typeface="Euclid" panose="02020503060505020303" pitchFamily="18" charset="0"/>
                  </a:rPr>
                  <a:t>，</a:t>
                </a:r>
                <a:r>
                  <a:rPr lang="en-US" altLang="zh-CN" sz="2400" dirty="0" err="1">
                    <a:latin typeface="+mj-ea"/>
                    <a:ea typeface="+mj-ea"/>
                    <a:cs typeface="Euclid" panose="02020503060505020303" pitchFamily="18" charset="0"/>
                  </a:rPr>
                  <a:t>称为事件的发生比（the</a:t>
                </a:r>
                <a:r>
                  <a:rPr lang="en-US" altLang="zh-CN" sz="2400" dirty="0">
                    <a:latin typeface="+mj-ea"/>
                    <a:ea typeface="+mj-ea"/>
                    <a:cs typeface="Euclid" panose="02020503060505020303" pitchFamily="18" charset="0"/>
                  </a:rPr>
                  <a:t> odds of experiencing an event）</a:t>
                </a:r>
              </a:p>
              <a:p>
                <a:pPr>
                  <a:lnSpc>
                    <a:spcPct val="150000"/>
                  </a:lnSpc>
                  <a:spcAft>
                    <a:spcPts val="0"/>
                  </a:spcAft>
                </a:pPr>
                <a:r>
                  <a:rPr lang="en-US" altLang="zh-CN" sz="2400" dirty="0" err="1">
                    <a:latin typeface="+mj-ea"/>
                    <a:ea typeface="+mj-ea"/>
                    <a:cs typeface="Euclid" panose="02020503060505020303" pitchFamily="18" charset="0"/>
                  </a:rPr>
                  <a:t>其中</a:t>
                </a:r>
                <a14:m>
                  <m:oMath xmlns:m="http://schemas.openxmlformats.org/officeDocument/2006/math">
                    <m:r>
                      <a:rPr lang="en-US" altLang="zh-CN" sz="2400" i="1">
                        <a:latin typeface="Cambria Math" panose="02040503050406030204" pitchFamily="18" charset="0"/>
                        <a:ea typeface="+mj-ea"/>
                        <a:cs typeface="Euclid" panose="02020503060505020303" pitchFamily="18" charset="0"/>
                      </a:rPr>
                      <m:t>𝑝</m:t>
                    </m:r>
                  </m:oMath>
                </a14:m>
                <a:r>
                  <a:rPr lang="en-US" altLang="zh-CN" sz="2400" dirty="0" err="1">
                    <a:latin typeface="+mj-ea"/>
                    <a:ea typeface="+mj-ea"/>
                    <a:cs typeface="Euclid" panose="02020503060505020303" pitchFamily="18" charset="0"/>
                  </a:rPr>
                  <a:t>为随机事件发生的概率</a:t>
                </a:r>
                <a:r>
                  <a:rPr lang="en-US" altLang="zh-CN" sz="2400" dirty="0">
                    <a:latin typeface="+mj-ea"/>
                    <a:ea typeface="+mj-ea"/>
                    <a:cs typeface="Euclid" panose="02020503060505020303" pitchFamily="18" charset="0"/>
                  </a:rPr>
                  <a:t>，</a:t>
                </a:r>
                <a14:m>
                  <m:oMath xmlns:m="http://schemas.openxmlformats.org/officeDocument/2006/math">
                    <m:r>
                      <a:rPr lang="en-US" altLang="zh-CN" sz="2400" i="1">
                        <a:latin typeface="Cambria Math" panose="02040503050406030204" pitchFamily="18" charset="0"/>
                        <a:ea typeface="+mj-ea"/>
                        <a:cs typeface="Euclid" panose="02020503060505020303" pitchFamily="18" charset="0"/>
                      </a:rPr>
                      <m:t>𝑝</m:t>
                    </m:r>
                  </m:oMath>
                </a14:m>
                <a:r>
                  <a:rPr lang="en-US" altLang="zh-CN" sz="2400" dirty="0" err="1">
                    <a:latin typeface="+mj-ea"/>
                    <a:ea typeface="+mj-ea"/>
                    <a:cs typeface="Euclid" panose="02020503060505020303" pitchFamily="18" charset="0"/>
                  </a:rPr>
                  <a:t>的范围为</a:t>
                </a:r>
                <a14:m>
                  <m:oMath xmlns:m="http://schemas.openxmlformats.org/officeDocument/2006/math">
                    <m:r>
                      <a:rPr lang="en-US" altLang="zh-CN" sz="2400" i="1">
                        <a:latin typeface="Cambria Math" panose="02040503050406030204" pitchFamily="18" charset="0"/>
                        <a:ea typeface="+mj-ea"/>
                        <a:cs typeface="Euclid" panose="02020503060505020303" pitchFamily="18" charset="0"/>
                      </a:rPr>
                      <m:t>[0,1]</m:t>
                    </m:r>
                  </m:oMath>
                </a14:m>
                <a:r>
                  <a:rPr lang="zh-CN" altLang="en-US" sz="2400" dirty="0">
                    <a:latin typeface="+mj-ea"/>
                    <a:ea typeface="+mj-ea"/>
                    <a:cs typeface="Euclid" panose="02020503060505020303" pitchFamily="18" charset="0"/>
                  </a:rPr>
                  <a:t>。</a:t>
                </a:r>
                <a:endParaRPr lang="en-US" altLang="zh-CN" sz="2400" dirty="0">
                  <a:latin typeface="+mj-ea"/>
                  <a:ea typeface="+mj-ea"/>
                  <a:cs typeface="Euclid" panose="02020503060505020303" pitchFamily="18" charset="0"/>
                </a:endParaRPr>
              </a:p>
              <a:p>
                <a:pPr>
                  <a:lnSpc>
                    <a:spcPct val="150000"/>
                  </a:lnSpc>
                  <a:spcAft>
                    <a:spcPts val="0"/>
                  </a:spcAft>
                </a:pPr>
                <a:r>
                  <a:rPr lang="en-US" altLang="zh-CN" sz="2400" dirty="0">
                    <a:latin typeface="+mj-ea"/>
                    <a:ea typeface="+mj-ea"/>
                    <a:cs typeface="Euclid" panose="02020503060505020303" pitchFamily="18" charset="0"/>
                  </a:rPr>
                  <a:t>取对数得到：</a:t>
                </a:r>
                <a14:m>
                  <m:oMath xmlns:m="http://schemas.openxmlformats.org/officeDocument/2006/math">
                    <m:r>
                      <m:rPr>
                        <m:sty m:val="p"/>
                      </m:rPr>
                      <a:rPr lang="en-US" altLang="zh-CN" sz="2400">
                        <a:latin typeface="Cambria Math" panose="02040503050406030204" pitchFamily="18" charset="0"/>
                        <a:ea typeface="+mj-ea"/>
                        <a:cs typeface="Euclid" panose="02020503060505020303" pitchFamily="18" charset="0"/>
                      </a:rPr>
                      <m:t>l</m:t>
                    </m:r>
                    <m:r>
                      <m:rPr>
                        <m:sty m:val="p"/>
                      </m:rPr>
                      <a:rPr lang="en-US" altLang="zh-CN" sz="2400" i="1">
                        <a:latin typeface="Cambria Math" panose="02040503050406030204" pitchFamily="18" charset="0"/>
                        <a:ea typeface="+mj-ea"/>
                        <a:cs typeface="Euclid" panose="02020503060505020303" pitchFamily="18" charset="0"/>
                      </a:rPr>
                      <m:t>n</m:t>
                    </m:r>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𝑝</m:t>
                        </m:r>
                      </m:num>
                      <m:den>
                        <m:r>
                          <a:rPr lang="en-US" altLang="zh-CN" sz="2400" i="1">
                            <a:latin typeface="Cambria Math" panose="02040503050406030204" pitchFamily="18" charset="0"/>
                            <a:ea typeface="+mj-ea"/>
                            <a:cs typeface="Euclid" panose="02020503060505020303" pitchFamily="18" charset="0"/>
                          </a:rPr>
                          <m:t>1−</m:t>
                        </m:r>
                        <m:r>
                          <a:rPr lang="en-US" altLang="zh-CN" sz="2400" i="1">
                            <a:latin typeface="Cambria Math" panose="02040503050406030204" pitchFamily="18" charset="0"/>
                            <a:ea typeface="+mj-ea"/>
                            <a:cs typeface="Euclid" panose="02020503060505020303" pitchFamily="18" charset="0"/>
                          </a:rPr>
                          <m:t>𝑝</m:t>
                        </m:r>
                      </m:den>
                    </m:f>
                  </m:oMath>
                </a14:m>
                <a:r>
                  <a:rPr lang="zh-CN" altLang="en-US" sz="2400" dirty="0">
                    <a:latin typeface="+mj-ea"/>
                    <a:ea typeface="+mj-ea"/>
                    <a:cs typeface="Euclid" panose="02020503060505020303" pitchFamily="18" charset="0"/>
                  </a:rPr>
                  <a:t>，</a:t>
                </a:r>
                <a:r>
                  <a:rPr lang="zh-CN" altLang="zh-CN" sz="2400" dirty="0">
                    <a:latin typeface="+mj-ea"/>
                    <a:ea typeface="+mj-ea"/>
                    <a:cs typeface="Euclid" panose="02020503060505020303" pitchFamily="18" charset="0"/>
                  </a:rPr>
                  <a:t>而</a:t>
                </a:r>
                <a14:m>
                  <m:oMath xmlns:m="http://schemas.openxmlformats.org/officeDocument/2006/math">
                    <m:r>
                      <m:rPr>
                        <m:sty m:val="p"/>
                      </m:rPr>
                      <a:rPr lang="en-US" altLang="zh-CN" sz="2400" smtClean="0">
                        <a:solidFill>
                          <a:srgbClr val="FF0000"/>
                        </a:solidFill>
                        <a:latin typeface="Cambria Math" panose="02040503050406030204" pitchFamily="18" charset="0"/>
                        <a:cs typeface="Euclid" panose="02020503060505020303" pitchFamily="18" charset="0"/>
                      </a:rPr>
                      <m:t>l</m:t>
                    </m:r>
                    <m:r>
                      <m:rPr>
                        <m:sty m:val="p"/>
                      </m:rPr>
                      <a:rPr lang="en-US" altLang="zh-CN" sz="2400" i="1">
                        <a:solidFill>
                          <a:srgbClr val="FF0000"/>
                        </a:solidFill>
                        <a:latin typeface="Cambria Math" panose="02040503050406030204" pitchFamily="18" charset="0"/>
                        <a:cs typeface="Euclid" panose="02020503060505020303" pitchFamily="18" charset="0"/>
                      </a:rPr>
                      <m:t>n</m:t>
                    </m:r>
                    <m:f>
                      <m:fPr>
                        <m:ctrlPr>
                          <a:rPr lang="zh-CN" altLang="zh-CN" sz="2400" i="1">
                            <a:solidFill>
                              <a:srgbClr val="FF0000"/>
                            </a:solidFill>
                            <a:latin typeface="Cambria Math" panose="02040503050406030204" pitchFamily="18" charset="0"/>
                            <a:ea typeface="+mj-ea"/>
                            <a:cs typeface="Euclid" panose="02020503060505020303" pitchFamily="18" charset="0"/>
                          </a:rPr>
                        </m:ctrlPr>
                      </m:fPr>
                      <m:num>
                        <m:r>
                          <a:rPr lang="en-US" altLang="zh-CN" sz="2400" i="1">
                            <a:solidFill>
                              <a:srgbClr val="FF0000"/>
                            </a:solidFill>
                            <a:latin typeface="Cambria Math" panose="02040503050406030204" pitchFamily="18" charset="0"/>
                            <a:ea typeface="+mj-ea"/>
                            <a:cs typeface="Euclid" panose="02020503060505020303" pitchFamily="18" charset="0"/>
                          </a:rPr>
                          <m:t>𝑝</m:t>
                        </m:r>
                      </m:num>
                      <m:den>
                        <m:r>
                          <a:rPr lang="en-US" altLang="zh-CN" sz="2400" i="1">
                            <a:solidFill>
                              <a:srgbClr val="FF0000"/>
                            </a:solidFill>
                            <a:latin typeface="Cambria Math" panose="02040503050406030204" pitchFamily="18" charset="0"/>
                            <a:ea typeface="+mj-ea"/>
                            <a:cs typeface="Euclid" panose="02020503060505020303" pitchFamily="18" charset="0"/>
                          </a:rPr>
                          <m:t>1−</m:t>
                        </m:r>
                        <m:r>
                          <a:rPr lang="en-US" altLang="zh-CN" sz="2400" i="1">
                            <a:solidFill>
                              <a:srgbClr val="FF0000"/>
                            </a:solidFill>
                            <a:latin typeface="Cambria Math" panose="02040503050406030204" pitchFamily="18" charset="0"/>
                            <a:ea typeface="+mj-ea"/>
                            <a:cs typeface="Euclid" panose="02020503060505020303" pitchFamily="18" charset="0"/>
                          </a:rPr>
                          <m:t>𝑝</m:t>
                        </m:r>
                      </m:den>
                    </m:f>
                    <m:r>
                      <a:rPr lang="en-US" altLang="zh-CN" sz="2400" i="1">
                        <a:solidFill>
                          <a:srgbClr val="FF0000"/>
                        </a:solidFill>
                        <a:latin typeface="Cambria Math" panose="02040503050406030204" pitchFamily="18" charset="0"/>
                        <a:ea typeface="+mj-ea"/>
                        <a:cs typeface="Euclid" panose="02020503060505020303" pitchFamily="18" charset="0"/>
                      </a:rPr>
                      <m:t>=</m:t>
                    </m:r>
                    <m:sSup>
                      <m:sSupPr>
                        <m:ctrlPr>
                          <a:rPr lang="zh-CN" altLang="zh-CN" sz="2400" i="1">
                            <a:solidFill>
                              <a:srgbClr val="FF0000"/>
                            </a:solidFill>
                            <a:latin typeface="Cambria Math" panose="02040503050406030204" pitchFamily="18" charset="0"/>
                            <a:ea typeface="+mj-ea"/>
                            <a:cs typeface="Euclid" panose="02020503060505020303" pitchFamily="18" charset="0"/>
                          </a:rPr>
                        </m:ctrlPr>
                      </m:sSupPr>
                      <m:e>
                        <m:r>
                          <a:rPr lang="en-US" altLang="zh-CN" sz="2400" i="1">
                            <a:solidFill>
                              <a:srgbClr val="FF0000"/>
                            </a:solidFill>
                            <a:latin typeface="Cambria Math" panose="02040503050406030204" pitchFamily="18" charset="0"/>
                            <a:ea typeface="+mj-ea"/>
                            <a:cs typeface="Euclid" panose="02020503060505020303" pitchFamily="18" charset="0"/>
                          </a:rPr>
                          <m:t>𝑤</m:t>
                        </m:r>
                      </m:e>
                      <m:sup>
                        <m:r>
                          <a:rPr lang="en-US" altLang="zh-CN" sz="2400" i="1">
                            <a:solidFill>
                              <a:srgbClr val="FF0000"/>
                            </a:solidFill>
                            <a:latin typeface="Cambria Math" panose="02040503050406030204" pitchFamily="18" charset="0"/>
                            <a:ea typeface="+mj-ea"/>
                            <a:cs typeface="Euclid" panose="02020503060505020303" pitchFamily="18" charset="0"/>
                          </a:rPr>
                          <m:t>𝑇</m:t>
                        </m:r>
                      </m:sup>
                    </m:sSup>
                    <m:r>
                      <a:rPr lang="en-US" altLang="zh-CN" sz="2400" i="1">
                        <a:solidFill>
                          <a:srgbClr val="FF0000"/>
                        </a:solidFill>
                        <a:latin typeface="Cambria Math" panose="02040503050406030204" pitchFamily="18" charset="0"/>
                        <a:ea typeface="+mj-ea"/>
                        <a:cs typeface="Euclid" panose="02020503060505020303" pitchFamily="18" charset="0"/>
                      </a:rPr>
                      <m:t>𝑥</m:t>
                    </m:r>
                    <m:r>
                      <a:rPr lang="en-US" altLang="zh-CN" sz="2400" i="1">
                        <a:solidFill>
                          <a:srgbClr val="FF0000"/>
                        </a:solidFill>
                        <a:latin typeface="Cambria Math" panose="02040503050406030204" pitchFamily="18" charset="0"/>
                        <a:cs typeface="Euclid" panose="02020503060505020303" pitchFamily="18" charset="0"/>
                      </a:rPr>
                      <m:t>+</m:t>
                    </m:r>
                    <m:r>
                      <a:rPr lang="en-US" altLang="zh-CN" sz="2400" i="1">
                        <a:solidFill>
                          <a:srgbClr val="FF0000"/>
                        </a:solidFill>
                        <a:latin typeface="Cambria Math" panose="02040503050406030204" pitchFamily="18" charset="0"/>
                        <a:cs typeface="Euclid" panose="02020503060505020303" pitchFamily="18" charset="0"/>
                      </a:rPr>
                      <m:t>𝑏</m:t>
                    </m:r>
                    <m:r>
                      <a:rPr lang="en-US" altLang="zh-CN" sz="2400" i="1">
                        <a:solidFill>
                          <a:srgbClr val="FF0000"/>
                        </a:solidFill>
                        <a:latin typeface="Cambria Math" panose="02040503050406030204" pitchFamily="18" charset="0"/>
                        <a:ea typeface="+mj-ea"/>
                        <a:cs typeface="Euclid" panose="02020503060505020303" pitchFamily="18" charset="0"/>
                      </a:rPr>
                      <m:t>=</m:t>
                    </m:r>
                    <m:r>
                      <a:rPr lang="en-US" altLang="zh-CN" sz="2400" i="1">
                        <a:solidFill>
                          <a:srgbClr val="FF0000"/>
                        </a:solidFill>
                        <a:latin typeface="Cambria Math" panose="02040503050406030204" pitchFamily="18" charset="0"/>
                        <a:ea typeface="+mj-ea"/>
                        <a:cs typeface="Euclid" panose="02020503060505020303" pitchFamily="18" charset="0"/>
                      </a:rPr>
                      <m:t>𝑧</m:t>
                    </m:r>
                  </m:oMath>
                </a14:m>
                <a:endParaRPr lang="zh-CN" altLang="zh-CN" sz="2400" dirty="0">
                  <a:latin typeface="+mj-ea"/>
                  <a:ea typeface="+mj-ea"/>
                  <a:cs typeface="Euclid" panose="02020503060505020303" pitchFamily="18" charset="0"/>
                </a:endParaRPr>
              </a:p>
              <a:p>
                <a:pPr>
                  <a:lnSpc>
                    <a:spcPct val="150000"/>
                  </a:lnSpc>
                  <a:spcAft>
                    <a:spcPts val="0"/>
                  </a:spcAft>
                </a:pPr>
                <a:r>
                  <a:rPr lang="en-US" altLang="zh-CN" sz="2400" dirty="0" err="1">
                    <a:latin typeface="+mj-ea"/>
                    <a:ea typeface="+mj-ea"/>
                    <a:cs typeface="Euclid" panose="02020503060505020303" pitchFamily="18" charset="0"/>
                  </a:rPr>
                  <a:t>求解得到</a:t>
                </a:r>
                <a:r>
                  <a:rPr lang="en-US" altLang="zh-CN" sz="2400" dirty="0">
                    <a:latin typeface="+mj-ea"/>
                    <a:ea typeface="+mj-ea"/>
                    <a:cs typeface="Euclid" panose="02020503060505020303" pitchFamily="18" charset="0"/>
                  </a:rPr>
                  <a:t>：</a:t>
                </a:r>
                <a14:m>
                  <m:oMath xmlns:m="http://schemas.openxmlformats.org/officeDocument/2006/math">
                    <m:r>
                      <a:rPr lang="en-US" altLang="zh-CN" sz="2400" i="1">
                        <a:latin typeface="Cambria Math" panose="02040503050406030204" pitchFamily="18" charset="0"/>
                        <a:ea typeface="+mj-ea"/>
                        <a:cs typeface="Euclid" panose="02020503060505020303" pitchFamily="18" charset="0"/>
                      </a:rPr>
                      <m:t>𝑝</m:t>
                    </m:r>
                    <m:r>
                      <a:rPr lang="en-US" altLang="zh-CN" sz="2400" i="1">
                        <a:latin typeface="Cambria Math" panose="02040503050406030204" pitchFamily="18" charset="0"/>
                        <a:ea typeface="+mj-ea"/>
                        <a:cs typeface="Euclid" panose="02020503060505020303" pitchFamily="18" charset="0"/>
                      </a:rPr>
                      <m:t>=</m:t>
                    </m:r>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1</m:t>
                        </m:r>
                      </m:num>
                      <m:den>
                        <m:r>
                          <a:rPr lang="en-US" altLang="zh-CN" sz="2400" i="1">
                            <a:latin typeface="Cambria Math" panose="02040503050406030204" pitchFamily="18" charset="0"/>
                            <a:ea typeface="+mj-ea"/>
                            <a:cs typeface="Euclid" panose="02020503060505020303" pitchFamily="18" charset="0"/>
                          </a:rPr>
                          <m:t>1+</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𝑒</m:t>
                            </m:r>
                          </m:e>
                          <m:sup>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b="0" i="1" smtClean="0">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e>
                              <m:sup>
                                <m:r>
                                  <a:rPr lang="en-US" altLang="zh-CN" sz="2400" i="1">
                                    <a:latin typeface="Cambria Math" panose="02040503050406030204" pitchFamily="18" charset="0"/>
                                    <a:ea typeface="+mj-ea"/>
                                    <a:cs typeface="Euclid" panose="02020503060505020303" pitchFamily="18" charset="0"/>
                                  </a:rPr>
                                  <m:t>𝑇</m:t>
                                </m:r>
                              </m:sup>
                            </m:sSup>
                            <m:r>
                              <a:rPr lang="en-US" altLang="zh-CN" sz="2400" i="1">
                                <a:latin typeface="Cambria Math" panose="02040503050406030204" pitchFamily="18" charset="0"/>
                                <a:ea typeface="+mj-ea"/>
                                <a:cs typeface="Euclid" panose="02020503060505020303" pitchFamily="18" charset="0"/>
                              </a:rPr>
                              <m:t>𝑥</m:t>
                            </m:r>
                            <m:r>
                              <a:rPr lang="en-US" altLang="zh-CN" sz="2400" i="1">
                                <a:latin typeface="Cambria Math" panose="02040503050406030204" pitchFamily="18" charset="0"/>
                                <a:cs typeface="Euclid" panose="02020503060505020303" pitchFamily="18" charset="0"/>
                              </a:rPr>
                              <m:t>+</m:t>
                            </m:r>
                            <m:r>
                              <a:rPr lang="en-US" altLang="zh-CN" sz="2400" i="1">
                                <a:latin typeface="Cambria Math" panose="02040503050406030204" pitchFamily="18" charset="0"/>
                                <a:cs typeface="Euclid" panose="02020503060505020303" pitchFamily="18" charset="0"/>
                              </a:rPr>
                              <m:t>𝑏</m:t>
                            </m:r>
                            <m:r>
                              <a:rPr lang="en-US" altLang="zh-CN" sz="2400" b="0" i="1" smtClean="0">
                                <a:latin typeface="Cambria Math" panose="02040503050406030204" pitchFamily="18" charset="0"/>
                                <a:cs typeface="Euclid" panose="02020503060505020303" pitchFamily="18" charset="0"/>
                              </a:rPr>
                              <m:t>)</m:t>
                            </m:r>
                          </m:sup>
                        </m:sSup>
                      </m:den>
                    </m:f>
                    <m:r>
                      <a:rPr lang="en-US" altLang="zh-CN" sz="2400" i="1">
                        <a:latin typeface="Cambria Math" panose="02040503050406030204" pitchFamily="18" charset="0"/>
                        <a:ea typeface="+mj-ea"/>
                        <a:cs typeface="Euclid" panose="02020503060505020303" pitchFamily="18" charset="0"/>
                      </a:rPr>
                      <m:t>=</m:t>
                    </m:r>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1</m:t>
                        </m:r>
                      </m:num>
                      <m:den>
                        <m:r>
                          <a:rPr lang="en-US" altLang="zh-CN" sz="2400" i="1">
                            <a:latin typeface="Cambria Math" panose="02040503050406030204" pitchFamily="18" charset="0"/>
                            <a:ea typeface="+mj-ea"/>
                            <a:cs typeface="Euclid" panose="02020503060505020303" pitchFamily="18" charset="0"/>
                          </a:rPr>
                          <m:t>1+</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𝑒</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𝑧</m:t>
                            </m:r>
                          </m:sup>
                        </m:sSup>
                      </m:den>
                    </m:f>
                  </m:oMath>
                </a14:m>
                <a:endParaRPr lang="zh-CN" altLang="zh-CN" sz="2400" dirty="0">
                  <a:latin typeface="+mj-ea"/>
                  <a:ea typeface="+mj-ea"/>
                  <a:cs typeface="Euclid" panose="02020503060505020303"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679373" y="1515861"/>
                <a:ext cx="11038825" cy="4678525"/>
              </a:xfrm>
              <a:prstGeom prst="rect">
                <a:avLst/>
              </a:prstGeom>
              <a:blipFill>
                <a:blip r:embed="rId3"/>
                <a:stretch>
                  <a:fillRect l="-828" t="-1043"/>
                </a:stretch>
              </a:blipFill>
            </p:spPr>
            <p:txBody>
              <a:bodyPr/>
              <a:lstStyle/>
              <a:p>
                <a:r>
                  <a:rPr lang="zh-CN" altLang="en-US">
                    <a:noFill/>
                  </a:rPr>
                  <a:t> </a:t>
                </a:r>
              </a:p>
            </p:txBody>
          </p:sp>
        </mc:Fallback>
      </mc:AlternateContent>
      <p:sp>
        <p:nvSpPr>
          <p:cNvPr id="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2.2 </a:t>
            </a:r>
            <a:r>
              <a:rPr lang="zh-CN" altLang="en-US" dirty="0">
                <a:solidFill>
                  <a:schemeClr val="tx1"/>
                </a:solidFill>
              </a:rPr>
              <a:t>逻辑回归概述</a:t>
            </a:r>
          </a:p>
        </p:txBody>
      </p:sp>
    </p:spTree>
  </p:cSld>
  <p:clrMapOvr>
    <a:masterClrMapping/>
  </p:clrMapOvr>
  <p:transition advTm="8005"/>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668338" y="1421549"/>
                <a:ext cx="6096000" cy="3557384"/>
              </a:xfrm>
              <a:prstGeom prst="rect">
                <a:avLst/>
              </a:prstGeom>
            </p:spPr>
            <p:txBody>
              <a:bodyPr>
                <a:spAutoFit/>
              </a:bodyPr>
              <a:lstStyle/>
              <a:p>
                <a:pPr>
                  <a:spcAft>
                    <a:spcPts val="0"/>
                  </a:spcAft>
                </a:pPr>
                <a:r>
                  <a:rPr lang="zh-CN" altLang="zh-CN" sz="2800" dirty="0">
                    <a:latin typeface="+mj-ea"/>
                    <a:ea typeface="+mj-ea"/>
                    <a:cs typeface="Euclid" panose="02020503060505020303" pitchFamily="18" charset="0"/>
                  </a:rPr>
                  <a:t>将</a:t>
                </a:r>
                <a14:m>
                  <m:oMath xmlns:m="http://schemas.openxmlformats.org/officeDocument/2006/math">
                    <m:r>
                      <a:rPr lang="en-US" altLang="zh-CN" sz="2800" i="1">
                        <a:latin typeface="Cambria Math" panose="02040503050406030204" pitchFamily="18" charset="0"/>
                        <a:ea typeface="+mj-ea"/>
                        <a:cs typeface="Euclid" panose="02020503060505020303" pitchFamily="18" charset="0"/>
                      </a:rPr>
                      <m:t>𝑧</m:t>
                    </m:r>
                  </m:oMath>
                </a14:m>
                <a:r>
                  <a:rPr lang="zh-CN" altLang="zh-CN" sz="2800" dirty="0">
                    <a:latin typeface="+mj-ea"/>
                    <a:ea typeface="+mj-ea"/>
                    <a:cs typeface="Euclid" panose="02020503060505020303" pitchFamily="18" charset="0"/>
                  </a:rPr>
                  <a:t>进行逻辑变换</a:t>
                </a:r>
                <a:r>
                  <a:rPr lang="zh-CN" altLang="en-US" sz="2000" dirty="0">
                    <a:latin typeface="+mj-ea"/>
                    <a:ea typeface="+mj-ea"/>
                    <a:cs typeface="Euclid" panose="02020503060505020303" pitchFamily="18" charset="0"/>
                  </a:rPr>
                  <a:t>：</a:t>
                </a:r>
                <a14:m>
                  <m:oMath xmlns:m="http://schemas.openxmlformats.org/officeDocument/2006/math">
                    <m:r>
                      <a:rPr lang="en-US" altLang="zh-CN" sz="2000" i="1">
                        <a:latin typeface="Cambria Math" panose="02040503050406030204" pitchFamily="18" charset="0"/>
                        <a:ea typeface="+mj-ea"/>
                        <a:cs typeface="Euclid" panose="02020503060505020303" pitchFamily="18" charset="0"/>
                      </a:rPr>
                      <m:t>𝑔</m:t>
                    </m:r>
                    <m:d>
                      <m:dPr>
                        <m:ctrlPr>
                          <a:rPr lang="zh-CN" altLang="zh-CN" sz="2000" i="1">
                            <a:latin typeface="Cambria Math" panose="02040503050406030204" pitchFamily="18" charset="0"/>
                            <a:ea typeface="+mj-ea"/>
                            <a:cs typeface="Euclid" panose="02020503060505020303" pitchFamily="18" charset="0"/>
                          </a:rPr>
                        </m:ctrlPr>
                      </m:dPr>
                      <m:e>
                        <m:r>
                          <a:rPr lang="en-US" altLang="zh-CN" sz="2000" i="1">
                            <a:latin typeface="Cambria Math" panose="02040503050406030204" pitchFamily="18" charset="0"/>
                            <a:ea typeface="+mj-ea"/>
                            <a:cs typeface="Euclid" panose="02020503060505020303" pitchFamily="18" charset="0"/>
                          </a:rPr>
                          <m:t>𝑧</m:t>
                        </m:r>
                      </m:e>
                    </m:d>
                    <m:r>
                      <a:rPr lang="en-US" altLang="zh-CN" sz="2000" i="1">
                        <a:latin typeface="Cambria Math" panose="02040503050406030204" pitchFamily="18" charset="0"/>
                        <a:ea typeface="+mj-ea"/>
                        <a:cs typeface="Euclid" panose="02020503060505020303" pitchFamily="18" charset="0"/>
                      </a:rPr>
                      <m:t>=</m:t>
                    </m:r>
                    <m:f>
                      <m:fPr>
                        <m:ctrlPr>
                          <a:rPr lang="zh-CN" altLang="zh-CN" sz="2000" i="1">
                            <a:latin typeface="Cambria Math" panose="02040503050406030204" pitchFamily="18" charset="0"/>
                            <a:ea typeface="+mj-ea"/>
                            <a:cs typeface="Euclid" panose="02020503060505020303" pitchFamily="18" charset="0"/>
                          </a:rPr>
                        </m:ctrlPr>
                      </m:fPr>
                      <m:num>
                        <m:r>
                          <a:rPr lang="en-US" altLang="zh-CN" sz="2000" i="1">
                            <a:latin typeface="Cambria Math" panose="02040503050406030204" pitchFamily="18" charset="0"/>
                            <a:ea typeface="+mj-ea"/>
                            <a:cs typeface="Euclid" panose="02020503060505020303" pitchFamily="18" charset="0"/>
                          </a:rPr>
                          <m:t>1</m:t>
                        </m:r>
                      </m:num>
                      <m:den>
                        <m:r>
                          <a:rPr lang="en-US" altLang="zh-CN" sz="2000" i="1">
                            <a:latin typeface="Cambria Math" panose="02040503050406030204" pitchFamily="18" charset="0"/>
                            <a:ea typeface="+mj-ea"/>
                            <a:cs typeface="Euclid" panose="02020503060505020303" pitchFamily="18" charset="0"/>
                          </a:rPr>
                          <m:t>1+</m:t>
                        </m:r>
                        <m:sSup>
                          <m:sSupPr>
                            <m:ctrlPr>
                              <a:rPr lang="zh-CN" altLang="zh-CN" sz="2000" i="1">
                                <a:latin typeface="Cambria Math" panose="02040503050406030204" pitchFamily="18" charset="0"/>
                                <a:ea typeface="+mj-ea"/>
                                <a:cs typeface="Euclid" panose="02020503060505020303" pitchFamily="18" charset="0"/>
                              </a:rPr>
                            </m:ctrlPr>
                          </m:sSupPr>
                          <m:e>
                            <m:r>
                              <a:rPr lang="en-US" altLang="zh-CN" sz="2000" i="1">
                                <a:latin typeface="Cambria Math" panose="02040503050406030204" pitchFamily="18" charset="0"/>
                                <a:ea typeface="+mj-ea"/>
                                <a:cs typeface="Euclid" panose="02020503060505020303" pitchFamily="18" charset="0"/>
                              </a:rPr>
                              <m:t>𝑒</m:t>
                            </m:r>
                          </m:e>
                          <m:sup>
                            <m:r>
                              <a:rPr lang="en-US" altLang="zh-CN" sz="2000" i="1">
                                <a:latin typeface="Cambria Math" panose="02040503050406030204" pitchFamily="18" charset="0"/>
                                <a:ea typeface="+mj-ea"/>
                                <a:cs typeface="Euclid" panose="02020503060505020303" pitchFamily="18" charset="0"/>
                              </a:rPr>
                              <m:t>−</m:t>
                            </m:r>
                            <m:r>
                              <a:rPr lang="en-US" altLang="zh-CN" sz="2000" i="1">
                                <a:latin typeface="Cambria Math" panose="02040503050406030204" pitchFamily="18" charset="0"/>
                                <a:ea typeface="+mj-ea"/>
                                <a:cs typeface="Euclid" panose="02020503060505020303" pitchFamily="18" charset="0"/>
                              </a:rPr>
                              <m:t>𝑧</m:t>
                            </m:r>
                          </m:sup>
                        </m:sSup>
                      </m:den>
                    </m:f>
                  </m:oMath>
                </a14:m>
                <a:endParaRPr lang="en-US" altLang="zh-CN" sz="2000" dirty="0">
                  <a:latin typeface="+mj-ea"/>
                  <a:ea typeface="+mj-ea"/>
                  <a:cs typeface="Euclid" panose="02020503060505020303" pitchFamily="18" charset="0"/>
                </a:endParaRPr>
              </a:p>
              <a:p>
                <a:pPr>
                  <a:spcAft>
                    <a:spcPts val="0"/>
                  </a:spcAft>
                </a:pPr>
                <a:endParaRPr lang="zh-CN" altLang="zh-CN" sz="2000" dirty="0">
                  <a:latin typeface="+mj-ea"/>
                  <a:ea typeface="+mj-ea"/>
                  <a:cs typeface="Euclid" panose="02020503060505020303" pitchFamily="18" charset="0"/>
                </a:endParaRPr>
              </a:p>
              <a:p>
                <a:pPr algn="dist">
                  <a:spcAft>
                    <a:spcPts val="0"/>
                  </a:spcAft>
                </a:pPr>
                <a14:m>
                  <m:oMathPara xmlns:m="http://schemas.openxmlformats.org/officeDocument/2006/math">
                    <m:oMathParaPr>
                      <m:jc m:val="left"/>
                    </m:oMathParaPr>
                    <m:oMath xmlns:m="http://schemas.openxmlformats.org/officeDocument/2006/math">
                      <m:m>
                        <m:mPr>
                          <m:plcHide m:val="on"/>
                          <m:mcs>
                            <m:mc>
                              <m:mcPr>
                                <m:count m:val="2"/>
                                <m:mcJc m:val="center"/>
                              </m:mcPr>
                            </m:mc>
                          </m:mcs>
                          <m:ctrlPr>
                            <a:rPr lang="zh-CN" altLang="zh-CN" sz="2000" i="1">
                              <a:latin typeface="Cambria Math" panose="02040503050406030204" pitchFamily="18" charset="0"/>
                              <a:ea typeface="+mj-ea"/>
                              <a:cs typeface="Euclid" panose="02020503060505020303" pitchFamily="18" charset="0"/>
                            </a:rPr>
                          </m:ctrlPr>
                        </m:mPr>
                        <m:mr>
                          <m:e/>
                          <m:e>
                            <m:r>
                              <a:rPr lang="en-US" altLang="zh-CN" sz="2000" i="1">
                                <a:latin typeface="Cambria Math" panose="02040503050406030204" pitchFamily="18" charset="0"/>
                                <a:ea typeface="+mj-ea"/>
                                <a:cs typeface="Euclid" panose="02020503060505020303" pitchFamily="18" charset="0"/>
                              </a:rPr>
                              <m:t>𝑔</m:t>
                            </m:r>
                            <m:r>
                              <a:rPr lang="en-US" altLang="zh-CN" sz="2000" i="1">
                                <a:latin typeface="Cambria Math" panose="02040503050406030204" pitchFamily="18" charset="0"/>
                                <a:ea typeface="+mj-ea"/>
                                <a:cs typeface="Euclid" panose="02020503060505020303" pitchFamily="18" charset="0"/>
                              </a:rPr>
                              <m:t>′(</m:t>
                            </m:r>
                            <m:r>
                              <a:rPr lang="en-US" altLang="zh-CN" sz="2000" i="1">
                                <a:latin typeface="Cambria Math" panose="02040503050406030204" pitchFamily="18" charset="0"/>
                                <a:ea typeface="+mj-ea"/>
                                <a:cs typeface="Euclid" panose="02020503060505020303" pitchFamily="18" charset="0"/>
                              </a:rPr>
                              <m:t>𝑧</m:t>
                            </m:r>
                            <m:r>
                              <a:rPr lang="en-US" altLang="zh-CN" sz="2000" i="1">
                                <a:latin typeface="Cambria Math" panose="02040503050406030204" pitchFamily="18" charset="0"/>
                                <a:ea typeface="+mj-ea"/>
                                <a:cs typeface="Euclid" panose="02020503060505020303" pitchFamily="18" charset="0"/>
                              </a:rPr>
                              <m:t>)=(</m:t>
                            </m:r>
                            <m:f>
                              <m:fPr>
                                <m:ctrlPr>
                                  <a:rPr lang="zh-CN" altLang="zh-CN" sz="2000" i="1">
                                    <a:latin typeface="Cambria Math" panose="02040503050406030204" pitchFamily="18" charset="0"/>
                                    <a:ea typeface="+mj-ea"/>
                                    <a:cs typeface="Euclid" panose="02020503060505020303" pitchFamily="18" charset="0"/>
                                  </a:rPr>
                                </m:ctrlPr>
                              </m:fPr>
                              <m:num>
                                <m:r>
                                  <a:rPr lang="en-US" altLang="zh-CN" sz="2000" i="1">
                                    <a:latin typeface="Cambria Math" panose="02040503050406030204" pitchFamily="18" charset="0"/>
                                    <a:ea typeface="+mj-ea"/>
                                    <a:cs typeface="Euclid" panose="02020503060505020303" pitchFamily="18" charset="0"/>
                                  </a:rPr>
                                  <m:t>1</m:t>
                                </m:r>
                              </m:num>
                              <m:den>
                                <m:r>
                                  <a:rPr lang="en-US" altLang="zh-CN" sz="2000" i="1">
                                    <a:latin typeface="Cambria Math" panose="02040503050406030204" pitchFamily="18" charset="0"/>
                                    <a:ea typeface="+mj-ea"/>
                                    <a:cs typeface="Euclid" panose="02020503060505020303" pitchFamily="18" charset="0"/>
                                  </a:rPr>
                                  <m:t>1+</m:t>
                                </m:r>
                                <m:sSup>
                                  <m:sSupPr>
                                    <m:ctrlPr>
                                      <a:rPr lang="zh-CN" altLang="zh-CN" sz="2000" i="1">
                                        <a:latin typeface="Cambria Math" panose="02040503050406030204" pitchFamily="18" charset="0"/>
                                        <a:ea typeface="+mj-ea"/>
                                        <a:cs typeface="Euclid" panose="02020503060505020303" pitchFamily="18" charset="0"/>
                                      </a:rPr>
                                    </m:ctrlPr>
                                  </m:sSupPr>
                                  <m:e>
                                    <m:r>
                                      <a:rPr lang="en-US" altLang="zh-CN" sz="2000" i="1">
                                        <a:latin typeface="Cambria Math" panose="02040503050406030204" pitchFamily="18" charset="0"/>
                                        <a:ea typeface="+mj-ea"/>
                                        <a:cs typeface="Euclid" panose="02020503060505020303" pitchFamily="18" charset="0"/>
                                      </a:rPr>
                                      <m:t>𝑒</m:t>
                                    </m:r>
                                  </m:e>
                                  <m:sup>
                                    <m:r>
                                      <a:rPr lang="en-US" altLang="zh-CN" sz="2000" i="1">
                                        <a:latin typeface="Cambria Math" panose="02040503050406030204" pitchFamily="18" charset="0"/>
                                        <a:ea typeface="+mj-ea"/>
                                        <a:cs typeface="Euclid" panose="02020503060505020303" pitchFamily="18" charset="0"/>
                                      </a:rPr>
                                      <m:t>−</m:t>
                                    </m:r>
                                    <m:r>
                                      <a:rPr lang="en-US" altLang="zh-CN" sz="2000" i="1">
                                        <a:latin typeface="Cambria Math" panose="02040503050406030204" pitchFamily="18" charset="0"/>
                                        <a:ea typeface="+mj-ea"/>
                                        <a:cs typeface="Euclid" panose="02020503060505020303" pitchFamily="18" charset="0"/>
                                      </a:rPr>
                                      <m:t>𝑧</m:t>
                                    </m:r>
                                  </m:sup>
                                </m:sSup>
                              </m:den>
                            </m:f>
                            <m:r>
                              <a:rPr lang="en-US" altLang="zh-CN" sz="2000" i="1">
                                <a:latin typeface="Cambria Math" panose="02040503050406030204" pitchFamily="18" charset="0"/>
                                <a:ea typeface="+mj-ea"/>
                                <a:cs typeface="Euclid" panose="02020503060505020303" pitchFamily="18" charset="0"/>
                              </a:rPr>
                              <m:t>)′</m:t>
                            </m:r>
                          </m:e>
                        </m:mr>
                        <m:mr>
                          <m:e/>
                          <m:e>
                            <m:r>
                              <a:rPr lang="en-US" altLang="zh-CN" sz="2000" i="1">
                                <a:latin typeface="Cambria Math" panose="02040503050406030204" pitchFamily="18" charset="0"/>
                                <a:ea typeface="+mj-ea"/>
                                <a:cs typeface="Euclid" panose="02020503060505020303" pitchFamily="18" charset="0"/>
                              </a:rPr>
                              <m:t>=</m:t>
                            </m:r>
                            <m:f>
                              <m:fPr>
                                <m:ctrlPr>
                                  <a:rPr lang="zh-CN" altLang="zh-CN" sz="2000" i="1">
                                    <a:latin typeface="Cambria Math" panose="02040503050406030204" pitchFamily="18" charset="0"/>
                                    <a:ea typeface="+mj-ea"/>
                                    <a:cs typeface="Euclid" panose="02020503060505020303" pitchFamily="18" charset="0"/>
                                  </a:rPr>
                                </m:ctrlPr>
                              </m:fPr>
                              <m:num>
                                <m:sSup>
                                  <m:sSupPr>
                                    <m:ctrlPr>
                                      <a:rPr lang="zh-CN" altLang="zh-CN" sz="2000" i="1">
                                        <a:latin typeface="Cambria Math" panose="02040503050406030204" pitchFamily="18" charset="0"/>
                                        <a:ea typeface="+mj-ea"/>
                                        <a:cs typeface="Euclid" panose="02020503060505020303" pitchFamily="18" charset="0"/>
                                      </a:rPr>
                                    </m:ctrlPr>
                                  </m:sSupPr>
                                  <m:e>
                                    <m:r>
                                      <a:rPr lang="en-US" altLang="zh-CN" sz="2000" i="1">
                                        <a:latin typeface="Cambria Math" panose="02040503050406030204" pitchFamily="18" charset="0"/>
                                        <a:ea typeface="+mj-ea"/>
                                        <a:cs typeface="Euclid" panose="02020503060505020303" pitchFamily="18" charset="0"/>
                                      </a:rPr>
                                      <m:t>𝑒</m:t>
                                    </m:r>
                                  </m:e>
                                  <m:sup>
                                    <m:r>
                                      <a:rPr lang="en-US" altLang="zh-CN" sz="2000" i="1">
                                        <a:latin typeface="Cambria Math" panose="02040503050406030204" pitchFamily="18" charset="0"/>
                                        <a:ea typeface="+mj-ea"/>
                                        <a:cs typeface="Euclid" panose="02020503060505020303" pitchFamily="18" charset="0"/>
                                      </a:rPr>
                                      <m:t>−</m:t>
                                    </m:r>
                                    <m:r>
                                      <a:rPr lang="en-US" altLang="zh-CN" sz="2000" i="1">
                                        <a:latin typeface="Cambria Math" panose="02040503050406030204" pitchFamily="18" charset="0"/>
                                        <a:ea typeface="+mj-ea"/>
                                        <a:cs typeface="Euclid" panose="02020503060505020303" pitchFamily="18" charset="0"/>
                                      </a:rPr>
                                      <m:t>𝑧</m:t>
                                    </m:r>
                                  </m:sup>
                                </m:sSup>
                              </m:num>
                              <m:den>
                                <m:r>
                                  <a:rPr lang="en-US" altLang="zh-CN" sz="2000" i="1">
                                    <a:latin typeface="Cambria Math" panose="02040503050406030204" pitchFamily="18" charset="0"/>
                                    <a:ea typeface="+mj-ea"/>
                                    <a:cs typeface="Euclid" panose="02020503060505020303" pitchFamily="18" charset="0"/>
                                  </a:rPr>
                                  <m:t>(1+</m:t>
                                </m:r>
                                <m:sSup>
                                  <m:sSupPr>
                                    <m:ctrlPr>
                                      <a:rPr lang="zh-CN" altLang="zh-CN" sz="2000" i="1">
                                        <a:latin typeface="Cambria Math" panose="02040503050406030204" pitchFamily="18" charset="0"/>
                                        <a:ea typeface="+mj-ea"/>
                                        <a:cs typeface="Euclid" panose="02020503060505020303" pitchFamily="18" charset="0"/>
                                      </a:rPr>
                                    </m:ctrlPr>
                                  </m:sSupPr>
                                  <m:e>
                                    <m:r>
                                      <a:rPr lang="en-US" altLang="zh-CN" sz="2000" i="1">
                                        <a:latin typeface="Cambria Math" panose="02040503050406030204" pitchFamily="18" charset="0"/>
                                        <a:ea typeface="+mj-ea"/>
                                        <a:cs typeface="Euclid" panose="02020503060505020303" pitchFamily="18" charset="0"/>
                                      </a:rPr>
                                      <m:t>𝑒</m:t>
                                    </m:r>
                                  </m:e>
                                  <m:sup>
                                    <m:r>
                                      <a:rPr lang="en-US" altLang="zh-CN" sz="2000" i="1">
                                        <a:latin typeface="Cambria Math" panose="02040503050406030204" pitchFamily="18" charset="0"/>
                                        <a:ea typeface="+mj-ea"/>
                                        <a:cs typeface="Euclid" panose="02020503060505020303" pitchFamily="18" charset="0"/>
                                      </a:rPr>
                                      <m:t>−</m:t>
                                    </m:r>
                                    <m:r>
                                      <a:rPr lang="en-US" altLang="zh-CN" sz="2000" i="1">
                                        <a:latin typeface="Cambria Math" panose="02040503050406030204" pitchFamily="18" charset="0"/>
                                        <a:ea typeface="+mj-ea"/>
                                        <a:cs typeface="Euclid" panose="02020503060505020303" pitchFamily="18" charset="0"/>
                                      </a:rPr>
                                      <m:t>𝑧</m:t>
                                    </m:r>
                                  </m:sup>
                                </m:sSup>
                                <m:sSup>
                                  <m:sSupPr>
                                    <m:ctrlPr>
                                      <a:rPr lang="zh-CN" altLang="zh-CN" sz="2000" i="1">
                                        <a:latin typeface="Cambria Math" panose="02040503050406030204" pitchFamily="18" charset="0"/>
                                        <a:ea typeface="+mj-ea"/>
                                        <a:cs typeface="Euclid" panose="02020503060505020303" pitchFamily="18" charset="0"/>
                                      </a:rPr>
                                    </m:ctrlPr>
                                  </m:sSupPr>
                                  <m:e>
                                    <m:r>
                                      <a:rPr lang="en-US" altLang="zh-CN" sz="2000" i="1">
                                        <a:latin typeface="Cambria Math" panose="02040503050406030204" pitchFamily="18" charset="0"/>
                                        <a:ea typeface="+mj-ea"/>
                                        <a:cs typeface="Euclid" panose="02020503060505020303" pitchFamily="18" charset="0"/>
                                      </a:rPr>
                                      <m:t>)</m:t>
                                    </m:r>
                                  </m:e>
                                  <m:sup>
                                    <m:r>
                                      <a:rPr lang="en-US" altLang="zh-CN" sz="2000" i="1">
                                        <a:latin typeface="Cambria Math" panose="02040503050406030204" pitchFamily="18" charset="0"/>
                                        <a:ea typeface="+mj-ea"/>
                                        <a:cs typeface="Euclid" panose="02020503060505020303" pitchFamily="18" charset="0"/>
                                      </a:rPr>
                                      <m:t>2</m:t>
                                    </m:r>
                                  </m:sup>
                                </m:sSup>
                              </m:den>
                            </m:f>
                          </m:e>
                        </m:mr>
                        <m:mr>
                          <m:e/>
                          <m:e>
                            <m:r>
                              <a:rPr lang="en-US" altLang="zh-CN" sz="2000" i="1">
                                <a:latin typeface="Cambria Math" panose="02040503050406030204" pitchFamily="18" charset="0"/>
                                <a:ea typeface="+mj-ea"/>
                                <a:cs typeface="Euclid" panose="02020503060505020303" pitchFamily="18" charset="0"/>
                              </a:rPr>
                              <m:t>=</m:t>
                            </m:r>
                            <m:f>
                              <m:fPr>
                                <m:ctrlPr>
                                  <a:rPr lang="zh-CN" altLang="zh-CN" sz="2000" i="1">
                                    <a:latin typeface="Cambria Math" panose="02040503050406030204" pitchFamily="18" charset="0"/>
                                    <a:ea typeface="+mj-ea"/>
                                    <a:cs typeface="Euclid" panose="02020503060505020303" pitchFamily="18" charset="0"/>
                                  </a:rPr>
                                </m:ctrlPr>
                              </m:fPr>
                              <m:num>
                                <m:r>
                                  <a:rPr lang="en-US" altLang="zh-CN" sz="2000" i="1">
                                    <a:latin typeface="Cambria Math" panose="02040503050406030204" pitchFamily="18" charset="0"/>
                                    <a:ea typeface="+mj-ea"/>
                                    <a:cs typeface="Euclid" panose="02020503060505020303" pitchFamily="18" charset="0"/>
                                  </a:rPr>
                                  <m:t>1+</m:t>
                                </m:r>
                                <m:sSup>
                                  <m:sSupPr>
                                    <m:ctrlPr>
                                      <a:rPr lang="zh-CN" altLang="zh-CN" sz="2000" i="1">
                                        <a:latin typeface="Cambria Math" panose="02040503050406030204" pitchFamily="18" charset="0"/>
                                        <a:ea typeface="+mj-ea"/>
                                        <a:cs typeface="Euclid" panose="02020503060505020303" pitchFamily="18" charset="0"/>
                                      </a:rPr>
                                    </m:ctrlPr>
                                  </m:sSupPr>
                                  <m:e>
                                    <m:r>
                                      <a:rPr lang="en-US" altLang="zh-CN" sz="2000" i="1">
                                        <a:latin typeface="Cambria Math" panose="02040503050406030204" pitchFamily="18" charset="0"/>
                                        <a:ea typeface="+mj-ea"/>
                                        <a:cs typeface="Euclid" panose="02020503060505020303" pitchFamily="18" charset="0"/>
                                      </a:rPr>
                                      <m:t>𝑒</m:t>
                                    </m:r>
                                  </m:e>
                                  <m:sup>
                                    <m:r>
                                      <a:rPr lang="en-US" altLang="zh-CN" sz="2000" i="1">
                                        <a:latin typeface="Cambria Math" panose="02040503050406030204" pitchFamily="18" charset="0"/>
                                        <a:ea typeface="+mj-ea"/>
                                        <a:cs typeface="Euclid" panose="02020503060505020303" pitchFamily="18" charset="0"/>
                                      </a:rPr>
                                      <m:t>−</m:t>
                                    </m:r>
                                    <m:r>
                                      <a:rPr lang="en-US" altLang="zh-CN" sz="2000" i="1">
                                        <a:latin typeface="Cambria Math" panose="02040503050406030204" pitchFamily="18" charset="0"/>
                                        <a:ea typeface="+mj-ea"/>
                                        <a:cs typeface="Euclid" panose="02020503060505020303" pitchFamily="18" charset="0"/>
                                      </a:rPr>
                                      <m:t>𝑧</m:t>
                                    </m:r>
                                  </m:sup>
                                </m:sSup>
                                <m:r>
                                  <a:rPr lang="en-US" altLang="zh-CN" sz="2000" i="1">
                                    <a:latin typeface="Cambria Math" panose="02040503050406030204" pitchFamily="18" charset="0"/>
                                    <a:ea typeface="+mj-ea"/>
                                    <a:cs typeface="Euclid" panose="02020503060505020303" pitchFamily="18" charset="0"/>
                                  </a:rPr>
                                  <m:t>−1</m:t>
                                </m:r>
                              </m:num>
                              <m:den>
                                <m:r>
                                  <a:rPr lang="en-US" altLang="zh-CN" sz="2000" i="1">
                                    <a:latin typeface="Cambria Math" panose="02040503050406030204" pitchFamily="18" charset="0"/>
                                    <a:ea typeface="+mj-ea"/>
                                    <a:cs typeface="Euclid" panose="02020503060505020303" pitchFamily="18" charset="0"/>
                                  </a:rPr>
                                  <m:t>(1+</m:t>
                                </m:r>
                                <m:sSup>
                                  <m:sSupPr>
                                    <m:ctrlPr>
                                      <a:rPr lang="zh-CN" altLang="zh-CN" sz="2000" i="1">
                                        <a:latin typeface="Cambria Math" panose="02040503050406030204" pitchFamily="18" charset="0"/>
                                        <a:ea typeface="+mj-ea"/>
                                        <a:cs typeface="Euclid" panose="02020503060505020303" pitchFamily="18" charset="0"/>
                                      </a:rPr>
                                    </m:ctrlPr>
                                  </m:sSupPr>
                                  <m:e>
                                    <m:r>
                                      <a:rPr lang="en-US" altLang="zh-CN" sz="2000" i="1">
                                        <a:latin typeface="Cambria Math" panose="02040503050406030204" pitchFamily="18" charset="0"/>
                                        <a:ea typeface="+mj-ea"/>
                                        <a:cs typeface="Euclid" panose="02020503060505020303" pitchFamily="18" charset="0"/>
                                      </a:rPr>
                                      <m:t>𝑒</m:t>
                                    </m:r>
                                  </m:e>
                                  <m:sup>
                                    <m:r>
                                      <a:rPr lang="en-US" altLang="zh-CN" sz="2000" i="1">
                                        <a:latin typeface="Cambria Math" panose="02040503050406030204" pitchFamily="18" charset="0"/>
                                        <a:ea typeface="+mj-ea"/>
                                        <a:cs typeface="Euclid" panose="02020503060505020303" pitchFamily="18" charset="0"/>
                                      </a:rPr>
                                      <m:t>−</m:t>
                                    </m:r>
                                    <m:r>
                                      <a:rPr lang="en-US" altLang="zh-CN" sz="2000" i="1">
                                        <a:latin typeface="Cambria Math" panose="02040503050406030204" pitchFamily="18" charset="0"/>
                                        <a:ea typeface="+mj-ea"/>
                                        <a:cs typeface="Euclid" panose="02020503060505020303" pitchFamily="18" charset="0"/>
                                      </a:rPr>
                                      <m:t>𝑧</m:t>
                                    </m:r>
                                  </m:sup>
                                </m:sSup>
                                <m:sSup>
                                  <m:sSupPr>
                                    <m:ctrlPr>
                                      <a:rPr lang="zh-CN" altLang="zh-CN" sz="2000" i="1">
                                        <a:latin typeface="Cambria Math" panose="02040503050406030204" pitchFamily="18" charset="0"/>
                                        <a:ea typeface="+mj-ea"/>
                                        <a:cs typeface="Euclid" panose="02020503060505020303" pitchFamily="18" charset="0"/>
                                      </a:rPr>
                                    </m:ctrlPr>
                                  </m:sSupPr>
                                  <m:e>
                                    <m:r>
                                      <a:rPr lang="en-US" altLang="zh-CN" sz="2000" i="1">
                                        <a:latin typeface="Cambria Math" panose="02040503050406030204" pitchFamily="18" charset="0"/>
                                        <a:ea typeface="+mj-ea"/>
                                        <a:cs typeface="Euclid" panose="02020503060505020303" pitchFamily="18" charset="0"/>
                                      </a:rPr>
                                      <m:t>)</m:t>
                                    </m:r>
                                  </m:e>
                                  <m:sup>
                                    <m:r>
                                      <a:rPr lang="en-US" altLang="zh-CN" sz="2000" i="1">
                                        <a:latin typeface="Cambria Math" panose="02040503050406030204" pitchFamily="18" charset="0"/>
                                        <a:ea typeface="+mj-ea"/>
                                        <a:cs typeface="Euclid" panose="02020503060505020303" pitchFamily="18" charset="0"/>
                                      </a:rPr>
                                      <m:t>2</m:t>
                                    </m:r>
                                  </m:sup>
                                </m:sSup>
                              </m:den>
                            </m:f>
                          </m:e>
                        </m:mr>
                        <m:mr>
                          <m:e/>
                          <m:e>
                            <m:r>
                              <a:rPr lang="en-US" altLang="zh-CN" sz="2000" i="1">
                                <a:latin typeface="Cambria Math" panose="02040503050406030204" pitchFamily="18" charset="0"/>
                                <a:ea typeface="+mj-ea"/>
                                <a:cs typeface="Euclid" panose="02020503060505020303" pitchFamily="18" charset="0"/>
                              </a:rPr>
                              <m:t>=</m:t>
                            </m:r>
                            <m:f>
                              <m:fPr>
                                <m:ctrlPr>
                                  <a:rPr lang="zh-CN" altLang="zh-CN" sz="2000" i="1">
                                    <a:latin typeface="Cambria Math" panose="02040503050406030204" pitchFamily="18" charset="0"/>
                                    <a:ea typeface="+mj-ea"/>
                                    <a:cs typeface="Euclid" panose="02020503060505020303" pitchFamily="18" charset="0"/>
                                  </a:rPr>
                                </m:ctrlPr>
                              </m:fPr>
                              <m:num>
                                <m:r>
                                  <a:rPr lang="en-US" altLang="zh-CN" sz="2000" i="1">
                                    <a:latin typeface="Cambria Math" panose="02040503050406030204" pitchFamily="18" charset="0"/>
                                    <a:ea typeface="+mj-ea"/>
                                    <a:cs typeface="Euclid" panose="02020503060505020303" pitchFamily="18" charset="0"/>
                                  </a:rPr>
                                  <m:t>1</m:t>
                                </m:r>
                              </m:num>
                              <m:den>
                                <m:r>
                                  <a:rPr lang="en-US" altLang="zh-CN" sz="2000" i="1">
                                    <a:latin typeface="Cambria Math" panose="02040503050406030204" pitchFamily="18" charset="0"/>
                                    <a:ea typeface="+mj-ea"/>
                                    <a:cs typeface="Euclid" panose="02020503060505020303" pitchFamily="18" charset="0"/>
                                  </a:rPr>
                                  <m:t>(1+</m:t>
                                </m:r>
                                <m:sSup>
                                  <m:sSupPr>
                                    <m:ctrlPr>
                                      <a:rPr lang="zh-CN" altLang="zh-CN" sz="2000" i="1">
                                        <a:latin typeface="Cambria Math" panose="02040503050406030204" pitchFamily="18" charset="0"/>
                                        <a:ea typeface="+mj-ea"/>
                                        <a:cs typeface="Euclid" panose="02020503060505020303" pitchFamily="18" charset="0"/>
                                      </a:rPr>
                                    </m:ctrlPr>
                                  </m:sSupPr>
                                  <m:e>
                                    <m:r>
                                      <a:rPr lang="en-US" altLang="zh-CN" sz="2000" i="1">
                                        <a:latin typeface="Cambria Math" panose="02040503050406030204" pitchFamily="18" charset="0"/>
                                        <a:ea typeface="+mj-ea"/>
                                        <a:cs typeface="Euclid" panose="02020503060505020303" pitchFamily="18" charset="0"/>
                                      </a:rPr>
                                      <m:t>𝑒</m:t>
                                    </m:r>
                                  </m:e>
                                  <m:sup>
                                    <m:r>
                                      <a:rPr lang="en-US" altLang="zh-CN" sz="2000" i="1">
                                        <a:latin typeface="Cambria Math" panose="02040503050406030204" pitchFamily="18" charset="0"/>
                                        <a:ea typeface="+mj-ea"/>
                                        <a:cs typeface="Euclid" panose="02020503060505020303" pitchFamily="18" charset="0"/>
                                      </a:rPr>
                                      <m:t>−</m:t>
                                    </m:r>
                                    <m:r>
                                      <a:rPr lang="en-US" altLang="zh-CN" sz="2000" i="1">
                                        <a:latin typeface="Cambria Math" panose="02040503050406030204" pitchFamily="18" charset="0"/>
                                        <a:ea typeface="+mj-ea"/>
                                        <a:cs typeface="Euclid" panose="02020503060505020303" pitchFamily="18" charset="0"/>
                                      </a:rPr>
                                      <m:t>𝑧</m:t>
                                    </m:r>
                                  </m:sup>
                                </m:sSup>
                                <m:r>
                                  <a:rPr lang="en-US" altLang="zh-CN" sz="2000" i="1">
                                    <a:latin typeface="Cambria Math" panose="02040503050406030204" pitchFamily="18" charset="0"/>
                                    <a:ea typeface="+mj-ea"/>
                                    <a:cs typeface="Euclid" panose="02020503060505020303" pitchFamily="18" charset="0"/>
                                  </a:rPr>
                                  <m:t>)</m:t>
                                </m:r>
                              </m:den>
                            </m:f>
                            <m:r>
                              <a:rPr lang="en-US" altLang="zh-CN" sz="2000" i="1">
                                <a:latin typeface="Cambria Math" panose="02040503050406030204" pitchFamily="18" charset="0"/>
                                <a:ea typeface="+mj-ea"/>
                                <a:cs typeface="Euclid" panose="02020503060505020303" pitchFamily="18" charset="0"/>
                              </a:rPr>
                              <m:t>(1−</m:t>
                            </m:r>
                            <m:f>
                              <m:fPr>
                                <m:ctrlPr>
                                  <a:rPr lang="zh-CN" altLang="zh-CN" sz="2000" i="1">
                                    <a:latin typeface="Cambria Math" panose="02040503050406030204" pitchFamily="18" charset="0"/>
                                    <a:ea typeface="+mj-ea"/>
                                    <a:cs typeface="Euclid" panose="02020503060505020303" pitchFamily="18" charset="0"/>
                                  </a:rPr>
                                </m:ctrlPr>
                              </m:fPr>
                              <m:num>
                                <m:r>
                                  <a:rPr lang="en-US" altLang="zh-CN" sz="2000" i="1">
                                    <a:latin typeface="Cambria Math" panose="02040503050406030204" pitchFamily="18" charset="0"/>
                                    <a:ea typeface="+mj-ea"/>
                                    <a:cs typeface="Euclid" panose="02020503060505020303" pitchFamily="18" charset="0"/>
                                  </a:rPr>
                                  <m:t>1</m:t>
                                </m:r>
                              </m:num>
                              <m:den>
                                <m:r>
                                  <a:rPr lang="en-US" altLang="zh-CN" sz="2000" i="1">
                                    <a:latin typeface="Cambria Math" panose="02040503050406030204" pitchFamily="18" charset="0"/>
                                    <a:ea typeface="+mj-ea"/>
                                    <a:cs typeface="Euclid" panose="02020503060505020303" pitchFamily="18" charset="0"/>
                                  </a:rPr>
                                  <m:t>(1+</m:t>
                                </m:r>
                                <m:sSup>
                                  <m:sSupPr>
                                    <m:ctrlPr>
                                      <a:rPr lang="zh-CN" altLang="zh-CN" sz="2000" i="1">
                                        <a:latin typeface="Cambria Math" panose="02040503050406030204" pitchFamily="18" charset="0"/>
                                        <a:ea typeface="+mj-ea"/>
                                        <a:cs typeface="Euclid" panose="02020503060505020303" pitchFamily="18" charset="0"/>
                                      </a:rPr>
                                    </m:ctrlPr>
                                  </m:sSupPr>
                                  <m:e>
                                    <m:r>
                                      <a:rPr lang="en-US" altLang="zh-CN" sz="2000" i="1">
                                        <a:latin typeface="Cambria Math" panose="02040503050406030204" pitchFamily="18" charset="0"/>
                                        <a:ea typeface="+mj-ea"/>
                                        <a:cs typeface="Euclid" panose="02020503060505020303" pitchFamily="18" charset="0"/>
                                      </a:rPr>
                                      <m:t>𝑒</m:t>
                                    </m:r>
                                  </m:e>
                                  <m:sup>
                                    <m:r>
                                      <a:rPr lang="en-US" altLang="zh-CN" sz="2000" i="1">
                                        <a:latin typeface="Cambria Math" panose="02040503050406030204" pitchFamily="18" charset="0"/>
                                        <a:ea typeface="+mj-ea"/>
                                        <a:cs typeface="Euclid" panose="02020503060505020303" pitchFamily="18" charset="0"/>
                                      </a:rPr>
                                      <m:t>−</m:t>
                                    </m:r>
                                    <m:r>
                                      <a:rPr lang="en-US" altLang="zh-CN" sz="2000" i="1">
                                        <a:latin typeface="Cambria Math" panose="02040503050406030204" pitchFamily="18" charset="0"/>
                                        <a:ea typeface="+mj-ea"/>
                                        <a:cs typeface="Euclid" panose="02020503060505020303" pitchFamily="18" charset="0"/>
                                      </a:rPr>
                                      <m:t>𝑧</m:t>
                                    </m:r>
                                  </m:sup>
                                </m:sSup>
                                <m:r>
                                  <a:rPr lang="en-US" altLang="zh-CN" sz="2000" i="1">
                                    <a:latin typeface="Cambria Math" panose="02040503050406030204" pitchFamily="18" charset="0"/>
                                    <a:ea typeface="+mj-ea"/>
                                    <a:cs typeface="Euclid" panose="02020503060505020303" pitchFamily="18" charset="0"/>
                                  </a:rPr>
                                  <m:t>)</m:t>
                                </m:r>
                              </m:den>
                            </m:f>
                            <m:r>
                              <a:rPr lang="en-US" altLang="zh-CN" sz="2000" i="1">
                                <a:latin typeface="Cambria Math" panose="02040503050406030204" pitchFamily="18" charset="0"/>
                                <a:ea typeface="+mj-ea"/>
                                <a:cs typeface="Euclid" panose="02020503060505020303" pitchFamily="18" charset="0"/>
                              </a:rPr>
                              <m:t>)</m:t>
                            </m:r>
                          </m:e>
                        </m:mr>
                        <m:mr>
                          <m:e/>
                          <m:e/>
                        </m:mr>
                      </m:m>
                    </m:oMath>
                  </m:oMathPara>
                </a14:m>
                <a:endParaRPr lang="zh-CN" altLang="zh-CN" sz="2000" dirty="0">
                  <a:latin typeface="+mj-ea"/>
                  <a:ea typeface="+mj-ea"/>
                  <a:cs typeface="Euclid" panose="02020503060505020303"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668338" y="1421549"/>
                <a:ext cx="6096000" cy="3557384"/>
              </a:xfrm>
              <a:prstGeom prst="rect">
                <a:avLst/>
              </a:prstGeom>
              <a:blipFill>
                <a:blip r:embed="rId3"/>
                <a:stretch>
                  <a:fillRect l="-2100" t="-2568"/>
                </a:stretch>
              </a:blipFill>
            </p:spPr>
            <p:txBody>
              <a:bodyPr/>
              <a:lstStyle/>
              <a:p>
                <a:r>
                  <a:rPr lang="zh-CN" altLang="en-US">
                    <a:noFill/>
                  </a:rPr>
                  <a:t> </a:t>
                </a:r>
              </a:p>
            </p:txBody>
          </p:sp>
        </mc:Fallback>
      </mc:AlternateContent>
      <p:pic>
        <p:nvPicPr>
          <p:cNvPr id="4" name="Picture 2" descr="https://timgsa.baidu.com/timg?image&amp;quality=80&amp;size=b9999_10000&amp;sec=1560224252523&amp;di=89edc2db22ac61e0bec78e94841947d1&amp;imgtype=0&amp;src=http%3A%2F%2Fs3.51cto.com%2Fwyfs02%2FM01%2F9B%2F19%2FwKiom1leAYyycx-4AABa3N7yDZQ50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1022" y="1637591"/>
            <a:ext cx="5387696" cy="35828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矩形 1"/>
              <p:cNvSpPr/>
              <p:nvPr/>
            </p:nvSpPr>
            <p:spPr>
              <a:xfrm>
                <a:off x="8878759" y="5363942"/>
                <a:ext cx="8722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Euclid" panose="02020503060505020303" pitchFamily="18" charset="0"/>
                        </a:rPr>
                        <m:t>𝑔</m:t>
                      </m:r>
                      <m:d>
                        <m:dPr>
                          <m:ctrlPr>
                            <a:rPr lang="zh-CN" altLang="zh-CN" i="1">
                              <a:latin typeface="Cambria Math" panose="02040503050406030204" pitchFamily="18" charset="0"/>
                              <a:cs typeface="Euclid" panose="02020503060505020303" pitchFamily="18" charset="0"/>
                            </a:rPr>
                          </m:ctrlPr>
                        </m:dPr>
                        <m:e>
                          <m:r>
                            <a:rPr lang="en-US" altLang="zh-CN" i="1">
                              <a:latin typeface="Cambria Math" panose="02040503050406030204" pitchFamily="18" charset="0"/>
                              <a:cs typeface="Euclid" panose="02020503060505020303" pitchFamily="18" charset="0"/>
                            </a:rPr>
                            <m:t>𝑧</m:t>
                          </m:r>
                        </m:e>
                      </m:d>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8878759" y="5363942"/>
                <a:ext cx="872225" cy="461665"/>
              </a:xfrm>
              <a:prstGeom prst="rect">
                <a:avLst/>
              </a:prstGeom>
              <a:blipFill rotWithShape="1">
                <a:blip r:embed="rId5"/>
                <a:stretch>
                  <a:fillRect l="-22" t="-21" r="64" b="25"/>
                </a:stretch>
              </a:blipFill>
            </p:spPr>
            <p:txBody>
              <a:bodyPr/>
              <a:lstStyle/>
              <a:p>
                <a:r>
                  <a:rPr lang="zh-CN" altLang="en-US">
                    <a:noFill/>
                  </a:rPr>
                  <a:t> </a:t>
                </a:r>
              </a:p>
            </p:txBody>
          </p:sp>
        </mc:Fallback>
      </mc:AlternateContent>
      <p:sp>
        <p:nvSpPr>
          <p:cNvPr id="6"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2.2 </a:t>
            </a:r>
            <a:r>
              <a:rPr lang="zh-CN" altLang="en-US" dirty="0">
                <a:solidFill>
                  <a:schemeClr val="tx1"/>
                </a:solidFill>
              </a:rPr>
              <a:t>逻辑回归概述</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F07AE0C-7C04-B9F7-567D-2107CDEF46D8}"/>
                  </a:ext>
                </a:extLst>
              </p:cNvPr>
              <p:cNvSpPr txBox="1"/>
              <p:nvPr/>
            </p:nvSpPr>
            <p:spPr>
              <a:xfrm>
                <a:off x="490812" y="5194664"/>
                <a:ext cx="297586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mj-ea"/>
                          <a:cs typeface="Euclid" panose="02020503060505020303" pitchFamily="18" charset="0"/>
                        </a:rPr>
                        <m:t>=</m:t>
                      </m:r>
                      <m:r>
                        <a:rPr lang="en-US" altLang="zh-CN" sz="2000" i="1" smtClean="0">
                          <a:latin typeface="Cambria Math" panose="02040503050406030204" pitchFamily="18" charset="0"/>
                          <a:ea typeface="+mj-ea"/>
                          <a:cs typeface="Euclid" panose="02020503060505020303" pitchFamily="18" charset="0"/>
                        </a:rPr>
                        <m:t>𝑔</m:t>
                      </m:r>
                      <m:r>
                        <a:rPr lang="en-US" altLang="zh-CN" sz="2000" i="1" smtClean="0">
                          <a:latin typeface="Cambria Math" panose="02040503050406030204" pitchFamily="18" charset="0"/>
                          <a:ea typeface="+mj-ea"/>
                          <a:cs typeface="Euclid" panose="02020503060505020303" pitchFamily="18" charset="0"/>
                        </a:rPr>
                        <m:t>(</m:t>
                      </m:r>
                      <m:r>
                        <a:rPr lang="en-US" altLang="zh-CN" sz="2000" i="1" smtClean="0">
                          <a:latin typeface="Cambria Math" panose="02040503050406030204" pitchFamily="18" charset="0"/>
                          <a:ea typeface="+mj-ea"/>
                          <a:cs typeface="Euclid" panose="02020503060505020303" pitchFamily="18" charset="0"/>
                        </a:rPr>
                        <m:t>𝑧</m:t>
                      </m:r>
                      <m:r>
                        <a:rPr lang="en-US" altLang="zh-CN" sz="2000" i="1" smtClean="0">
                          <a:latin typeface="Cambria Math" panose="02040503050406030204" pitchFamily="18" charset="0"/>
                          <a:ea typeface="+mj-ea"/>
                          <a:cs typeface="Euclid" panose="02020503060505020303" pitchFamily="18" charset="0"/>
                        </a:rPr>
                        <m:t>)(1−</m:t>
                      </m:r>
                      <m:r>
                        <a:rPr lang="en-US" altLang="zh-CN" sz="2000" i="1" smtClean="0">
                          <a:latin typeface="Cambria Math" panose="02040503050406030204" pitchFamily="18" charset="0"/>
                          <a:ea typeface="+mj-ea"/>
                          <a:cs typeface="Euclid" panose="02020503060505020303" pitchFamily="18" charset="0"/>
                        </a:rPr>
                        <m:t>𝑔</m:t>
                      </m:r>
                      <m:r>
                        <a:rPr lang="en-US" altLang="zh-CN" sz="2000" i="1" smtClean="0">
                          <a:latin typeface="Cambria Math" panose="02040503050406030204" pitchFamily="18" charset="0"/>
                          <a:ea typeface="+mj-ea"/>
                          <a:cs typeface="Euclid" panose="02020503060505020303" pitchFamily="18" charset="0"/>
                        </a:rPr>
                        <m:t>(</m:t>
                      </m:r>
                      <m:r>
                        <a:rPr lang="en-US" altLang="zh-CN" sz="2000" i="1" smtClean="0">
                          <a:latin typeface="Cambria Math" panose="02040503050406030204" pitchFamily="18" charset="0"/>
                          <a:ea typeface="+mj-ea"/>
                          <a:cs typeface="Euclid" panose="02020503060505020303" pitchFamily="18" charset="0"/>
                        </a:rPr>
                        <m:t>𝑧</m:t>
                      </m:r>
                      <m:r>
                        <a:rPr lang="en-US" altLang="zh-CN" sz="2000" i="1" smtClean="0">
                          <a:latin typeface="Cambria Math" panose="02040503050406030204" pitchFamily="18" charset="0"/>
                          <a:ea typeface="+mj-ea"/>
                          <a:cs typeface="Euclid" panose="02020503060505020303" pitchFamily="18" charset="0"/>
                        </a:rPr>
                        <m:t>))</m:t>
                      </m:r>
                    </m:oMath>
                  </m:oMathPara>
                </a14:m>
                <a:endParaRPr lang="zh-CN" altLang="en-US" sz="2000" dirty="0"/>
              </a:p>
            </p:txBody>
          </p:sp>
        </mc:Choice>
        <mc:Fallback xmlns="">
          <p:sp>
            <p:nvSpPr>
              <p:cNvPr id="7" name="文本框 6">
                <a:extLst>
                  <a:ext uri="{FF2B5EF4-FFF2-40B4-BE49-F238E27FC236}">
                    <a16:creationId xmlns:a16="http://schemas.microsoft.com/office/drawing/2014/main" id="{FF07AE0C-7C04-B9F7-567D-2107CDEF46D8}"/>
                  </a:ext>
                </a:extLst>
              </p:cNvPr>
              <p:cNvSpPr txBox="1">
                <a:spLocks noRot="1" noChangeAspect="1" noMove="1" noResize="1" noEditPoints="1" noAdjustHandles="1" noChangeArrowheads="1" noChangeShapeType="1" noTextEdit="1"/>
              </p:cNvSpPr>
              <p:nvPr/>
            </p:nvSpPr>
            <p:spPr>
              <a:xfrm>
                <a:off x="490812" y="5194664"/>
                <a:ext cx="2975868" cy="400110"/>
              </a:xfrm>
              <a:prstGeom prst="rect">
                <a:avLst/>
              </a:prstGeom>
              <a:blipFill>
                <a:blip r:embed="rId6"/>
                <a:stretch>
                  <a:fillRect b="-18182"/>
                </a:stretch>
              </a:blipFill>
            </p:spPr>
            <p:txBody>
              <a:bodyPr/>
              <a:lstStyle/>
              <a:p>
                <a:r>
                  <a:rPr lang="zh-CN" altLang="en-US">
                    <a:noFill/>
                  </a:rPr>
                  <a:t> </a:t>
                </a:r>
              </a:p>
            </p:txBody>
          </p:sp>
        </mc:Fallback>
      </mc:AlternateContent>
    </p:spTree>
  </p:cSld>
  <p:clrMapOvr>
    <a:masterClrMapping/>
  </p:clrMapOvr>
  <p:transition advTm="8005"/>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mj-ea"/>
              <a:ea typeface="+mj-ea"/>
            </a:endParaRPr>
          </a:p>
        </p:txBody>
      </p:sp>
      <p:sp>
        <p:nvSpPr>
          <p:cNvPr id="10" name="圆角矩形 9"/>
          <p:cNvSpPr/>
          <p:nvPr/>
        </p:nvSpPr>
        <p:spPr>
          <a:xfrm>
            <a:off x="8472948" y="1268361"/>
            <a:ext cx="3453581" cy="1268362"/>
          </a:xfrm>
          <a:prstGeom prst="round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mc:AlternateContent xmlns:mc="http://schemas.openxmlformats.org/markup-compatibility/2006" xmlns:a14="http://schemas.microsoft.com/office/drawing/2010/main">
        <mc:Choice Requires="a14">
          <p:sp>
            <p:nvSpPr>
              <p:cNvPr id="4" name="矩形 3"/>
              <p:cNvSpPr/>
              <p:nvPr/>
            </p:nvSpPr>
            <p:spPr>
              <a:xfrm>
                <a:off x="902341" y="1345988"/>
                <a:ext cx="8211126" cy="3972370"/>
              </a:xfrm>
              <a:prstGeom prst="rect">
                <a:avLst/>
              </a:prstGeom>
            </p:spPr>
            <p:txBody>
              <a:bodyPr wrap="square">
                <a:spAutoFit/>
              </a:bodyPr>
              <a:lstStyle/>
              <a:p>
                <a:pPr>
                  <a:lnSpc>
                    <a:spcPct val="150000"/>
                  </a:lnSpc>
                  <a:spcAft>
                    <a:spcPts val="0"/>
                  </a:spcAft>
                </a:pPr>
                <a:r>
                  <a:rPr lang="zh-CN" altLang="zh-CN" sz="2400" dirty="0">
                    <a:latin typeface="+mj-ea"/>
                    <a:ea typeface="+mj-ea"/>
                    <a:cs typeface="Euclid" panose="02020503060505020303" pitchFamily="18" charset="0"/>
                  </a:rPr>
                  <a:t>假设一个二分类模型</a:t>
                </a:r>
                <a:r>
                  <a:rPr lang="zh-CN" altLang="en-US" sz="2400" dirty="0">
                    <a:latin typeface="+mj-ea"/>
                    <a:ea typeface="+mj-ea"/>
                    <a:cs typeface="Euclid" panose="02020503060505020303" pitchFamily="18" charset="0"/>
                  </a:rPr>
                  <a:t>：</a:t>
                </a:r>
                <a:endParaRPr lang="zh-CN" altLang="zh-CN" sz="2400" dirty="0">
                  <a:latin typeface="+mj-ea"/>
                  <a:ea typeface="+mj-ea"/>
                  <a:cs typeface="Euclid" panose="02020503060505020303" pitchFamily="18" charset="0"/>
                </a:endParaRPr>
              </a:p>
              <a:p>
                <a:pPr>
                  <a:lnSpc>
                    <a:spcPct val="150000"/>
                  </a:lnSpc>
                  <a:spcAft>
                    <a:spcPts val="0"/>
                  </a:spcAft>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mj-ea"/>
                          <a:cs typeface="Euclid" panose="02020503060505020303" pitchFamily="18" charset="0"/>
                        </a:rPr>
                        <m:t>𝑝</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𝑦</m:t>
                      </m:r>
                      <m:r>
                        <a:rPr lang="en-US" altLang="zh-CN" sz="2400" i="1">
                          <a:latin typeface="Cambria Math" panose="02040503050406030204" pitchFamily="18" charset="0"/>
                          <a:ea typeface="+mj-ea"/>
                          <a:cs typeface="Euclid" panose="02020503060505020303" pitchFamily="18" charset="0"/>
                        </a:rPr>
                        <m:t>=1|</m:t>
                      </m:r>
                      <m:r>
                        <a:rPr lang="en-US" altLang="zh-CN" sz="2400" i="1">
                          <a:latin typeface="Cambria Math" panose="02040503050406030204" pitchFamily="18" charset="0"/>
                          <a:ea typeface="+mj-ea"/>
                          <a:cs typeface="Euclid" panose="02020503060505020303" pitchFamily="18" charset="0"/>
                        </a:rPr>
                        <m:t>𝑥</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𝑥</m:t>
                      </m:r>
                      <m:r>
                        <a:rPr lang="en-US" altLang="zh-CN" sz="2400" i="1">
                          <a:latin typeface="Cambria Math" panose="02040503050406030204" pitchFamily="18" charset="0"/>
                          <a:ea typeface="+mj-ea"/>
                          <a:cs typeface="Euclid" panose="02020503060505020303" pitchFamily="18" charset="0"/>
                        </a:rPr>
                        <m:t>)</m:t>
                      </m:r>
                    </m:oMath>
                  </m:oMathPara>
                </a14:m>
                <a:endParaRPr lang="zh-CN" altLang="zh-CN" sz="2400" dirty="0">
                  <a:latin typeface="+mj-ea"/>
                  <a:ea typeface="+mj-ea"/>
                  <a:cs typeface="Euclid" panose="02020503060505020303" pitchFamily="18" charset="0"/>
                </a:endParaRPr>
              </a:p>
              <a:p>
                <a:pPr>
                  <a:lnSpc>
                    <a:spcPct val="150000"/>
                  </a:lnSpc>
                  <a:spcAft>
                    <a:spcPts val="0"/>
                  </a:spcAft>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mj-ea"/>
                          <a:cs typeface="Euclid" panose="02020503060505020303" pitchFamily="18" charset="0"/>
                        </a:rPr>
                        <m:t>𝑝</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𝑦</m:t>
                      </m:r>
                      <m:r>
                        <a:rPr lang="en-US" altLang="zh-CN" sz="2400" i="1">
                          <a:latin typeface="Cambria Math" panose="02040503050406030204" pitchFamily="18" charset="0"/>
                          <a:ea typeface="+mj-ea"/>
                          <a:cs typeface="Euclid" panose="02020503060505020303" pitchFamily="18" charset="0"/>
                        </a:rPr>
                        <m:t>=0|</m:t>
                      </m:r>
                      <m:r>
                        <a:rPr lang="en-US" altLang="zh-CN" sz="2400" i="1">
                          <a:latin typeface="Cambria Math" panose="02040503050406030204" pitchFamily="18" charset="0"/>
                          <a:ea typeface="+mj-ea"/>
                          <a:cs typeface="Euclid" panose="02020503060505020303" pitchFamily="18" charset="0"/>
                        </a:rPr>
                        <m:t>𝑥</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r>
                        <a:rPr lang="en-US" altLang="zh-CN" sz="2400" i="1">
                          <a:latin typeface="Cambria Math" panose="02040503050406030204" pitchFamily="18" charset="0"/>
                          <a:ea typeface="+mj-ea"/>
                          <a:cs typeface="Euclid" panose="02020503060505020303" pitchFamily="18" charset="0"/>
                        </a:rPr>
                        <m:t>)=1−</m:t>
                      </m:r>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𝑥</m:t>
                      </m:r>
                      <m:r>
                        <a:rPr lang="en-US" altLang="zh-CN" sz="2400" i="1">
                          <a:latin typeface="Cambria Math" panose="02040503050406030204" pitchFamily="18" charset="0"/>
                          <a:ea typeface="+mj-ea"/>
                          <a:cs typeface="Euclid" panose="02020503060505020303" pitchFamily="18" charset="0"/>
                        </a:rPr>
                        <m:t>)</m:t>
                      </m:r>
                    </m:oMath>
                  </m:oMathPara>
                </a14:m>
                <a:endParaRPr lang="zh-CN" altLang="zh-CN" sz="2400" dirty="0">
                  <a:latin typeface="+mj-ea"/>
                  <a:ea typeface="+mj-ea"/>
                  <a:cs typeface="Euclid" panose="02020503060505020303" pitchFamily="18" charset="0"/>
                </a:endParaRPr>
              </a:p>
              <a:p>
                <a:pPr>
                  <a:lnSpc>
                    <a:spcPct val="150000"/>
                  </a:lnSpc>
                  <a:spcAft>
                    <a:spcPts val="0"/>
                  </a:spcAft>
                </a:pPr>
                <a:r>
                  <a:rPr lang="en-US" altLang="zh-CN" sz="2400" dirty="0">
                    <a:latin typeface="+mj-ea"/>
                    <a:ea typeface="+mj-ea"/>
                  </a:rPr>
                  <a:t>则</a:t>
                </a:r>
                <a:r>
                  <a:rPr lang="en-US" altLang="zh-CN" sz="2400" dirty="0">
                    <a:latin typeface="+mj-ea"/>
                    <a:ea typeface="+mj-ea"/>
                    <a:cs typeface="Euclid" panose="02020503060505020303" pitchFamily="18" charset="0"/>
                  </a:rPr>
                  <a:t>：</a:t>
                </a:r>
                <a:endParaRPr lang="zh-CN" altLang="zh-CN" sz="2400" dirty="0">
                  <a:latin typeface="+mj-ea"/>
                  <a:ea typeface="+mj-ea"/>
                  <a:cs typeface="Euclid" panose="02020503060505020303" pitchFamily="18" charset="0"/>
                </a:endParaRPr>
              </a:p>
              <a:p>
                <a:pPr>
                  <a:lnSpc>
                    <a:spcPct val="150000"/>
                  </a:lnSpc>
                  <a:spcAft>
                    <a:spcPts val="0"/>
                  </a:spcAft>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mj-ea"/>
                          <a:cs typeface="Euclid" panose="02020503060505020303" pitchFamily="18" charset="0"/>
                        </a:rPr>
                        <m:t>𝑝</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𝑦</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𝑥</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𝑥</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m:t>
                          </m:r>
                        </m:e>
                        <m:sup>
                          <m:r>
                            <a:rPr lang="en-US" altLang="zh-CN" sz="2400" i="1">
                              <a:latin typeface="Cambria Math" panose="02040503050406030204" pitchFamily="18" charset="0"/>
                              <a:ea typeface="+mj-ea"/>
                              <a:cs typeface="Euclid" panose="02020503060505020303" pitchFamily="18" charset="0"/>
                            </a:rPr>
                            <m:t>𝑦</m:t>
                          </m:r>
                        </m:sup>
                      </m:sSup>
                      <m:r>
                        <a:rPr lang="en-US" altLang="zh-CN" sz="2400" i="1">
                          <a:latin typeface="Cambria Math" panose="02040503050406030204" pitchFamily="18" charset="0"/>
                          <a:ea typeface="+mj-ea"/>
                          <a:cs typeface="Euclid" panose="02020503060505020303" pitchFamily="18" charset="0"/>
                        </a:rPr>
                        <m:t>(1−</m:t>
                      </m:r>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𝑥</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m:t>
                          </m:r>
                        </m:e>
                        <m:sup>
                          <m:r>
                            <a:rPr lang="en-US" altLang="zh-CN" sz="2400" i="1">
                              <a:latin typeface="Cambria Math" panose="02040503050406030204" pitchFamily="18" charset="0"/>
                              <a:ea typeface="+mj-ea"/>
                              <a:cs typeface="Euclid" panose="02020503060505020303" pitchFamily="18" charset="0"/>
                            </a:rPr>
                            <m:t>1−</m:t>
                          </m:r>
                          <m:r>
                            <a:rPr lang="en-US" altLang="zh-CN" sz="2400" i="1">
                              <a:latin typeface="Cambria Math" panose="02040503050406030204" pitchFamily="18" charset="0"/>
                              <a:ea typeface="+mj-ea"/>
                              <a:cs typeface="Euclid" panose="02020503060505020303" pitchFamily="18" charset="0"/>
                            </a:rPr>
                            <m:t>𝑦</m:t>
                          </m:r>
                        </m:sup>
                      </m:sSup>
                    </m:oMath>
                  </m:oMathPara>
                </a14:m>
                <a:endParaRPr lang="zh-CN" altLang="zh-CN" sz="2400" dirty="0">
                  <a:latin typeface="+mj-ea"/>
                  <a:ea typeface="+mj-ea"/>
                  <a:cs typeface="Euclid" panose="02020503060505020303" pitchFamily="18" charset="0"/>
                </a:endParaRPr>
              </a:p>
              <a:p>
                <a:pPr>
                  <a:lnSpc>
                    <a:spcPct val="150000"/>
                  </a:lnSpc>
                  <a:spcAft>
                    <a:spcPts val="0"/>
                  </a:spcAft>
                </a:pPr>
                <a:r>
                  <a:rPr lang="zh-CN" altLang="zh-CN" sz="2400" dirty="0">
                    <a:latin typeface="+mj-ea"/>
                    <a:ea typeface="+mj-ea"/>
                    <a:cs typeface="Euclid" panose="02020503060505020303" pitchFamily="18" charset="0"/>
                  </a:rPr>
                  <a:t>逻辑回归模型的假设是： </a:t>
                </a:r>
                <a14:m>
                  <m:oMath xmlns:m="http://schemas.openxmlformats.org/officeDocument/2006/math">
                    <m:r>
                      <a:rPr lang="en-US" altLang="zh-CN" sz="2400" i="1">
                        <a:latin typeface="Cambria Math" panose="02040503050406030204" pitchFamily="18" charset="0"/>
                        <a:ea typeface="+mj-ea"/>
                        <a:cs typeface="Euclid" panose="02020503060505020303" pitchFamily="18" charset="0"/>
                      </a:rPr>
                      <m:t>h</m:t>
                    </m:r>
                    <m:d>
                      <m:dPr>
                        <m:ctrlPr>
                          <a:rPr lang="zh-CN" altLang="zh-CN" sz="2400" i="1">
                            <a:latin typeface="Cambria Math" panose="02040503050406030204" pitchFamily="18" charset="0"/>
                            <a:ea typeface="+mj-ea"/>
                            <a:cs typeface="Euclid" panose="02020503060505020303" pitchFamily="18" charset="0"/>
                          </a:rPr>
                        </m:ctrlPr>
                      </m:dPr>
                      <m:e>
                        <m:r>
                          <a:rPr lang="en-US" altLang="zh-CN" sz="2400" i="1">
                            <a:latin typeface="Cambria Math" panose="02040503050406030204" pitchFamily="18" charset="0"/>
                            <a:ea typeface="+mj-ea"/>
                            <a:cs typeface="Euclid" panose="02020503060505020303" pitchFamily="18" charset="0"/>
                          </a:rPr>
                          <m:t>𝑥</m:t>
                        </m:r>
                      </m:e>
                    </m:d>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𝑔</m:t>
                    </m:r>
                    <m:d>
                      <m:dPr>
                        <m:ctrlPr>
                          <a:rPr lang="zh-CN" altLang="zh-CN" sz="2400" i="1">
                            <a:latin typeface="Cambria Math" panose="02040503050406030204" pitchFamily="18" charset="0"/>
                            <a:ea typeface="+mj-ea"/>
                            <a:cs typeface="Euclid" panose="02020503060505020303" pitchFamily="18" charset="0"/>
                          </a:rPr>
                        </m:ctrlPr>
                      </m:dPr>
                      <m:e>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𝑤</m:t>
                            </m:r>
                          </m:e>
                          <m:sup>
                            <m:r>
                              <a:rPr lang="en-US" altLang="zh-CN" sz="2400" i="1">
                                <a:latin typeface="Cambria Math" panose="02040503050406030204" pitchFamily="18" charset="0"/>
                                <a:ea typeface="+mj-ea"/>
                                <a:cs typeface="Euclid" panose="02020503060505020303" pitchFamily="18" charset="0"/>
                              </a:rPr>
                              <m:t>𝑇</m:t>
                            </m:r>
                          </m:sup>
                        </m:sSup>
                        <m:r>
                          <a:rPr lang="en-US" altLang="zh-CN" sz="2400" i="1">
                            <a:latin typeface="Cambria Math" panose="02040503050406030204" pitchFamily="18" charset="0"/>
                            <a:ea typeface="+mj-ea"/>
                            <a:cs typeface="Euclid" panose="02020503060505020303" pitchFamily="18" charset="0"/>
                          </a:rPr>
                          <m:t>𝑥</m:t>
                        </m:r>
                      </m:e>
                    </m:d>
                    <m:r>
                      <a:rPr lang="en-US" altLang="zh-CN" sz="2400" b="0" i="1" smtClean="0">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𝑔</m:t>
                    </m:r>
                    <m:d>
                      <m:dPr>
                        <m:ctrlPr>
                          <a:rPr lang="zh-CN" altLang="zh-CN" sz="2400" i="1">
                            <a:latin typeface="Cambria Math" panose="02040503050406030204" pitchFamily="18" charset="0"/>
                            <a:ea typeface="+mj-ea"/>
                            <a:cs typeface="Euclid" panose="02020503060505020303" pitchFamily="18" charset="0"/>
                          </a:rPr>
                        </m:ctrlPr>
                      </m:dPr>
                      <m:e>
                        <m:r>
                          <a:rPr lang="en-US" altLang="zh-CN" sz="2400" b="0" i="1" smtClean="0">
                            <a:latin typeface="Cambria Math" panose="02040503050406030204" pitchFamily="18" charset="0"/>
                            <a:ea typeface="+mj-ea"/>
                            <a:cs typeface="Euclid" panose="02020503060505020303" pitchFamily="18" charset="0"/>
                          </a:rPr>
                          <m:t>𝑧</m:t>
                        </m:r>
                      </m:e>
                    </m:d>
                  </m:oMath>
                </a14:m>
                <a:endParaRPr lang="zh-CN" altLang="zh-CN" sz="2400" dirty="0">
                  <a:latin typeface="+mj-ea"/>
                  <a:ea typeface="+mj-ea"/>
                  <a:cs typeface="Euclid" panose="02020503060505020303" pitchFamily="18" charset="0"/>
                </a:endParaRPr>
              </a:p>
              <a:p>
                <a:pPr>
                  <a:lnSpc>
                    <a:spcPct val="150000"/>
                  </a:lnSpc>
                </a:pPr>
                <a:r>
                  <a:rPr lang="zh-CN" altLang="en-US" sz="2400" dirty="0">
                    <a:latin typeface="+mj-ea"/>
                    <a:ea typeface="+mj-ea"/>
                    <a:cs typeface="Euclid" panose="02020503060505020303" pitchFamily="18" charset="0"/>
                  </a:rPr>
                  <a:t>其中</a:t>
                </a:r>
                <a14:m>
                  <m:oMath xmlns:m="http://schemas.openxmlformats.org/officeDocument/2006/math">
                    <m:r>
                      <a:rPr lang="en-US" altLang="zh-CN" sz="2400" i="1">
                        <a:latin typeface="Cambria Math" panose="02040503050406030204" pitchFamily="18" charset="0"/>
                        <a:ea typeface="+mj-ea"/>
                        <a:cs typeface="Euclid" panose="02020503060505020303" pitchFamily="18" charset="0"/>
                      </a:rPr>
                      <m:t>𝑧</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𝑤</m:t>
                        </m:r>
                      </m:e>
                      <m:sup>
                        <m:r>
                          <a:rPr lang="en-US" altLang="zh-CN" sz="2400" i="1">
                            <a:latin typeface="Cambria Math" panose="02040503050406030204" pitchFamily="18" charset="0"/>
                            <a:ea typeface="+mj-ea"/>
                            <a:cs typeface="Euclid" panose="02020503060505020303" pitchFamily="18" charset="0"/>
                          </a:rPr>
                          <m:t>𝑇</m:t>
                        </m:r>
                      </m:sup>
                    </m:sSup>
                    <m:r>
                      <a:rPr lang="en-US" altLang="zh-CN" sz="2400" i="1">
                        <a:latin typeface="Cambria Math" panose="02040503050406030204" pitchFamily="18" charset="0"/>
                        <a:ea typeface="+mj-ea"/>
                        <a:cs typeface="Euclid" panose="02020503060505020303" pitchFamily="18" charset="0"/>
                      </a:rPr>
                      <m:t>𝑥</m:t>
                    </m:r>
                  </m:oMath>
                </a14:m>
                <a:r>
                  <a:rPr lang="zh-CN" altLang="en-US" sz="2400" dirty="0">
                    <a:latin typeface="+mj-ea"/>
                    <a:ea typeface="+mj-ea"/>
                    <a:cs typeface="Euclid" panose="02020503060505020303" pitchFamily="18" charset="0"/>
                  </a:rPr>
                  <a:t>，</a:t>
                </a:r>
                <a:r>
                  <a:rPr lang="zh-CN" altLang="zh-CN" sz="2400" dirty="0">
                    <a:latin typeface="+mj-ea"/>
                    <a:ea typeface="+mj-ea"/>
                  </a:rPr>
                  <a:t>逻辑函数（</a:t>
                </a:r>
                <a:r>
                  <a:rPr lang="en-US" altLang="zh-CN" sz="2400" dirty="0">
                    <a:latin typeface="+mj-ea"/>
                    <a:ea typeface="+mj-ea"/>
                  </a:rPr>
                  <a:t>logistic function) </a:t>
                </a:r>
                <a:r>
                  <a:rPr lang="en-US" altLang="zh-CN" sz="2400" dirty="0" err="1">
                    <a:latin typeface="+mj-ea"/>
                    <a:ea typeface="+mj-ea"/>
                  </a:rPr>
                  <a:t>公式为</a:t>
                </a:r>
                <a:r>
                  <a:rPr lang="en-US" altLang="zh-CN" sz="2400" dirty="0">
                    <a:latin typeface="+mj-ea"/>
                    <a:ea typeface="+mj-ea"/>
                    <a:cs typeface="Euclid" panose="02020503060505020303" pitchFamily="18" charset="0"/>
                  </a:rPr>
                  <a:t>：</a:t>
                </a:r>
              </a:p>
            </p:txBody>
          </p:sp>
        </mc:Choice>
        <mc:Fallback xmlns="">
          <p:sp>
            <p:nvSpPr>
              <p:cNvPr id="4" name="矩形 3"/>
              <p:cNvSpPr>
                <a:spLocks noRot="1" noChangeAspect="1" noMove="1" noResize="1" noEditPoints="1" noAdjustHandles="1" noChangeArrowheads="1" noChangeShapeType="1" noTextEdit="1"/>
              </p:cNvSpPr>
              <p:nvPr/>
            </p:nvSpPr>
            <p:spPr>
              <a:xfrm>
                <a:off x="902341" y="1345988"/>
                <a:ext cx="8211126" cy="3972370"/>
              </a:xfrm>
              <a:prstGeom prst="rect">
                <a:avLst/>
              </a:prstGeom>
              <a:blipFill>
                <a:blip r:embed="rId2"/>
                <a:stretch>
                  <a:fillRect l="-1114" b="-2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305476" y="5512012"/>
                <a:ext cx="8211127" cy="812274"/>
              </a:xfrm>
              <a:prstGeom prst="rect">
                <a:avLst/>
              </a:prstGeom>
            </p:spPr>
            <p:txBody>
              <a:bodyPr wrap="square">
                <a:spAutoFit/>
              </a:bodyPr>
              <a:lstStyle/>
              <a:p>
                <a:pPr>
                  <a:lnSpc>
                    <a:spcPct val="150000"/>
                  </a:lnSpc>
                  <a:spcAft>
                    <a:spcPts val="0"/>
                  </a:spcAft>
                </a:pPr>
                <a14:m>
                  <m:oMath xmlns:m="http://schemas.openxmlformats.org/officeDocument/2006/math">
                    <m:r>
                      <a:rPr lang="en-US" altLang="zh-CN" sz="2400" i="1">
                        <a:latin typeface="Cambria Math" panose="02040503050406030204" pitchFamily="18" charset="0"/>
                        <a:ea typeface="+mj-ea"/>
                        <a:cs typeface="Euclid" panose="02020503060505020303" pitchFamily="18" charset="0"/>
                      </a:rPr>
                      <m:t>𝑔</m:t>
                    </m:r>
                    <m:d>
                      <m:dPr>
                        <m:ctrlPr>
                          <a:rPr lang="zh-CN" altLang="zh-CN" sz="2400" i="1">
                            <a:latin typeface="Cambria Math" panose="02040503050406030204" pitchFamily="18" charset="0"/>
                            <a:ea typeface="+mj-ea"/>
                            <a:cs typeface="Euclid" panose="02020503060505020303" pitchFamily="18" charset="0"/>
                          </a:rPr>
                        </m:ctrlPr>
                      </m:dPr>
                      <m:e>
                        <m:r>
                          <a:rPr lang="en-US" altLang="zh-CN" sz="2400" i="1">
                            <a:latin typeface="Cambria Math" panose="02040503050406030204" pitchFamily="18" charset="0"/>
                            <a:ea typeface="+mj-ea"/>
                            <a:cs typeface="Euclid" panose="02020503060505020303" pitchFamily="18" charset="0"/>
                          </a:rPr>
                          <m:t>𝑧</m:t>
                        </m:r>
                      </m:e>
                    </m:d>
                    <m:r>
                      <a:rPr lang="en-US" altLang="zh-CN" sz="2400" i="1">
                        <a:latin typeface="Cambria Math" panose="02040503050406030204" pitchFamily="18" charset="0"/>
                        <a:ea typeface="+mj-ea"/>
                        <a:cs typeface="Euclid" panose="02020503060505020303" pitchFamily="18" charset="0"/>
                      </a:rPr>
                      <m:t>=</m:t>
                    </m:r>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1</m:t>
                        </m:r>
                      </m:num>
                      <m:den>
                        <m:r>
                          <a:rPr lang="en-US" altLang="zh-CN" sz="2400" i="1">
                            <a:latin typeface="Cambria Math" panose="02040503050406030204" pitchFamily="18" charset="0"/>
                            <a:ea typeface="+mj-ea"/>
                            <a:cs typeface="Euclid" panose="02020503060505020303" pitchFamily="18" charset="0"/>
                          </a:rPr>
                          <m:t>1+</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𝑒</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𝑧</m:t>
                            </m:r>
                          </m:sup>
                        </m:sSup>
                      </m:den>
                    </m:f>
                  </m:oMath>
                </a14:m>
                <a:r>
                  <a:rPr lang="zh-CN" altLang="en-US" sz="2400" dirty="0">
                    <a:latin typeface="+mj-ea"/>
                    <a:ea typeface="+mj-ea"/>
                    <a:cs typeface="Euclid" panose="02020503060505020303" pitchFamily="18" charset="0"/>
                  </a:rPr>
                  <a:t>，</a:t>
                </a:r>
                <a14:m>
                  <m:oMath xmlns:m="http://schemas.openxmlformats.org/officeDocument/2006/math">
                    <m:r>
                      <a:rPr lang="en-US" altLang="zh-CN" sz="2400" i="1">
                        <a:latin typeface="Cambria Math" panose="02040503050406030204" pitchFamily="18" charset="0"/>
                        <a:ea typeface="+mj-ea"/>
                        <a:cs typeface="Euclid" panose="02020503060505020303" pitchFamily="18" charset="0"/>
                      </a:rPr>
                      <m:t>𝑔</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𝑧</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𝑔</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𝑧</m:t>
                    </m:r>
                    <m:r>
                      <a:rPr lang="en-US" altLang="zh-CN" sz="2400" i="1">
                        <a:latin typeface="Cambria Math" panose="02040503050406030204" pitchFamily="18" charset="0"/>
                        <a:ea typeface="+mj-ea"/>
                        <a:cs typeface="Euclid" panose="02020503060505020303" pitchFamily="18" charset="0"/>
                      </a:rPr>
                      <m:t>)(1−</m:t>
                    </m:r>
                    <m:r>
                      <a:rPr lang="en-US" altLang="zh-CN" sz="2400" i="1">
                        <a:latin typeface="Cambria Math" panose="02040503050406030204" pitchFamily="18" charset="0"/>
                        <a:ea typeface="+mj-ea"/>
                        <a:cs typeface="Euclid" panose="02020503060505020303" pitchFamily="18" charset="0"/>
                      </a:rPr>
                      <m:t>𝑔</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𝑧</m:t>
                    </m:r>
                    <m:r>
                      <a:rPr lang="en-US" altLang="zh-CN" sz="2400" i="1">
                        <a:latin typeface="Cambria Math" panose="02040503050406030204" pitchFamily="18" charset="0"/>
                        <a:ea typeface="+mj-ea"/>
                        <a:cs typeface="Euclid" panose="02020503060505020303" pitchFamily="18" charset="0"/>
                      </a:rPr>
                      <m:t>))</m:t>
                    </m:r>
                  </m:oMath>
                </a14:m>
                <a:endParaRPr lang="zh-CN" altLang="zh-CN" dirty="0">
                  <a:latin typeface="+mj-ea"/>
                  <a:ea typeface="+mj-ea"/>
                  <a:cs typeface="Euclid" panose="02020503060505020303"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3305476" y="5512012"/>
                <a:ext cx="8211127" cy="812274"/>
              </a:xfrm>
              <a:prstGeom prst="rect">
                <a:avLst/>
              </a:prstGeom>
              <a:blipFill>
                <a:blip r:embed="rId3"/>
                <a:stretch>
                  <a:fillRect b="-6015"/>
                </a:stretch>
              </a:blipFill>
            </p:spPr>
            <p:txBody>
              <a:bodyPr/>
              <a:lstStyle/>
              <a:p>
                <a:r>
                  <a:rPr lang="zh-CN" altLang="en-US">
                    <a:noFill/>
                  </a:rPr>
                  <a:t> </a:t>
                </a:r>
              </a:p>
            </p:txBody>
          </p:sp>
        </mc:Fallback>
      </mc:AlternateContent>
      <p:sp>
        <p:nvSpPr>
          <p:cNvPr id="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latin typeface="+mj-ea"/>
              </a:rPr>
              <a:t>2.3 </a:t>
            </a:r>
            <a:r>
              <a:rPr lang="zh-CN" altLang="en-US" dirty="0">
                <a:solidFill>
                  <a:schemeClr val="tx1"/>
                </a:solidFill>
                <a:latin typeface="+mj-ea"/>
              </a:rPr>
              <a:t>逻辑回归求解</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8721138" y="1570391"/>
            <a:ext cx="2955073" cy="1427356"/>
          </a:xfrm>
          <a:prstGeom prst="roundRect">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mj-ea"/>
              <a:ea typeface="+mj-ea"/>
            </a:endParaRPr>
          </a:p>
        </p:txBody>
      </p:sp>
      <p:sp>
        <p:nvSpPr>
          <p:cNvPr id="13" name="文本框 12"/>
          <p:cNvSpPr txBox="1"/>
          <p:nvPr/>
        </p:nvSpPr>
        <p:spPr>
          <a:xfrm>
            <a:off x="787365" y="1504196"/>
            <a:ext cx="2256918" cy="461665"/>
          </a:xfrm>
          <a:prstGeom prst="rect">
            <a:avLst/>
          </a:prstGeom>
          <a:noFill/>
        </p:spPr>
        <p:txBody>
          <a:bodyPr wrap="square" rtlCol="0">
            <a:spAutoFit/>
          </a:bodyPr>
          <a:lstStyle/>
          <a:p>
            <a:pPr>
              <a:spcBef>
                <a:spcPts val="2400"/>
              </a:spcBef>
              <a:spcAft>
                <a:spcPts val="0"/>
              </a:spcAft>
            </a:pPr>
            <a:r>
              <a:rPr lang="zh-CN" altLang="en-US" sz="2400" b="1" kern="0" dirty="0">
                <a:latin typeface="+mj-ea"/>
                <a:ea typeface="+mj-ea"/>
                <a:cs typeface="Times New Roman" panose="02020603050405020304" pitchFamily="18" charset="0"/>
              </a:rPr>
              <a:t>损失函数</a:t>
            </a:r>
            <a:endParaRPr lang="en-US" altLang="zh-CN" sz="2400" dirty="0">
              <a:latin typeface="+mj-ea"/>
              <a:ea typeface="+mj-ea"/>
            </a:endParaRPr>
          </a:p>
        </p:txBody>
      </p:sp>
      <mc:AlternateContent xmlns:mc="http://schemas.openxmlformats.org/markup-compatibility/2006" xmlns:a14="http://schemas.microsoft.com/office/drawing/2010/main">
        <mc:Choice Requires="a14">
          <p:sp>
            <p:nvSpPr>
              <p:cNvPr id="4" name="矩形 3"/>
              <p:cNvSpPr/>
              <p:nvPr/>
            </p:nvSpPr>
            <p:spPr>
              <a:xfrm>
                <a:off x="908948" y="2387187"/>
                <a:ext cx="5588005"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a:latin typeface="Cambria Math" panose="02040503050406030204" pitchFamily="18" charset="0"/>
                              <a:ea typeface="+mj-ea"/>
                            </a:rPr>
                          </m:ctrlPr>
                        </m:dPr>
                        <m:e>
                          <m:r>
                            <a:rPr lang="zh-CN" altLang="en-US" sz="2400" i="1">
                              <a:latin typeface="Cambria Math" panose="02040503050406030204" pitchFamily="18" charset="0"/>
                              <a:ea typeface="+mj-ea"/>
                            </a:rPr>
                            <m:t>𝐿</m:t>
                          </m:r>
                          <m:d>
                            <m:dPr>
                              <m:ctrlPr>
                                <a:rPr lang="zh-CN" altLang="en-US" sz="2400" i="1">
                                  <a:latin typeface="Cambria Math" panose="02040503050406030204" pitchFamily="18" charset="0"/>
                                  <a:ea typeface="+mj-ea"/>
                                </a:rPr>
                              </m:ctrlPr>
                            </m:dPr>
                            <m:e>
                              <m:groupChr>
                                <m:groupChrPr>
                                  <m:chr m:val="^"/>
                                  <m:pos m:val="top"/>
                                  <m:vertJc m:val="bot"/>
                                  <m:ctrlPr>
                                    <a:rPr lang="zh-CN" altLang="en-US" sz="2400" i="1">
                                      <a:latin typeface="Cambria Math" panose="02040503050406030204" pitchFamily="18" charset="0"/>
                                      <a:ea typeface="+mj-ea"/>
                                    </a:rPr>
                                  </m:ctrlPr>
                                </m:groupChrPr>
                                <m:e>
                                  <m:r>
                                    <a:rPr lang="zh-CN" altLang="en-US" sz="2400" i="1">
                                      <a:latin typeface="Cambria Math" panose="02040503050406030204" pitchFamily="18" charset="0"/>
                                      <a:ea typeface="+mj-ea"/>
                                    </a:rPr>
                                    <m:t>𝑦</m:t>
                                  </m:r>
                                </m:e>
                              </m:groupChr>
                              <m:r>
                                <a:rPr lang="zh-CN" altLang="en-US" sz="2400" i="0">
                                  <a:latin typeface="Cambria Math" panose="02040503050406030204" pitchFamily="18" charset="0"/>
                                  <a:ea typeface="+mj-ea"/>
                                </a:rPr>
                                <m:t>,</m:t>
                              </m:r>
                              <m:r>
                                <a:rPr lang="zh-CN" altLang="en-US" sz="2400" i="1">
                                  <a:latin typeface="Cambria Math" panose="02040503050406030204" pitchFamily="18" charset="0"/>
                                  <a:ea typeface="+mj-ea"/>
                                </a:rPr>
                                <m:t>𝑦</m:t>
                              </m:r>
                            </m:e>
                          </m:d>
                          <m:r>
                            <a:rPr lang="zh-CN" altLang="en-US" sz="2400" i="0">
                              <a:latin typeface="Cambria Math" panose="02040503050406030204" pitchFamily="18" charset="0"/>
                              <a:ea typeface="+mj-ea"/>
                            </a:rPr>
                            <m:t>=−</m:t>
                          </m:r>
                          <m:r>
                            <a:rPr lang="zh-CN" altLang="en-US" sz="2400" i="1">
                              <a:latin typeface="Cambria Math" panose="02040503050406030204" pitchFamily="18" charset="0"/>
                              <a:ea typeface="+mj-ea"/>
                            </a:rPr>
                            <m:t>𝑦</m:t>
                          </m:r>
                          <m:r>
                            <m:rPr>
                              <m:sty m:val="p"/>
                            </m:rPr>
                            <a:rPr lang="zh-CN" altLang="en-US" sz="2400" i="0">
                              <a:latin typeface="Cambria Math" panose="02040503050406030204" pitchFamily="18" charset="0"/>
                              <a:ea typeface="+mj-ea"/>
                            </a:rPr>
                            <m:t>log</m:t>
                          </m:r>
                          <m:r>
                            <a:rPr lang="zh-CN" altLang="en-US" sz="2400" i="0">
                              <a:latin typeface="Cambria Math" panose="02040503050406030204" pitchFamily="18" charset="0"/>
                              <a:ea typeface="+mj-ea"/>
                            </a:rPr>
                            <m:t>(</m:t>
                          </m:r>
                          <m:groupChr>
                            <m:groupChrPr>
                              <m:chr m:val="^"/>
                              <m:pos m:val="top"/>
                              <m:vertJc m:val="bot"/>
                              <m:ctrlPr>
                                <a:rPr lang="zh-CN" altLang="en-US" sz="2400" i="1">
                                  <a:latin typeface="Cambria Math" panose="02040503050406030204" pitchFamily="18" charset="0"/>
                                  <a:ea typeface="+mj-ea"/>
                                </a:rPr>
                              </m:ctrlPr>
                            </m:groupChrPr>
                            <m:e>
                              <m:r>
                                <a:rPr lang="zh-CN" altLang="en-US" sz="2400" i="1">
                                  <a:latin typeface="Cambria Math" panose="02040503050406030204" pitchFamily="18" charset="0"/>
                                  <a:ea typeface="+mj-ea"/>
                                </a:rPr>
                                <m:t>𝑦</m:t>
                              </m:r>
                            </m:e>
                          </m:groupChr>
                          <m:r>
                            <a:rPr lang="zh-CN" altLang="en-US" sz="2400" i="0">
                              <a:latin typeface="Cambria Math" panose="02040503050406030204" pitchFamily="18" charset="0"/>
                              <a:ea typeface="+mj-ea"/>
                            </a:rPr>
                            <m:t>)−(1−</m:t>
                          </m:r>
                          <m:r>
                            <a:rPr lang="zh-CN" altLang="en-US" sz="2400" i="1">
                              <a:latin typeface="Cambria Math" panose="02040503050406030204" pitchFamily="18" charset="0"/>
                              <a:ea typeface="+mj-ea"/>
                            </a:rPr>
                            <m:t>𝑦</m:t>
                          </m:r>
                          <m:r>
                            <a:rPr lang="zh-CN" altLang="en-US" sz="2400" i="0">
                              <a:latin typeface="Cambria Math" panose="02040503050406030204" pitchFamily="18" charset="0"/>
                              <a:ea typeface="+mj-ea"/>
                            </a:rPr>
                            <m:t>)</m:t>
                          </m:r>
                          <m:r>
                            <m:rPr>
                              <m:sty m:val="p"/>
                            </m:rPr>
                            <a:rPr lang="zh-CN" altLang="en-US" sz="2400" i="0">
                              <a:latin typeface="Cambria Math" panose="02040503050406030204" pitchFamily="18" charset="0"/>
                              <a:ea typeface="+mj-ea"/>
                            </a:rPr>
                            <m:t>log</m:t>
                          </m:r>
                          <m:r>
                            <a:rPr lang="zh-CN" altLang="en-US" sz="2400" i="0">
                              <a:latin typeface="Cambria Math" panose="02040503050406030204" pitchFamily="18" charset="0"/>
                              <a:ea typeface="+mj-ea"/>
                            </a:rPr>
                            <m:t>(1−</m:t>
                          </m:r>
                          <m:groupChr>
                            <m:groupChrPr>
                              <m:chr m:val="^"/>
                              <m:pos m:val="top"/>
                              <m:vertJc m:val="bot"/>
                              <m:ctrlPr>
                                <a:rPr lang="zh-CN" altLang="en-US" sz="2400" i="1">
                                  <a:latin typeface="Cambria Math" panose="02040503050406030204" pitchFamily="18" charset="0"/>
                                  <a:ea typeface="+mj-ea"/>
                                </a:rPr>
                              </m:ctrlPr>
                            </m:groupChrPr>
                            <m:e>
                              <m:r>
                                <a:rPr lang="zh-CN" altLang="en-US" sz="2400" i="1">
                                  <a:latin typeface="Cambria Math" panose="02040503050406030204" pitchFamily="18" charset="0"/>
                                  <a:ea typeface="+mj-ea"/>
                                </a:rPr>
                                <m:t>𝑦</m:t>
                              </m:r>
                            </m:e>
                          </m:groupChr>
                        </m:e>
                      </m:d>
                    </m:oMath>
                  </m:oMathPara>
                </a14:m>
                <a:endParaRPr lang="zh-CN" altLang="en-US" sz="2400" dirty="0">
                  <a:latin typeface="+mj-ea"/>
                  <a:ea typeface="+mj-ea"/>
                </a:endParaRPr>
              </a:p>
            </p:txBody>
          </p:sp>
        </mc:Choice>
        <mc:Fallback xmlns="">
          <p:sp>
            <p:nvSpPr>
              <p:cNvPr id="4" name="矩形 3"/>
              <p:cNvSpPr>
                <a:spLocks noRot="1" noChangeAspect="1" noMove="1" noResize="1" noEditPoints="1" noAdjustHandles="1" noChangeArrowheads="1" noChangeShapeType="1" noTextEdit="1"/>
              </p:cNvSpPr>
              <p:nvPr/>
            </p:nvSpPr>
            <p:spPr>
              <a:xfrm>
                <a:off x="908948" y="2387187"/>
                <a:ext cx="5588005" cy="509178"/>
              </a:xfrm>
              <a:prstGeom prst="rect">
                <a:avLst/>
              </a:prstGeom>
              <a:blipFill rotWithShape="1">
                <a:blip r:embed="rId3"/>
                <a:stretch>
                  <a:fillRect l="-5" t="-44" r="5" b="-78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63622" y="3188820"/>
                <a:ext cx="11064755" cy="2818657"/>
              </a:xfrm>
              <a:prstGeom prst="rect">
                <a:avLst/>
              </a:prstGeom>
            </p:spPr>
            <p:txBody>
              <a:bodyPr wrap="square">
                <a:spAutoFit/>
              </a:bodyPr>
              <a:lstStyle/>
              <a:p>
                <a:pPr indent="266700" algn="just">
                  <a:lnSpc>
                    <a:spcPct val="150000"/>
                  </a:lnSpc>
                  <a:spcAft>
                    <a:spcPts val="0"/>
                  </a:spcAft>
                </a:pPr>
                <a:r>
                  <a:rPr lang="zh-CN" altLang="zh-CN" sz="2400" dirty="0">
                    <a:latin typeface="+mj-ea"/>
                    <a:ea typeface="+mj-ea"/>
                    <a:cs typeface="Euclid" panose="02020503060505020303" pitchFamily="18" charset="0"/>
                  </a:rPr>
                  <a:t>为了衡量算法在全部训练样本上的表现如何，我们需要定义一个算法的代价函数，算法的代价函数是对</a:t>
                </a:r>
                <a14:m>
                  <m:oMath xmlns:m="http://schemas.openxmlformats.org/officeDocument/2006/math">
                    <m:r>
                      <a:rPr lang="en-US" altLang="zh-CN" sz="2400">
                        <a:latin typeface="Cambria Math" panose="02040503050406030204" pitchFamily="18" charset="0"/>
                        <a:ea typeface="+mj-ea"/>
                        <a:cs typeface="Euclid" panose="02020503060505020303" pitchFamily="18" charset="0"/>
                      </a:rPr>
                      <m:t>𝑚</m:t>
                    </m:r>
                  </m:oMath>
                </a14:m>
                <a:r>
                  <a:rPr lang="zh-CN" altLang="zh-CN" sz="2400" dirty="0">
                    <a:latin typeface="+mj-ea"/>
                    <a:ea typeface="+mj-ea"/>
                    <a:cs typeface="Euclid" panose="02020503060505020303" pitchFamily="18" charset="0"/>
                  </a:rPr>
                  <a:t>个样本的损失函数求和然后除以</a:t>
                </a:r>
                <a14:m>
                  <m:oMath xmlns:m="http://schemas.openxmlformats.org/officeDocument/2006/math">
                    <m:r>
                      <a:rPr lang="en-US" altLang="zh-CN" sz="2400">
                        <a:latin typeface="Cambria Math" panose="02040503050406030204" pitchFamily="18" charset="0"/>
                        <a:ea typeface="+mj-ea"/>
                        <a:cs typeface="Euclid" panose="02020503060505020303" pitchFamily="18" charset="0"/>
                      </a:rPr>
                      <m:t>𝑚</m:t>
                    </m:r>
                  </m:oMath>
                </a14:m>
                <a:r>
                  <a:rPr lang="en-US" altLang="zh-CN" sz="2400" dirty="0">
                    <a:latin typeface="+mj-ea"/>
                    <a:ea typeface="+mj-ea"/>
                    <a:cs typeface="Euclid" panose="02020503060505020303" pitchFamily="18" charset="0"/>
                  </a:rPr>
                  <a:t>: </a:t>
                </a:r>
              </a:p>
              <a:p>
                <a:pPr indent="266700" algn="just">
                  <a:lnSpc>
                    <a:spcPct val="150000"/>
                  </a:lnSpc>
                  <a:spcAft>
                    <a:spcPts val="0"/>
                  </a:spcAft>
                </a:pPr>
                <a:endParaRPr lang="en-US" altLang="zh-CN" kern="100" dirty="0">
                  <a:latin typeface="+mj-ea"/>
                  <a:ea typeface="+mj-ea"/>
                  <a:cs typeface="Times New Roman" panose="02020603050405020304" pitchFamily="18" charset="0"/>
                </a:endParaRPr>
              </a:p>
              <a:p>
                <a:pPr indent="266700" algn="just">
                  <a:lnSpc>
                    <a:spcPct val="150000"/>
                  </a:lnSpc>
                  <a:spcAft>
                    <a:spcPts val="0"/>
                  </a:spcAft>
                </a:pPr>
                <a:endParaRPr lang="zh-CN" altLang="zh-CN" kern="100" dirty="0">
                  <a:latin typeface="+mj-ea"/>
                  <a:ea typeface="+mj-ea"/>
                  <a:cs typeface="Times New Roman" panose="02020603050405020304" pitchFamily="18" charset="0"/>
                </a:endParaRPr>
              </a:p>
              <a:p>
                <a:pPr indent="266700" algn="just">
                  <a:lnSpc>
                    <a:spcPct val="150000"/>
                  </a:lnSpc>
                  <a:spcAft>
                    <a:spcPts val="0"/>
                  </a:spcAft>
                </a:pPr>
                <a14:m>
                  <m:oMath xmlns:m="http://schemas.openxmlformats.org/officeDocument/2006/math">
                    <m:r>
                      <a:rPr lang="en-US" altLang="zh-CN" sz="2400" i="1" kern="100">
                        <a:latin typeface="Cambria Math" panose="02040503050406030204" pitchFamily="18" charset="0"/>
                        <a:ea typeface="+mj-ea"/>
                        <a:cs typeface="Times New Roman" panose="02020603050405020304" pitchFamily="18" charset="0"/>
                      </a:rPr>
                      <m:t>𝐽</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𝑤</m:t>
                        </m:r>
                      </m:e>
                    </m:d>
                    <m:r>
                      <a:rPr lang="en-US" altLang="zh-CN" sz="2400" i="1" kern="100">
                        <a:latin typeface="Cambria Math" panose="02040503050406030204" pitchFamily="18" charset="0"/>
                        <a:ea typeface="+mj-ea"/>
                        <a:cs typeface="Times New Roman" panose="02020603050405020304" pitchFamily="18" charset="0"/>
                      </a:rPr>
                      <m:t>=</m:t>
                    </m:r>
                    <m:f>
                      <m:fPr>
                        <m:ctrlPr>
                          <a:rPr lang="zh-CN" altLang="zh-CN" sz="2400" i="1" kern="100">
                            <a:latin typeface="Cambria Math" panose="02040503050406030204" pitchFamily="18" charset="0"/>
                            <a:ea typeface="+mj-ea"/>
                            <a:cs typeface="Times New Roman" panose="02020603050405020304" pitchFamily="18" charset="0"/>
                          </a:rPr>
                        </m:ctrlPr>
                      </m:fPr>
                      <m:num>
                        <m:r>
                          <a:rPr lang="en-US" altLang="zh-CN" sz="2400" i="1" kern="100">
                            <a:latin typeface="Cambria Math" panose="02040503050406030204" pitchFamily="18" charset="0"/>
                            <a:ea typeface="+mj-ea"/>
                            <a:cs typeface="Times New Roman" panose="02020603050405020304" pitchFamily="18" charset="0"/>
                          </a:rPr>
                          <m:t>1</m:t>
                        </m:r>
                      </m:num>
                      <m:den>
                        <m:r>
                          <a:rPr lang="en-US" altLang="zh-CN" sz="2400" i="1" kern="100">
                            <a:latin typeface="Cambria Math" panose="02040503050406030204" pitchFamily="18" charset="0"/>
                            <a:ea typeface="+mj-ea"/>
                            <a:cs typeface="Times New Roman" panose="02020603050405020304" pitchFamily="18" charset="0"/>
                          </a:rPr>
                          <m:t>𝑚</m:t>
                        </m:r>
                      </m:den>
                    </m:f>
                    <m:nary>
                      <m:naryPr>
                        <m:chr m:val="∑"/>
                        <m:limLoc m:val="undOvr"/>
                        <m:ctrlPr>
                          <a:rPr lang="zh-CN" altLang="zh-CN" sz="2400" i="1" kern="100">
                            <a:latin typeface="Cambria Math" panose="02040503050406030204" pitchFamily="18" charset="0"/>
                            <a:ea typeface="+mj-ea"/>
                            <a:cs typeface="Times New Roman" panose="02020603050405020304" pitchFamily="18" charset="0"/>
                          </a:rPr>
                        </m:ctrlPr>
                      </m:naryPr>
                      <m:sub>
                        <m:r>
                          <a:rPr lang="en-US" altLang="zh-CN" sz="2400" i="1" kern="100">
                            <a:latin typeface="Cambria Math" panose="02040503050406030204" pitchFamily="18" charset="0"/>
                            <a:ea typeface="+mj-ea"/>
                            <a:cs typeface="Times New Roman" panose="02020603050405020304" pitchFamily="18" charset="0"/>
                          </a:rPr>
                          <m:t>𝑖</m:t>
                        </m:r>
                        <m:r>
                          <a:rPr lang="en-US" altLang="zh-CN" sz="2400" i="1" kern="100">
                            <a:latin typeface="Cambria Math" panose="02040503050406030204" pitchFamily="18" charset="0"/>
                            <a:ea typeface="+mj-ea"/>
                            <a:cs typeface="Times New Roman" panose="02020603050405020304" pitchFamily="18" charset="0"/>
                          </a:rPr>
                          <m:t>=1</m:t>
                        </m:r>
                      </m:sub>
                      <m:sup>
                        <m:r>
                          <a:rPr lang="en-US" altLang="zh-CN" sz="2400" i="1" kern="100">
                            <a:latin typeface="Cambria Math" panose="02040503050406030204" pitchFamily="18" charset="0"/>
                            <a:ea typeface="+mj-ea"/>
                            <a:cs typeface="Times New Roman" panose="02020603050405020304" pitchFamily="18" charset="0"/>
                          </a:rPr>
                          <m:t>𝑚</m:t>
                        </m:r>
                      </m:sup>
                      <m:e>
                        <m:r>
                          <a:rPr lang="en-US" altLang="zh-CN" sz="2400" i="1" kern="100">
                            <a:latin typeface="Cambria Math" panose="02040503050406030204" pitchFamily="18" charset="0"/>
                            <a:ea typeface="+mj-ea"/>
                            <a:cs typeface="Times New Roman" panose="02020603050405020304" pitchFamily="18" charset="0"/>
                          </a:rPr>
                          <m:t>𝐿</m:t>
                        </m:r>
                        <m:d>
                          <m:dPr>
                            <m:ctrlPr>
                              <a:rPr lang="zh-CN" altLang="zh-CN" sz="2400" i="1" kern="100">
                                <a:latin typeface="Cambria Math" panose="02040503050406030204" pitchFamily="18" charset="0"/>
                                <a:ea typeface="+mj-ea"/>
                                <a:cs typeface="Times New Roman" panose="02020603050405020304" pitchFamily="18" charset="0"/>
                              </a:rPr>
                            </m:ctrlPr>
                          </m:dPr>
                          <m:e>
                            <m:sSup>
                              <m:sSupPr>
                                <m:ctrlPr>
                                  <a:rPr lang="zh-CN" altLang="zh-CN" sz="2400" i="1" kern="100">
                                    <a:latin typeface="Cambria Math" panose="02040503050406030204" pitchFamily="18" charset="0"/>
                                    <a:ea typeface="+mj-ea"/>
                                    <a:cs typeface="Times New Roman" panose="02020603050405020304" pitchFamily="18" charset="0"/>
                                  </a:rPr>
                                </m:ctrlPr>
                              </m:sSupPr>
                              <m:e>
                                <m:groupChr>
                                  <m:groupChrPr>
                                    <m:chr m:val="^"/>
                                    <m:pos m:val="top"/>
                                    <m:vertJc m:val="bot"/>
                                    <m:ctrlPr>
                                      <a:rPr lang="zh-CN" altLang="zh-CN" sz="2400" i="1" kern="100">
                                        <a:latin typeface="Cambria Math" panose="02040503050406030204" pitchFamily="18" charset="0"/>
                                        <a:ea typeface="+mj-ea"/>
                                        <a:cs typeface="Times New Roman" panose="02020603050405020304" pitchFamily="18" charset="0"/>
                                      </a:rPr>
                                    </m:ctrlPr>
                                  </m:groupChrPr>
                                  <m:e>
                                    <m:r>
                                      <a:rPr lang="en-US" altLang="zh-CN" sz="2400" i="1" kern="100">
                                        <a:latin typeface="Cambria Math" panose="02040503050406030204" pitchFamily="18" charset="0"/>
                                        <a:ea typeface="+mj-ea"/>
                                        <a:cs typeface="Times New Roman" panose="02020603050405020304" pitchFamily="18" charset="0"/>
                                      </a:rPr>
                                      <m:t>𝑦</m:t>
                                    </m:r>
                                  </m:e>
                                </m:groupChr>
                              </m:e>
                              <m:sup>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𝑖</m:t>
                                </m:r>
                                <m:r>
                                  <a:rPr lang="en-US" altLang="zh-CN" sz="2400" i="1" kern="100">
                                    <a:latin typeface="Cambria Math" panose="02040503050406030204" pitchFamily="18" charset="0"/>
                                    <a:ea typeface="+mj-ea"/>
                                    <a:cs typeface="Times New Roman" panose="02020603050405020304" pitchFamily="18" charset="0"/>
                                  </a:rPr>
                                  <m:t>)</m:t>
                                </m:r>
                              </m:sup>
                            </m:sSup>
                            <m:r>
                              <a:rPr lang="en-US" altLang="zh-CN" sz="2400" i="1" kern="100">
                                <a:latin typeface="Cambria Math" panose="02040503050406030204" pitchFamily="18" charset="0"/>
                                <a:ea typeface="+mj-ea"/>
                                <a:cs typeface="Times New Roman" panose="02020603050405020304" pitchFamily="18" charset="0"/>
                              </a:rPr>
                              <m:t>,</m:t>
                            </m:r>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𝑦</m:t>
                                </m:r>
                              </m:e>
                              <m:sup>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𝑖</m:t>
                                </m:r>
                                <m:r>
                                  <a:rPr lang="en-US" altLang="zh-CN" sz="2400" i="1" kern="100">
                                    <a:latin typeface="Cambria Math" panose="02040503050406030204" pitchFamily="18" charset="0"/>
                                    <a:ea typeface="+mj-ea"/>
                                    <a:cs typeface="Times New Roman" panose="02020603050405020304" pitchFamily="18" charset="0"/>
                                  </a:rPr>
                                  <m:t>)</m:t>
                                </m:r>
                              </m:sup>
                            </m:sSup>
                          </m:e>
                        </m:d>
                      </m:e>
                    </m:nary>
                    <m:r>
                      <a:rPr lang="en-US" altLang="zh-CN" sz="2400" i="1" kern="100">
                        <a:latin typeface="Cambria Math" panose="02040503050406030204" pitchFamily="18" charset="0"/>
                        <a:ea typeface="+mj-ea"/>
                        <a:cs typeface="Times New Roman" panose="02020603050405020304" pitchFamily="18" charset="0"/>
                      </a:rPr>
                      <m:t>=</m:t>
                    </m:r>
                    <m:f>
                      <m:fPr>
                        <m:ctrlPr>
                          <a:rPr lang="zh-CN" altLang="zh-CN" sz="2400" i="1" kern="100">
                            <a:latin typeface="Cambria Math" panose="02040503050406030204" pitchFamily="18" charset="0"/>
                            <a:ea typeface="+mj-ea"/>
                            <a:cs typeface="Times New Roman" panose="02020603050405020304" pitchFamily="18" charset="0"/>
                          </a:rPr>
                        </m:ctrlPr>
                      </m:fPr>
                      <m:num>
                        <m:r>
                          <a:rPr lang="en-US" altLang="zh-CN" sz="2400" i="1" kern="100">
                            <a:latin typeface="Cambria Math" panose="02040503050406030204" pitchFamily="18" charset="0"/>
                            <a:ea typeface="+mj-ea"/>
                            <a:cs typeface="Times New Roman" panose="02020603050405020304" pitchFamily="18" charset="0"/>
                          </a:rPr>
                          <m:t>1</m:t>
                        </m:r>
                      </m:num>
                      <m:den>
                        <m:r>
                          <a:rPr lang="en-US" altLang="zh-CN" sz="2400" i="1" kern="100">
                            <a:latin typeface="Cambria Math" panose="02040503050406030204" pitchFamily="18" charset="0"/>
                            <a:ea typeface="+mj-ea"/>
                            <a:cs typeface="Times New Roman" panose="02020603050405020304" pitchFamily="18" charset="0"/>
                          </a:rPr>
                          <m:t>𝑚</m:t>
                        </m:r>
                      </m:den>
                    </m:f>
                    <m:nary>
                      <m:naryPr>
                        <m:chr m:val="∑"/>
                        <m:limLoc m:val="undOvr"/>
                        <m:ctrlPr>
                          <a:rPr lang="zh-CN" altLang="zh-CN" sz="2400" i="1" kern="100">
                            <a:latin typeface="Cambria Math" panose="02040503050406030204" pitchFamily="18" charset="0"/>
                            <a:ea typeface="+mj-ea"/>
                            <a:cs typeface="Times New Roman" panose="02020603050405020304" pitchFamily="18" charset="0"/>
                          </a:rPr>
                        </m:ctrlPr>
                      </m:naryPr>
                      <m:sub>
                        <m:r>
                          <a:rPr lang="en-US" altLang="zh-CN" sz="2400" i="1" kern="100">
                            <a:latin typeface="Cambria Math" panose="02040503050406030204" pitchFamily="18" charset="0"/>
                            <a:ea typeface="+mj-ea"/>
                            <a:cs typeface="Times New Roman" panose="02020603050405020304" pitchFamily="18" charset="0"/>
                          </a:rPr>
                          <m:t>𝑖</m:t>
                        </m:r>
                        <m:r>
                          <a:rPr lang="en-US" altLang="zh-CN" sz="2400" i="1" kern="100">
                            <a:latin typeface="Cambria Math" panose="02040503050406030204" pitchFamily="18" charset="0"/>
                            <a:ea typeface="+mj-ea"/>
                            <a:cs typeface="Times New Roman" panose="02020603050405020304" pitchFamily="18" charset="0"/>
                          </a:rPr>
                          <m:t>=1</m:t>
                        </m:r>
                      </m:sub>
                      <m:sup>
                        <m:r>
                          <a:rPr lang="en-US" altLang="zh-CN" sz="2400" i="1" kern="100">
                            <a:latin typeface="Cambria Math" panose="02040503050406030204" pitchFamily="18" charset="0"/>
                            <a:ea typeface="+mj-ea"/>
                            <a:cs typeface="Times New Roman" panose="02020603050405020304" pitchFamily="18" charset="0"/>
                          </a:rPr>
                          <m:t>𝑚</m:t>
                        </m:r>
                      </m:sup>
                      <m:e>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m:t>
                            </m:r>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𝑦</m:t>
                                </m:r>
                              </m:e>
                              <m:sup>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𝑖</m:t>
                                </m:r>
                                <m:r>
                                  <a:rPr lang="en-US" altLang="zh-CN" sz="2400" i="1" kern="100">
                                    <a:latin typeface="Cambria Math" panose="02040503050406030204" pitchFamily="18" charset="0"/>
                                    <a:ea typeface="+mj-ea"/>
                                    <a:cs typeface="Times New Roman" panose="02020603050405020304" pitchFamily="18" charset="0"/>
                                  </a:rPr>
                                  <m:t>)</m:t>
                                </m:r>
                              </m:sup>
                            </m:sSup>
                            <m:r>
                              <m:rPr>
                                <m:sty m:val="p"/>
                              </m:rPr>
                              <a:rPr lang="en-US" altLang="zh-CN" sz="2400" kern="100">
                                <a:latin typeface="Cambria Math" panose="02040503050406030204" pitchFamily="18" charset="0"/>
                                <a:ea typeface="+mj-ea"/>
                                <a:cs typeface="Times New Roman" panose="02020603050405020304" pitchFamily="18" charset="0"/>
                              </a:rPr>
                              <m:t>log</m:t>
                            </m:r>
                            <m:sSup>
                              <m:sSupPr>
                                <m:ctrlPr>
                                  <a:rPr lang="zh-CN" altLang="zh-CN" sz="2400" i="1" kern="100">
                                    <a:latin typeface="Cambria Math" panose="02040503050406030204" pitchFamily="18" charset="0"/>
                                    <a:ea typeface="+mj-ea"/>
                                    <a:cs typeface="Times New Roman" panose="02020603050405020304" pitchFamily="18" charset="0"/>
                                  </a:rPr>
                                </m:ctrlPr>
                              </m:sSupPr>
                              <m:e>
                                <m:groupChr>
                                  <m:groupChrPr>
                                    <m:chr m:val="^"/>
                                    <m:pos m:val="top"/>
                                    <m:vertJc m:val="bot"/>
                                    <m:ctrlPr>
                                      <a:rPr lang="zh-CN" altLang="zh-CN" sz="2400" i="1" kern="100">
                                        <a:latin typeface="Cambria Math" panose="02040503050406030204" pitchFamily="18" charset="0"/>
                                        <a:ea typeface="+mj-ea"/>
                                        <a:cs typeface="Times New Roman" panose="02020603050405020304" pitchFamily="18" charset="0"/>
                                      </a:rPr>
                                    </m:ctrlPr>
                                  </m:groupChrPr>
                                  <m:e>
                                    <m:r>
                                      <a:rPr lang="en-US" altLang="zh-CN" sz="2400" i="1" kern="100">
                                        <a:latin typeface="Cambria Math" panose="02040503050406030204" pitchFamily="18" charset="0"/>
                                        <a:ea typeface="+mj-ea"/>
                                        <a:cs typeface="Times New Roman" panose="02020603050405020304" pitchFamily="18" charset="0"/>
                                      </a:rPr>
                                      <m:t>𝑦</m:t>
                                    </m:r>
                                  </m:e>
                                </m:groupChr>
                              </m:e>
                              <m:sup>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𝑖</m:t>
                                </m:r>
                                <m:r>
                                  <a:rPr lang="en-US" altLang="zh-CN" sz="2400" i="1" kern="100">
                                    <a:latin typeface="Cambria Math" panose="02040503050406030204" pitchFamily="18" charset="0"/>
                                    <a:ea typeface="+mj-ea"/>
                                    <a:cs typeface="Times New Roman" panose="02020603050405020304" pitchFamily="18" charset="0"/>
                                  </a:rPr>
                                  <m:t>)</m:t>
                                </m:r>
                              </m:sup>
                            </m:sSup>
                            <m:r>
                              <a:rPr lang="en-US" altLang="zh-CN" sz="2400" i="1" kern="100">
                                <a:latin typeface="Cambria Math" panose="02040503050406030204" pitchFamily="18" charset="0"/>
                                <a:ea typeface="+mj-ea"/>
                                <a:cs typeface="Times New Roman" panose="02020603050405020304" pitchFamily="18" charset="0"/>
                              </a:rPr>
                              <m:t>−(1−</m:t>
                            </m:r>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𝑦</m:t>
                                </m:r>
                              </m:e>
                              <m:sup>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𝑖</m:t>
                                </m:r>
                                <m:r>
                                  <a:rPr lang="en-US" altLang="zh-CN" sz="2400" i="1" kern="100">
                                    <a:latin typeface="Cambria Math" panose="02040503050406030204" pitchFamily="18" charset="0"/>
                                    <a:ea typeface="+mj-ea"/>
                                    <a:cs typeface="Times New Roman" panose="02020603050405020304" pitchFamily="18" charset="0"/>
                                  </a:rPr>
                                  <m:t>)</m:t>
                                </m:r>
                              </m:sup>
                            </m:sSup>
                            <m:r>
                              <a:rPr lang="en-US" altLang="zh-CN" sz="2400" i="1" kern="100">
                                <a:latin typeface="Cambria Math" panose="02040503050406030204" pitchFamily="18" charset="0"/>
                                <a:ea typeface="+mj-ea"/>
                                <a:cs typeface="Times New Roman" panose="02020603050405020304" pitchFamily="18" charset="0"/>
                              </a:rPr>
                              <m:t>)</m:t>
                            </m:r>
                            <m:r>
                              <m:rPr>
                                <m:sty m:val="p"/>
                              </m:rPr>
                              <a:rPr lang="en-US" altLang="zh-CN" sz="2400" kern="100">
                                <a:latin typeface="Cambria Math" panose="02040503050406030204" pitchFamily="18" charset="0"/>
                                <a:ea typeface="+mj-ea"/>
                                <a:cs typeface="Times New Roman" panose="02020603050405020304" pitchFamily="18" charset="0"/>
                              </a:rPr>
                              <m:t>log</m:t>
                            </m:r>
                            <m:r>
                              <a:rPr lang="en-US" altLang="zh-CN" sz="2400" i="1" kern="100">
                                <a:latin typeface="Cambria Math" panose="02040503050406030204" pitchFamily="18" charset="0"/>
                                <a:ea typeface="+mj-ea"/>
                                <a:cs typeface="Times New Roman" panose="02020603050405020304" pitchFamily="18" charset="0"/>
                              </a:rPr>
                              <m:t>(1−</m:t>
                            </m:r>
                            <m:sSup>
                              <m:sSupPr>
                                <m:ctrlPr>
                                  <a:rPr lang="zh-CN" altLang="zh-CN" sz="2400" i="1" kern="100">
                                    <a:latin typeface="Cambria Math" panose="02040503050406030204" pitchFamily="18" charset="0"/>
                                    <a:ea typeface="+mj-ea"/>
                                    <a:cs typeface="Times New Roman" panose="02020603050405020304" pitchFamily="18" charset="0"/>
                                  </a:rPr>
                                </m:ctrlPr>
                              </m:sSupPr>
                              <m:e>
                                <m:groupChr>
                                  <m:groupChrPr>
                                    <m:chr m:val="^"/>
                                    <m:pos m:val="top"/>
                                    <m:vertJc m:val="bot"/>
                                    <m:ctrlPr>
                                      <a:rPr lang="zh-CN" altLang="zh-CN" sz="2400" i="1" kern="100">
                                        <a:latin typeface="Cambria Math" panose="02040503050406030204" pitchFamily="18" charset="0"/>
                                        <a:ea typeface="+mj-ea"/>
                                        <a:cs typeface="Times New Roman" panose="02020603050405020304" pitchFamily="18" charset="0"/>
                                      </a:rPr>
                                    </m:ctrlPr>
                                  </m:groupChrPr>
                                  <m:e>
                                    <m:r>
                                      <a:rPr lang="en-US" altLang="zh-CN" sz="2400" i="1" kern="100">
                                        <a:latin typeface="Cambria Math" panose="02040503050406030204" pitchFamily="18" charset="0"/>
                                        <a:ea typeface="+mj-ea"/>
                                        <a:cs typeface="Times New Roman" panose="02020603050405020304" pitchFamily="18" charset="0"/>
                                      </a:rPr>
                                      <m:t>𝑦</m:t>
                                    </m:r>
                                  </m:e>
                                </m:groupChr>
                              </m:e>
                              <m:sup>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𝑖</m:t>
                                </m:r>
                                <m:r>
                                  <a:rPr lang="en-US" altLang="zh-CN" sz="2400" i="1" kern="100">
                                    <a:latin typeface="Cambria Math" panose="02040503050406030204" pitchFamily="18" charset="0"/>
                                    <a:ea typeface="+mj-ea"/>
                                    <a:cs typeface="Times New Roman" panose="02020603050405020304" pitchFamily="18" charset="0"/>
                                  </a:rPr>
                                  <m:t>)</m:t>
                                </m:r>
                              </m:sup>
                            </m:sSup>
                            <m:r>
                              <a:rPr lang="en-US" altLang="zh-CN" sz="2400" i="1" kern="100">
                                <a:latin typeface="Cambria Math" panose="02040503050406030204" pitchFamily="18" charset="0"/>
                                <a:ea typeface="+mj-ea"/>
                                <a:cs typeface="Times New Roman" panose="02020603050405020304" pitchFamily="18" charset="0"/>
                              </a:rPr>
                              <m:t>)</m:t>
                            </m:r>
                          </m:e>
                        </m:d>
                      </m:e>
                    </m:nary>
                  </m:oMath>
                </a14:m>
                <a:r>
                  <a:rPr lang="en-US" altLang="zh-CN" sz="2400" kern="100" dirty="0">
                    <a:latin typeface="+mj-ea"/>
                    <a:ea typeface="+mj-ea"/>
                    <a:cs typeface="Times New Roman" panose="02020603050405020304" pitchFamily="18" charset="0"/>
                  </a:rPr>
                  <a:t> </a:t>
                </a:r>
                <a:endParaRPr lang="zh-CN" altLang="zh-CN" sz="2400" kern="100" dirty="0">
                  <a:latin typeface="+mj-ea"/>
                  <a:ea typeface="+mj-ea"/>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563622" y="3188820"/>
                <a:ext cx="11064755" cy="2818657"/>
              </a:xfrm>
              <a:prstGeom prst="rect">
                <a:avLst/>
              </a:prstGeom>
              <a:blipFill>
                <a:blip r:embed="rId4"/>
                <a:stretch>
                  <a:fillRect l="-826" r="-826"/>
                </a:stretch>
              </a:blipFill>
            </p:spPr>
            <p:txBody>
              <a:bodyPr/>
              <a:lstStyle/>
              <a:p>
                <a:r>
                  <a:rPr lang="zh-CN" altLang="en-US">
                    <a:noFill/>
                  </a:rPr>
                  <a:t> </a:t>
                </a:r>
              </a:p>
            </p:txBody>
          </p:sp>
        </mc:Fallback>
      </mc:AlternateContent>
      <p:sp>
        <p:nvSpPr>
          <p:cNvPr id="18" name="文本框 17"/>
          <p:cNvSpPr txBox="1"/>
          <p:nvPr/>
        </p:nvSpPr>
        <p:spPr>
          <a:xfrm>
            <a:off x="787365" y="4751531"/>
            <a:ext cx="2218373" cy="461665"/>
          </a:xfrm>
          <a:prstGeom prst="rect">
            <a:avLst/>
          </a:prstGeom>
          <a:noFill/>
        </p:spPr>
        <p:txBody>
          <a:bodyPr wrap="square" rtlCol="0">
            <a:spAutoFit/>
          </a:bodyPr>
          <a:lstStyle/>
          <a:p>
            <a:pPr>
              <a:spcBef>
                <a:spcPts val="2400"/>
              </a:spcBef>
              <a:spcAft>
                <a:spcPts val="0"/>
              </a:spcAft>
            </a:pPr>
            <a:r>
              <a:rPr lang="zh-CN" altLang="en-US" sz="2400" b="1" kern="0" dirty="0">
                <a:latin typeface="+mj-ea"/>
                <a:ea typeface="+mj-ea"/>
                <a:cs typeface="Times New Roman" panose="02020603050405020304" pitchFamily="18" charset="0"/>
              </a:rPr>
              <a:t>代价函数</a:t>
            </a:r>
            <a:endParaRPr lang="en-US" altLang="zh-CN" sz="2400" b="1" dirty="0">
              <a:latin typeface="+mj-ea"/>
              <a:ea typeface="+mj-ea"/>
            </a:endParaRPr>
          </a:p>
        </p:txBody>
      </p:sp>
      <mc:AlternateContent xmlns:mc="http://schemas.openxmlformats.org/markup-compatibility/2006" xmlns:a14="http://schemas.microsoft.com/office/drawing/2010/main">
        <mc:Choice Requires="a14">
          <p:sp>
            <p:nvSpPr>
              <p:cNvPr id="3" name="矩形 2"/>
              <p:cNvSpPr/>
              <p:nvPr/>
            </p:nvSpPr>
            <p:spPr>
              <a:xfrm>
                <a:off x="8860174" y="1708531"/>
                <a:ext cx="387414" cy="3815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groupChr>
                        <m:groupChrPr>
                          <m:chr m:val="^"/>
                          <m:pos m:val="top"/>
                          <m:vertJc m:val="bot"/>
                          <m:ctrlPr>
                            <a:rPr lang="zh-CN" altLang="en-US" i="1">
                              <a:latin typeface="Cambria Math" panose="02040503050406030204" pitchFamily="18" charset="0"/>
                              <a:ea typeface="+mj-ea"/>
                            </a:rPr>
                          </m:ctrlPr>
                        </m:groupChrPr>
                        <m:e>
                          <m:r>
                            <a:rPr lang="zh-CN" altLang="en-US" i="1">
                              <a:latin typeface="Cambria Math" panose="02040503050406030204" pitchFamily="18" charset="0"/>
                              <a:ea typeface="+mj-ea"/>
                            </a:rPr>
                            <m:t>𝑦</m:t>
                          </m:r>
                        </m:e>
                      </m:groupChr>
                    </m:oMath>
                  </m:oMathPara>
                </a14:m>
                <a:endParaRPr lang="zh-CN" altLang="en-US" dirty="0">
                  <a:latin typeface="+mj-ea"/>
                  <a:ea typeface="+mj-ea"/>
                </a:endParaRPr>
              </a:p>
            </p:txBody>
          </p:sp>
        </mc:Choice>
        <mc:Fallback xmlns="">
          <p:sp>
            <p:nvSpPr>
              <p:cNvPr id="3" name="矩形 2"/>
              <p:cNvSpPr>
                <a:spLocks noRot="1" noChangeAspect="1" noMove="1" noResize="1" noEditPoints="1" noAdjustHandles="1" noChangeArrowheads="1" noChangeShapeType="1" noTextEdit="1"/>
              </p:cNvSpPr>
              <p:nvPr/>
            </p:nvSpPr>
            <p:spPr>
              <a:xfrm>
                <a:off x="8860174" y="1708531"/>
                <a:ext cx="387414" cy="381579"/>
              </a:xfrm>
              <a:prstGeom prst="rect">
                <a:avLst/>
              </a:prstGeom>
              <a:blipFill rotWithShape="1">
                <a:blip r:embed="rId5"/>
                <a:stretch>
                  <a:fillRect l="-5" t="-100" r="21" b="-100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9306578" y="1735029"/>
                <a:ext cx="2451313" cy="646331"/>
              </a:xfrm>
              <a:prstGeom prst="rect">
                <a:avLst/>
              </a:prstGeom>
              <a:noFill/>
            </p:spPr>
            <p:txBody>
              <a:bodyPr wrap="square" rtlCol="0">
                <a:spAutoFit/>
              </a:bodyPr>
              <a:lstStyle/>
              <a:p>
                <a:r>
                  <a:rPr lang="zh-CN" altLang="en-US" dirty="0">
                    <a:latin typeface="+mj-ea"/>
                    <a:ea typeface="+mj-ea"/>
                  </a:rPr>
                  <a:t>表示预测值</a:t>
                </a:r>
                <a14:m>
                  <m:oMath xmlns:m="http://schemas.openxmlformats.org/officeDocument/2006/math">
                    <m:r>
                      <a:rPr lang="en-US" altLang="zh-CN" i="1">
                        <a:latin typeface="Cambria Math" panose="02040503050406030204" pitchFamily="18" charset="0"/>
                        <a:ea typeface="+mj-ea"/>
                        <a:cs typeface="Euclid" panose="02020503060505020303" pitchFamily="18" charset="0"/>
                      </a:rPr>
                      <m:t>h</m:t>
                    </m:r>
                    <m:r>
                      <a:rPr lang="en-US" altLang="zh-CN" i="1">
                        <a:latin typeface="Cambria Math" panose="02040503050406030204" pitchFamily="18" charset="0"/>
                        <a:ea typeface="+mj-ea"/>
                        <a:cs typeface="Euclid" panose="02020503060505020303" pitchFamily="18" charset="0"/>
                      </a:rPr>
                      <m:t>(</m:t>
                    </m:r>
                    <m:r>
                      <a:rPr lang="en-US" altLang="zh-CN" i="1">
                        <a:latin typeface="Cambria Math" panose="02040503050406030204" pitchFamily="18" charset="0"/>
                        <a:ea typeface="+mj-ea"/>
                        <a:cs typeface="Euclid" panose="02020503060505020303" pitchFamily="18" charset="0"/>
                      </a:rPr>
                      <m:t>𝑥</m:t>
                    </m:r>
                    <m:r>
                      <a:rPr lang="en-US" altLang="zh-CN" i="1">
                        <a:latin typeface="Cambria Math" panose="02040503050406030204" pitchFamily="18" charset="0"/>
                        <a:ea typeface="+mj-ea"/>
                        <a:cs typeface="Euclid" panose="02020503060505020303" pitchFamily="18" charset="0"/>
                      </a:rPr>
                      <m:t>)</m:t>
                    </m:r>
                  </m:oMath>
                </a14:m>
                <a:endParaRPr lang="zh-CN" altLang="zh-CN" dirty="0">
                  <a:latin typeface="+mj-ea"/>
                  <a:ea typeface="+mj-ea"/>
                  <a:cs typeface="Euclid" panose="02020503060505020303" pitchFamily="18" charset="0"/>
                </a:endParaRPr>
              </a:p>
              <a:p>
                <a:endParaRPr lang="zh-CN" altLang="en-US" dirty="0">
                  <a:latin typeface="+mj-ea"/>
                  <a:ea typeface="+mj-ea"/>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9306578" y="1735029"/>
                <a:ext cx="2451313" cy="646331"/>
              </a:xfrm>
              <a:prstGeom prst="rect">
                <a:avLst/>
              </a:prstGeom>
              <a:blipFill rotWithShape="1">
                <a:blip r:embed="rId6"/>
                <a:stretch>
                  <a:fillRect l="-1" t="-32" r="9" b="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8860174" y="2410944"/>
                <a:ext cx="3874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ea typeface="+mj-ea"/>
                        </a:rPr>
                        <m:t>𝑦</m:t>
                      </m:r>
                    </m:oMath>
                  </m:oMathPara>
                </a14:m>
                <a:endParaRPr lang="zh-CN" altLang="en-US" dirty="0">
                  <a:latin typeface="+mj-ea"/>
                  <a:ea typeface="+mj-ea"/>
                </a:endParaRPr>
              </a:p>
            </p:txBody>
          </p:sp>
        </mc:Choice>
        <mc:Fallback xmlns="">
          <p:sp>
            <p:nvSpPr>
              <p:cNvPr id="7" name="矩形 6"/>
              <p:cNvSpPr>
                <a:spLocks noRot="1" noChangeAspect="1" noMove="1" noResize="1" noEditPoints="1" noAdjustHandles="1" noChangeArrowheads="1" noChangeShapeType="1" noTextEdit="1"/>
              </p:cNvSpPr>
              <p:nvPr/>
            </p:nvSpPr>
            <p:spPr>
              <a:xfrm>
                <a:off x="8860174" y="2410944"/>
                <a:ext cx="387414" cy="369332"/>
              </a:xfrm>
              <a:prstGeom prst="rect">
                <a:avLst/>
              </a:prstGeom>
              <a:blipFill rotWithShape="1">
                <a:blip r:embed="rId7"/>
                <a:stretch>
                  <a:fillRect l="-5" t="-131" r="21" b="67"/>
                </a:stretch>
              </a:blipFill>
            </p:spPr>
            <p:txBody>
              <a:bodyPr/>
              <a:lstStyle/>
              <a:p>
                <a:r>
                  <a:rPr lang="zh-CN" altLang="en-US">
                    <a:noFill/>
                  </a:rPr>
                  <a:t> </a:t>
                </a:r>
              </a:p>
            </p:txBody>
          </p:sp>
        </mc:Fallback>
      </mc:AlternateContent>
      <p:sp>
        <p:nvSpPr>
          <p:cNvPr id="11" name="文本框 10"/>
          <p:cNvSpPr txBox="1"/>
          <p:nvPr/>
        </p:nvSpPr>
        <p:spPr>
          <a:xfrm>
            <a:off x="9306578" y="2446969"/>
            <a:ext cx="1784195" cy="369332"/>
          </a:xfrm>
          <a:prstGeom prst="rect">
            <a:avLst/>
          </a:prstGeom>
          <a:noFill/>
        </p:spPr>
        <p:txBody>
          <a:bodyPr wrap="square" rtlCol="0">
            <a:spAutoFit/>
          </a:bodyPr>
          <a:lstStyle/>
          <a:p>
            <a:r>
              <a:rPr lang="zh-CN" altLang="en-US" dirty="0">
                <a:latin typeface="+mj-ea"/>
                <a:ea typeface="+mj-ea"/>
              </a:rPr>
              <a:t>表示真实值</a:t>
            </a:r>
          </a:p>
        </p:txBody>
      </p:sp>
      <p:sp>
        <p:nvSpPr>
          <p:cNvPr id="9"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latin typeface="+mj-ea"/>
              </a:rPr>
              <a:t>2.3 </a:t>
            </a:r>
            <a:r>
              <a:rPr lang="zh-CN" altLang="en-US" dirty="0">
                <a:solidFill>
                  <a:schemeClr val="tx1"/>
                </a:solidFill>
                <a:latin typeface="+mj-ea"/>
              </a:rPr>
              <a:t>逻辑回归求解</a:t>
            </a:r>
          </a:p>
        </p:txBody>
      </p:sp>
    </p:spTree>
  </p:cSld>
  <p:clrMapOvr>
    <a:masterClrMapping/>
  </p:clrMapOvr>
  <p:transition advTm="8005"/>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mj-ea"/>
              <a:ea typeface="+mj-ea"/>
            </a:endParaRPr>
          </a:p>
        </p:txBody>
      </p:sp>
      <p:sp>
        <p:nvSpPr>
          <p:cNvPr id="10" name="圆角矩形 9"/>
          <p:cNvSpPr/>
          <p:nvPr/>
        </p:nvSpPr>
        <p:spPr>
          <a:xfrm>
            <a:off x="8472948" y="1268361"/>
            <a:ext cx="3453581" cy="1268362"/>
          </a:xfrm>
          <a:prstGeom prst="round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mc:AlternateContent xmlns:mc="http://schemas.openxmlformats.org/markup-compatibility/2006" xmlns:a14="http://schemas.microsoft.com/office/drawing/2010/main">
        <mc:Choice Requires="a14">
          <p:sp>
            <p:nvSpPr>
              <p:cNvPr id="3" name="矩形 2"/>
              <p:cNvSpPr/>
              <p:nvPr/>
            </p:nvSpPr>
            <p:spPr>
              <a:xfrm>
                <a:off x="549564" y="1498246"/>
                <a:ext cx="13046364" cy="4060086"/>
              </a:xfrm>
              <a:prstGeom prst="rect">
                <a:avLst/>
              </a:prstGeom>
            </p:spPr>
            <p:txBody>
              <a:bodyPr wrap="square">
                <a:spAutoFit/>
              </a:bodyPr>
              <a:lstStyle/>
              <a:p>
                <a:pPr>
                  <a:spcAft>
                    <a:spcPts val="0"/>
                  </a:spcAft>
                </a:pPr>
                <a:r>
                  <a:rPr lang="zh-CN" altLang="zh-CN" sz="2400" b="1" dirty="0">
                    <a:latin typeface="+mj-ea"/>
                    <a:ea typeface="+mj-ea"/>
                    <a:cs typeface="Euclid" panose="02020503060505020303" pitchFamily="18" charset="0"/>
                  </a:rPr>
                  <a:t>求解过程：</a:t>
                </a:r>
                <a:endParaRPr lang="zh-CN" altLang="zh-CN" sz="2400" dirty="0">
                  <a:latin typeface="+mj-ea"/>
                  <a:ea typeface="+mj-ea"/>
                  <a:cs typeface="Euclid" panose="02020503060505020303" pitchFamily="18" charset="0"/>
                </a:endParaRPr>
              </a:p>
              <a:p>
                <a:pPr>
                  <a:lnSpc>
                    <a:spcPct val="150000"/>
                  </a:lnSpc>
                  <a:spcAft>
                    <a:spcPts val="0"/>
                  </a:spcAft>
                </a:pPr>
                <a:r>
                  <a:rPr lang="zh-CN" altLang="zh-CN" sz="2400" dirty="0">
                    <a:latin typeface="+mj-ea"/>
                    <a:ea typeface="+mj-ea"/>
                    <a:cs typeface="Euclid" panose="02020503060505020303" pitchFamily="18" charset="0"/>
                  </a:rPr>
                  <a:t>似然函数为：</a:t>
                </a:r>
                <a:r>
                  <a:rPr lang="en-US" altLang="zh-CN" sz="2400" dirty="0">
                    <a:latin typeface="+mj-ea"/>
                    <a:ea typeface="+mj-ea"/>
                    <a:cs typeface="Euclid" panose="02020503060505020303" pitchFamily="18" charset="0"/>
                  </a:rPr>
                  <a:t>  </a:t>
                </a:r>
                <a14:m>
                  <m:oMath xmlns:m="http://schemas.openxmlformats.org/officeDocument/2006/math">
                    <m:r>
                      <a:rPr lang="en-US" altLang="zh-CN" sz="2400" i="1">
                        <a:latin typeface="Cambria Math" panose="02040503050406030204" pitchFamily="18" charset="0"/>
                        <a:ea typeface="+mj-ea"/>
                        <a:cs typeface="Euclid" panose="02020503060505020303" pitchFamily="18" charset="0"/>
                      </a:rPr>
                      <m:t>𝐿</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r>
                      <a:rPr lang="en-US" altLang="zh-CN" sz="2400" i="1">
                        <a:latin typeface="Cambria Math" panose="02040503050406030204" pitchFamily="18" charset="0"/>
                        <a:ea typeface="+mj-ea"/>
                        <a:cs typeface="Euclid" panose="02020503060505020303" pitchFamily="18" charset="0"/>
                      </a:rPr>
                      <m:t>)=</m:t>
                    </m:r>
                    <m:nary>
                      <m:naryPr>
                        <m:chr m:val="∏"/>
                        <m:limLoc m:val="undOvr"/>
                        <m:ctrlPr>
                          <a:rPr lang="zh-CN" altLang="zh-CN" sz="2400" i="1">
                            <a:latin typeface="Cambria Math" panose="02040503050406030204" pitchFamily="18" charset="0"/>
                            <a:ea typeface="+mj-ea"/>
                            <a:cs typeface="Euclid" panose="02020503060505020303" pitchFamily="18" charset="0"/>
                          </a:rPr>
                        </m:ctrlPr>
                      </m:naryPr>
                      <m:sub>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=1</m:t>
                        </m:r>
                      </m:sub>
                      <m:sup>
                        <m:r>
                          <a:rPr lang="en-US" altLang="zh-CN" sz="2400" i="1">
                            <a:latin typeface="Cambria Math" panose="02040503050406030204" pitchFamily="18" charset="0"/>
                            <a:ea typeface="+mj-ea"/>
                            <a:cs typeface="Euclid" panose="02020503060505020303" pitchFamily="18" charset="0"/>
                          </a:rPr>
                          <m:t>𝑚</m:t>
                        </m:r>
                      </m:sup>
                      <m:e>
                        <m:r>
                          <a:rPr lang="en-US" altLang="zh-CN" sz="2400" i="1">
                            <a:latin typeface="Cambria Math" panose="02040503050406030204" pitchFamily="18" charset="0"/>
                            <a:ea typeface="+mj-ea"/>
                            <a:cs typeface="Euclid" panose="02020503060505020303" pitchFamily="18" charset="0"/>
                          </a:rPr>
                          <m:t>𝑃</m:t>
                        </m:r>
                      </m:e>
                    </m:nary>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𝑦</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𝑥</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r>
                      <a:rPr lang="en-US" altLang="zh-CN" sz="2400" i="1">
                        <a:latin typeface="Cambria Math" panose="02040503050406030204" pitchFamily="18" charset="0"/>
                        <a:ea typeface="+mj-ea"/>
                        <a:cs typeface="Euclid" panose="02020503060505020303" pitchFamily="18" charset="0"/>
                      </a:rPr>
                      <m:t>)=</m:t>
                    </m:r>
                    <m:nary>
                      <m:naryPr>
                        <m:chr m:val="∏"/>
                        <m:limLoc m:val="undOvr"/>
                        <m:ctrlPr>
                          <a:rPr lang="zh-CN" altLang="zh-CN" sz="2400" i="1">
                            <a:latin typeface="Cambria Math" panose="02040503050406030204" pitchFamily="18" charset="0"/>
                            <a:ea typeface="+mj-ea"/>
                            <a:cs typeface="Euclid" panose="02020503060505020303" pitchFamily="18" charset="0"/>
                          </a:rPr>
                        </m:ctrlPr>
                      </m:naryPr>
                      <m:sub>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=1</m:t>
                        </m:r>
                      </m:sub>
                      <m:sup>
                        <m:r>
                          <a:rPr lang="en-US" altLang="zh-CN" sz="2400" i="1">
                            <a:latin typeface="Cambria Math" panose="02040503050406030204" pitchFamily="18" charset="0"/>
                            <a:ea typeface="+mj-ea"/>
                            <a:cs typeface="Euclid" panose="02020503060505020303" pitchFamily="18" charset="0"/>
                          </a:rPr>
                          <m:t>𝑚</m:t>
                        </m:r>
                      </m:sup>
                      <m:e>
                        <m:r>
                          <a:rPr lang="en-US" altLang="zh-CN" sz="2400" i="1">
                            <a:latin typeface="Cambria Math" panose="02040503050406030204" pitchFamily="18" charset="0"/>
                            <a:ea typeface="+mj-ea"/>
                            <a:cs typeface="Euclid" panose="02020503060505020303" pitchFamily="18" charset="0"/>
                          </a:rPr>
                          <m:t>(</m:t>
                        </m:r>
                      </m:e>
                    </m:nary>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𝑥</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m:t>
                        </m:r>
                      </m:e>
                      <m:sup>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𝑦</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sup>
                    </m:sSup>
                    <m:r>
                      <a:rPr lang="en-US" altLang="zh-CN" sz="2400" i="1">
                        <a:latin typeface="Cambria Math" panose="02040503050406030204" pitchFamily="18" charset="0"/>
                        <a:ea typeface="+mj-ea"/>
                        <a:cs typeface="Euclid" panose="02020503060505020303" pitchFamily="18" charset="0"/>
                      </a:rPr>
                      <m:t>(1−</m:t>
                    </m:r>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𝑥</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m:t>
                        </m:r>
                      </m:e>
                      <m:sup>
                        <m:r>
                          <a:rPr lang="en-US" altLang="zh-CN" sz="2400" i="1">
                            <a:latin typeface="Cambria Math" panose="02040503050406030204" pitchFamily="18" charset="0"/>
                            <a:ea typeface="+mj-ea"/>
                            <a:cs typeface="Euclid" panose="02020503060505020303" pitchFamily="18" charset="0"/>
                          </a:rPr>
                          <m:t>1−</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𝑦</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sup>
                    </m:sSup>
                  </m:oMath>
                </a14:m>
                <a:endParaRPr lang="zh-CN" altLang="zh-CN" sz="2400" dirty="0">
                  <a:latin typeface="+mj-ea"/>
                  <a:ea typeface="+mj-ea"/>
                  <a:cs typeface="Euclid" panose="02020503060505020303" pitchFamily="18" charset="0"/>
                </a:endParaRPr>
              </a:p>
              <a:p>
                <a:pPr>
                  <a:lnSpc>
                    <a:spcPct val="150000"/>
                  </a:lnSpc>
                  <a:spcAft>
                    <a:spcPts val="0"/>
                  </a:spcAft>
                </a:pPr>
                <a:r>
                  <a:rPr lang="zh-CN" altLang="zh-CN" sz="2400" dirty="0">
                    <a:latin typeface="+mj-ea"/>
                    <a:ea typeface="+mj-ea"/>
                  </a:rPr>
                  <a:t>似然函数两边取对数，则连乘号变成了连加号：</a:t>
                </a:r>
              </a:p>
              <a:p>
                <a:pPr>
                  <a:spcAft>
                    <a:spcPts val="0"/>
                  </a:spcAft>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mj-ea"/>
                          <a:cs typeface="Euclid" panose="02020503060505020303" pitchFamily="18" charset="0"/>
                        </a:rPr>
                        <m:t>𝑙</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r>
                        <a:rPr lang="en-US" altLang="zh-CN" sz="2400" i="1">
                          <a:latin typeface="Cambria Math" panose="02040503050406030204" pitchFamily="18" charset="0"/>
                          <a:ea typeface="+mj-ea"/>
                          <a:cs typeface="Euclid" panose="02020503060505020303" pitchFamily="18" charset="0"/>
                        </a:rPr>
                        <m:t>)=</m:t>
                      </m:r>
                      <m:r>
                        <m:rPr>
                          <m:sty m:val="p"/>
                        </m:rPr>
                        <a:rPr lang="en-US" altLang="zh-CN" sz="2400">
                          <a:latin typeface="Cambria Math" panose="02040503050406030204" pitchFamily="18" charset="0"/>
                          <a:ea typeface="+mj-ea"/>
                          <a:cs typeface="Euclid" panose="02020503060505020303" pitchFamily="18" charset="0"/>
                        </a:rPr>
                        <m:t>log</m:t>
                      </m:r>
                      <m:r>
                        <a:rPr lang="en-US" altLang="zh-CN" sz="2400" i="1">
                          <a:latin typeface="Cambria Math" panose="02040503050406030204" pitchFamily="18" charset="0"/>
                          <a:ea typeface="+mj-ea"/>
                          <a:cs typeface="Euclid" panose="02020503060505020303" pitchFamily="18" charset="0"/>
                        </a:rPr>
                        <m:t>𝐿</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r>
                        <a:rPr lang="en-US" altLang="zh-CN" sz="2400" i="1">
                          <a:latin typeface="Cambria Math" panose="02040503050406030204" pitchFamily="18" charset="0"/>
                          <a:ea typeface="+mj-ea"/>
                          <a:cs typeface="Euclid" panose="02020503060505020303" pitchFamily="18" charset="0"/>
                        </a:rPr>
                        <m:t>)=</m:t>
                      </m:r>
                      <m:nary>
                        <m:naryPr>
                          <m:chr m:val="∑"/>
                          <m:limLoc m:val="undOvr"/>
                          <m:ctrlPr>
                            <a:rPr lang="zh-CN" altLang="zh-CN" sz="2400" i="1">
                              <a:latin typeface="Cambria Math" panose="02040503050406030204" pitchFamily="18" charset="0"/>
                              <a:ea typeface="+mj-ea"/>
                              <a:cs typeface="Euclid" panose="02020503060505020303" pitchFamily="18" charset="0"/>
                            </a:rPr>
                          </m:ctrlPr>
                        </m:naryPr>
                        <m:sub>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=1</m:t>
                          </m:r>
                        </m:sub>
                        <m:sup>
                          <m:r>
                            <a:rPr lang="en-US" altLang="zh-CN" sz="2400" i="1">
                              <a:latin typeface="Cambria Math" panose="02040503050406030204" pitchFamily="18" charset="0"/>
                              <a:ea typeface="+mj-ea"/>
                              <a:cs typeface="Euclid" panose="02020503060505020303" pitchFamily="18" charset="0"/>
                            </a:rPr>
                            <m:t>𝑚</m:t>
                          </m:r>
                        </m:sup>
                        <m:e>
                          <m:r>
                            <a:rPr lang="en-US" altLang="zh-CN" sz="2400" i="1">
                              <a:latin typeface="Cambria Math" panose="02040503050406030204" pitchFamily="18" charset="0"/>
                              <a:ea typeface="+mj-ea"/>
                              <a:cs typeface="Euclid" panose="02020503060505020303" pitchFamily="18" charset="0"/>
                            </a:rPr>
                            <m:t>(</m:t>
                          </m:r>
                        </m:e>
                      </m:nary>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𝑦</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m:rPr>
                          <m:sty m:val="p"/>
                        </m:rPr>
                        <a:rPr lang="en-US" altLang="zh-CN" sz="2400">
                          <a:latin typeface="Cambria Math" panose="02040503050406030204" pitchFamily="18" charset="0"/>
                          <a:ea typeface="+mj-ea"/>
                          <a:cs typeface="Euclid" panose="02020503060505020303" pitchFamily="18" charset="0"/>
                        </a:rPr>
                        <m:t>log</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𝑥</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))+(1−</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𝑦</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r>
                        <m:rPr>
                          <m:sty m:val="p"/>
                        </m:rPr>
                        <a:rPr lang="en-US" altLang="zh-CN" sz="2400">
                          <a:latin typeface="Cambria Math" panose="02040503050406030204" pitchFamily="18" charset="0"/>
                          <a:ea typeface="+mj-ea"/>
                          <a:cs typeface="Euclid" panose="02020503060505020303" pitchFamily="18" charset="0"/>
                        </a:rPr>
                        <m:t>log</m:t>
                      </m:r>
                      <m:r>
                        <a:rPr lang="en-US" altLang="zh-CN" sz="2400" i="1">
                          <a:latin typeface="Cambria Math" panose="02040503050406030204" pitchFamily="18" charset="0"/>
                          <a:ea typeface="+mj-ea"/>
                          <a:cs typeface="Euclid" panose="02020503060505020303" pitchFamily="18" charset="0"/>
                        </a:rPr>
                        <m:t>(1−</m:t>
                      </m:r>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𝑥</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oMath>
                  </m:oMathPara>
                </a14:m>
                <a:endParaRPr lang="zh-CN" altLang="zh-CN" sz="2400" dirty="0">
                  <a:latin typeface="+mj-ea"/>
                  <a:ea typeface="+mj-ea"/>
                  <a:cs typeface="Euclid" panose="02020503060505020303" pitchFamily="18" charset="0"/>
                </a:endParaRPr>
              </a:p>
              <a:p>
                <a:pPr>
                  <a:spcAft>
                    <a:spcPts val="0"/>
                  </a:spcAft>
                </a:pPr>
                <a:r>
                  <a:rPr lang="zh-CN" altLang="en-US" sz="2400" dirty="0">
                    <a:latin typeface="+mj-ea"/>
                    <a:ea typeface="+mj-ea"/>
                  </a:rPr>
                  <a:t>代价</a:t>
                </a:r>
                <a:r>
                  <a:rPr lang="en-US" altLang="zh-CN" sz="2400" dirty="0" err="1">
                    <a:latin typeface="+mj-ea"/>
                    <a:ea typeface="+mj-ea"/>
                  </a:rPr>
                  <a:t>函数为</a:t>
                </a:r>
                <a:r>
                  <a:rPr lang="en-US" altLang="zh-CN" sz="2400" dirty="0">
                    <a:latin typeface="+mj-ea"/>
                    <a:ea typeface="+mj-ea"/>
                  </a:rPr>
                  <a:t>：</a:t>
                </a:r>
                <a:endParaRPr lang="zh-CN" altLang="zh-CN" sz="2400" dirty="0">
                  <a:latin typeface="+mj-ea"/>
                  <a:ea typeface="+mj-ea"/>
                </a:endParaRPr>
              </a:p>
              <a:p>
                <a:pPr>
                  <a:spcAft>
                    <a:spcPts val="0"/>
                  </a:spcAft>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mj-ea"/>
                          <a:cs typeface="Euclid" panose="02020503060505020303" pitchFamily="18" charset="0"/>
                        </a:rPr>
                        <m:t>𝐽</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r>
                        <a:rPr lang="en-US" altLang="zh-CN" sz="2400" i="1">
                          <a:latin typeface="Cambria Math" panose="02040503050406030204" pitchFamily="18" charset="0"/>
                          <a:ea typeface="+mj-ea"/>
                          <a:cs typeface="Euclid" panose="02020503060505020303" pitchFamily="18" charset="0"/>
                        </a:rPr>
                        <m:t>)=−</m:t>
                      </m:r>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1</m:t>
                          </m:r>
                        </m:num>
                        <m:den>
                          <m:r>
                            <a:rPr lang="en-US" altLang="zh-CN" sz="2400" i="1">
                              <a:latin typeface="Cambria Math" panose="02040503050406030204" pitchFamily="18" charset="0"/>
                              <a:ea typeface="+mj-ea"/>
                              <a:cs typeface="Euclid" panose="02020503060505020303" pitchFamily="18" charset="0"/>
                            </a:rPr>
                            <m:t>𝑚</m:t>
                          </m:r>
                        </m:den>
                      </m:f>
                      <m:r>
                        <a:rPr lang="en-US" altLang="zh-CN" sz="2400" i="1">
                          <a:latin typeface="Cambria Math" panose="02040503050406030204" pitchFamily="18" charset="0"/>
                          <a:ea typeface="+mj-ea"/>
                          <a:cs typeface="Euclid" panose="02020503060505020303" pitchFamily="18" charset="0"/>
                        </a:rPr>
                        <m:t>𝑙</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r>
                        <a:rPr lang="en-US" altLang="zh-CN" sz="2400" i="1">
                          <a:latin typeface="Cambria Math" panose="02040503050406030204" pitchFamily="18" charset="0"/>
                          <a:ea typeface="+mj-ea"/>
                          <a:cs typeface="Euclid" panose="02020503060505020303" pitchFamily="18" charset="0"/>
                        </a:rPr>
                        <m:t>)=−</m:t>
                      </m:r>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1</m:t>
                          </m:r>
                        </m:num>
                        <m:den>
                          <m:r>
                            <a:rPr lang="en-US" altLang="zh-CN" sz="2400" i="1">
                              <a:latin typeface="Cambria Math" panose="02040503050406030204" pitchFamily="18" charset="0"/>
                              <a:ea typeface="+mj-ea"/>
                              <a:cs typeface="Euclid" panose="02020503060505020303" pitchFamily="18" charset="0"/>
                            </a:rPr>
                            <m:t>𝑚</m:t>
                          </m:r>
                        </m:den>
                      </m:f>
                      <m:nary>
                        <m:naryPr>
                          <m:chr m:val="∑"/>
                          <m:limLoc m:val="undOvr"/>
                          <m:ctrlPr>
                            <a:rPr lang="zh-CN" altLang="zh-CN" sz="2400" i="1">
                              <a:latin typeface="Cambria Math" panose="02040503050406030204" pitchFamily="18" charset="0"/>
                              <a:ea typeface="+mj-ea"/>
                              <a:cs typeface="Euclid" panose="02020503060505020303" pitchFamily="18" charset="0"/>
                            </a:rPr>
                          </m:ctrlPr>
                        </m:naryPr>
                        <m:sub>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=1</m:t>
                          </m:r>
                        </m:sub>
                        <m:sup>
                          <m:r>
                            <a:rPr lang="en-US" altLang="zh-CN" sz="2400" i="1">
                              <a:latin typeface="Cambria Math" panose="02040503050406030204" pitchFamily="18" charset="0"/>
                              <a:ea typeface="+mj-ea"/>
                              <a:cs typeface="Euclid" panose="02020503060505020303" pitchFamily="18" charset="0"/>
                            </a:rPr>
                            <m:t>𝑚</m:t>
                          </m:r>
                        </m:sup>
                        <m:e>
                          <m:r>
                            <a:rPr lang="en-US" altLang="zh-CN" sz="2400" i="1">
                              <a:latin typeface="Cambria Math" panose="02040503050406030204" pitchFamily="18" charset="0"/>
                              <a:ea typeface="+mj-ea"/>
                              <a:cs typeface="Euclid" panose="02020503060505020303" pitchFamily="18" charset="0"/>
                            </a:rPr>
                            <m:t>(</m:t>
                          </m:r>
                        </m:e>
                      </m:nary>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𝑦</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m:rPr>
                          <m:sty m:val="p"/>
                        </m:rPr>
                        <a:rPr lang="en-US" altLang="zh-CN" sz="2400">
                          <a:latin typeface="Cambria Math" panose="02040503050406030204" pitchFamily="18" charset="0"/>
                          <a:ea typeface="+mj-ea"/>
                          <a:cs typeface="Euclid" panose="02020503060505020303" pitchFamily="18" charset="0"/>
                        </a:rPr>
                        <m:t>log</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𝑥</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))+(1−</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𝑦</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r>
                        <m:rPr>
                          <m:sty m:val="p"/>
                        </m:rPr>
                        <a:rPr lang="en-US" altLang="zh-CN" sz="2400">
                          <a:latin typeface="Cambria Math" panose="02040503050406030204" pitchFamily="18" charset="0"/>
                          <a:ea typeface="+mj-ea"/>
                          <a:cs typeface="Euclid" panose="02020503060505020303" pitchFamily="18" charset="0"/>
                        </a:rPr>
                        <m:t>log</m:t>
                      </m:r>
                      <m:r>
                        <a:rPr lang="en-US" altLang="zh-CN" sz="2400" i="1">
                          <a:latin typeface="Cambria Math" panose="02040503050406030204" pitchFamily="18" charset="0"/>
                          <a:ea typeface="+mj-ea"/>
                          <a:cs typeface="Euclid" panose="02020503060505020303" pitchFamily="18" charset="0"/>
                        </a:rPr>
                        <m:t>(1−</m:t>
                      </m:r>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𝑥</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oMath>
                  </m:oMathPara>
                </a14:m>
                <a:endParaRPr lang="zh-CN" altLang="zh-CN" sz="2400" dirty="0">
                  <a:latin typeface="+mj-ea"/>
                  <a:ea typeface="+mj-ea"/>
                  <a:cs typeface="Euclid" panose="02020503060505020303"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549564" y="1498246"/>
                <a:ext cx="13046364" cy="4060086"/>
              </a:xfrm>
              <a:prstGeom prst="rect">
                <a:avLst/>
              </a:prstGeom>
              <a:blipFill rotWithShape="1">
                <a:blip r:embed="rId3"/>
                <a:stretch>
                  <a:fillRect l="-2" t="-7" r="4" b="-653"/>
                </a:stretch>
              </a:blipFill>
            </p:spPr>
            <p:txBody>
              <a:bodyPr/>
              <a:lstStyle/>
              <a:p>
                <a:r>
                  <a:rPr lang="zh-CN" altLang="en-US">
                    <a:noFill/>
                  </a:rPr>
                  <a:t> </a:t>
                </a:r>
              </a:p>
            </p:txBody>
          </p:sp>
        </mc:Fallback>
      </mc:AlternateContent>
      <p:sp>
        <p:nvSpPr>
          <p:cNvPr id="4"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latin typeface="+mj-ea"/>
              </a:rPr>
              <a:t>2.3 </a:t>
            </a:r>
            <a:r>
              <a:rPr lang="zh-CN" altLang="en-US" dirty="0">
                <a:solidFill>
                  <a:schemeClr val="tx1"/>
                </a:solidFill>
                <a:latin typeface="+mj-ea"/>
              </a:rPr>
              <a:t>逻辑回归求解</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圆角矩形 9"/>
          <p:cNvSpPr/>
          <p:nvPr/>
        </p:nvSpPr>
        <p:spPr>
          <a:xfrm>
            <a:off x="8472948" y="1268361"/>
            <a:ext cx="3453581" cy="1268362"/>
          </a:xfrm>
          <a:prstGeom prst="round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49564" y="1498246"/>
            <a:ext cx="13046364" cy="461665"/>
          </a:xfrm>
          <a:prstGeom prst="rect">
            <a:avLst/>
          </a:prstGeom>
        </p:spPr>
        <p:txBody>
          <a:bodyPr wrap="square">
            <a:spAutoFit/>
          </a:bodyPr>
          <a:lstStyle/>
          <a:p>
            <a:pPr>
              <a:spcAft>
                <a:spcPts val="0"/>
              </a:spcAft>
            </a:pPr>
            <a:r>
              <a:rPr lang="zh-CN" altLang="en-US" sz="2400" b="1" dirty="0">
                <a:latin typeface="+mj-ea"/>
                <a:ea typeface="+mj-ea"/>
                <a:cs typeface="Euclid" panose="02020503060505020303" pitchFamily="18" charset="0"/>
              </a:rPr>
              <a:t>梯度下降</a:t>
            </a:r>
            <a:r>
              <a:rPr lang="zh-CN" altLang="zh-CN" sz="2400" b="1" dirty="0">
                <a:latin typeface="+mj-ea"/>
                <a:ea typeface="+mj-ea"/>
                <a:cs typeface="Euclid" panose="02020503060505020303" pitchFamily="18" charset="0"/>
              </a:rPr>
              <a:t>求解过程</a:t>
            </a:r>
            <a:r>
              <a:rPr lang="zh-CN" altLang="zh-CN" b="1" dirty="0">
                <a:latin typeface="+mj-ea"/>
                <a:ea typeface="+mj-ea"/>
                <a:cs typeface="Euclid" panose="02020503060505020303" pitchFamily="18" charset="0"/>
              </a:rPr>
              <a:t>：</a:t>
            </a:r>
            <a:endParaRPr lang="zh-CN" altLang="zh-CN" dirty="0">
              <a:latin typeface="+mj-ea"/>
              <a:ea typeface="+mj-ea"/>
              <a:cs typeface="Euclid" panose="02020503060505020303"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1580537" y="1959911"/>
                <a:ext cx="8566727" cy="4075859"/>
              </a:xfrm>
              <a:prstGeom prst="rect">
                <a:avLst/>
              </a:prstGeom>
            </p:spPr>
            <p:txBody>
              <a:bodyPr wrap="square">
                <a:spAutoFit/>
              </a:bodyPr>
              <a:lstStyle/>
              <a:p>
                <a:pPr>
                  <a:spcAft>
                    <a:spcPts val="0"/>
                  </a:spcAft>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cs typeface="Euclid" panose="02020503060505020303" pitchFamily="18" charset="0"/>
                            </a:rPr>
                          </m:ctrlPr>
                        </m:sSubPr>
                        <m:e>
                          <m:r>
                            <a:rPr lang="en-US" altLang="zh-CN" sz="2400" i="1">
                              <a:latin typeface="Cambria Math" panose="02040503050406030204" pitchFamily="18" charset="0"/>
                              <a:cs typeface="Euclid" panose="02020503060505020303" pitchFamily="18" charset="0"/>
                            </a:rPr>
                            <m:t>𝑤</m:t>
                          </m:r>
                        </m:e>
                        <m:sub>
                          <m:r>
                            <a:rPr lang="en-US" altLang="zh-CN" sz="2400" i="1">
                              <a:latin typeface="Cambria Math" panose="02040503050406030204" pitchFamily="18" charset="0"/>
                              <a:cs typeface="Euclid" panose="02020503060505020303" pitchFamily="18" charset="0"/>
                            </a:rPr>
                            <m:t>𝑗</m:t>
                          </m:r>
                        </m:sub>
                      </m:sSub>
                      <m:box>
                        <m:boxPr>
                          <m:ctrlPr>
                            <a:rPr lang="zh-CN" altLang="zh-CN" sz="2400" i="1">
                              <a:latin typeface="Cambria Math" panose="02040503050406030204" pitchFamily="18" charset="0"/>
                              <a:ea typeface="+mj-ea"/>
                              <a:cs typeface="Euclid" panose="02020503060505020303" pitchFamily="18" charset="0"/>
                            </a:rPr>
                          </m:ctrlPr>
                        </m:boxPr>
                        <m:e>
                          <m:r>
                            <a:rPr lang="en-US" altLang="zh-CN" sz="2400" i="1">
                              <a:latin typeface="Cambria Math" panose="02040503050406030204" pitchFamily="18" charset="0"/>
                              <a:ea typeface="+mj-ea"/>
                              <a:cs typeface="Euclid" panose="02020503060505020303" pitchFamily="18" charset="0"/>
                            </a:rPr>
                            <m:t>:=</m:t>
                          </m:r>
                        </m:e>
                      </m:box>
                      <m:sSub>
                        <m:sSubPr>
                          <m:ctrlPr>
                            <a:rPr lang="zh-CN" altLang="zh-CN" sz="2400" i="1">
                              <a:latin typeface="Cambria Math" panose="02040503050406030204" pitchFamily="18" charset="0"/>
                              <a:cs typeface="Euclid" panose="02020503060505020303" pitchFamily="18" charset="0"/>
                            </a:rPr>
                          </m:ctrlPr>
                        </m:sSubPr>
                        <m:e>
                          <m:r>
                            <a:rPr lang="en-US" altLang="zh-CN" sz="2400" i="1">
                              <a:latin typeface="Cambria Math" panose="02040503050406030204" pitchFamily="18" charset="0"/>
                              <a:cs typeface="Euclid" panose="02020503060505020303" pitchFamily="18" charset="0"/>
                            </a:rPr>
                            <m:t>𝑤</m:t>
                          </m:r>
                        </m:e>
                        <m:sub>
                          <m:r>
                            <a:rPr lang="en-US" altLang="zh-CN" sz="2400" i="1">
                              <a:latin typeface="Cambria Math" panose="02040503050406030204" pitchFamily="18" charset="0"/>
                              <a:cs typeface="Euclid" panose="02020503060505020303" pitchFamily="18" charset="0"/>
                            </a:rPr>
                            <m:t>𝑗</m:t>
                          </m:r>
                        </m:sub>
                      </m:sSub>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𝛼</m:t>
                      </m:r>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𝐽</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r>
                            <a:rPr lang="en-US" altLang="zh-CN" sz="2400" i="1">
                              <a:latin typeface="Cambria Math" panose="02040503050406030204" pitchFamily="18" charset="0"/>
                              <a:ea typeface="+mj-ea"/>
                              <a:cs typeface="Euclid" panose="02020503060505020303" pitchFamily="18" charset="0"/>
                            </a:rPr>
                            <m:t>)</m:t>
                          </m:r>
                        </m:num>
                        <m:den>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den>
                      </m:f>
                    </m:oMath>
                  </m:oMathPara>
                </a14:m>
                <a:endParaRPr lang="zh-CN" altLang="zh-CN" sz="2400" dirty="0">
                  <a:latin typeface="+mj-ea"/>
                  <a:ea typeface="+mj-ea"/>
                  <a:cs typeface="Euclid" panose="02020503060505020303" pitchFamily="18" charset="0"/>
                </a:endParaRPr>
              </a:p>
              <a:p>
                <a:pPr>
                  <a:spcAft>
                    <a:spcPts val="0"/>
                  </a:spcAft>
                </a:pPr>
                <a:r>
                  <a:rPr lang="en-US" altLang="zh-CN" sz="2400" dirty="0">
                    <a:latin typeface="+mj-ea"/>
                    <a:ea typeface="+mj-ea"/>
                    <a:cs typeface="Euclid" panose="02020503060505020303" pitchFamily="18" charset="0"/>
                  </a:rPr>
                  <a:t> </a:t>
                </a:r>
                <a:endParaRPr lang="zh-CN" altLang="zh-CN" sz="2400" dirty="0">
                  <a:latin typeface="+mj-ea"/>
                  <a:ea typeface="+mj-ea"/>
                  <a:cs typeface="Euclid" panose="02020503060505020303" pitchFamily="18" charset="0"/>
                </a:endParaRPr>
              </a:p>
              <a:p>
                <a:pPr>
                  <a:spcAft>
                    <a:spcPts val="0"/>
                  </a:spcAft>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mj-ea"/>
                          <a:cs typeface="Euclid" panose="02020503060505020303" pitchFamily="18" charset="0"/>
                        </a:rPr>
                        <m:t>𝐽</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r>
                        <a:rPr lang="en-US" altLang="zh-CN" sz="2400" i="1">
                          <a:latin typeface="Cambria Math" panose="02040503050406030204" pitchFamily="18" charset="0"/>
                          <a:ea typeface="+mj-ea"/>
                          <a:cs typeface="Euclid" panose="02020503060505020303" pitchFamily="18" charset="0"/>
                        </a:rPr>
                        <m:t>)=−</m:t>
                      </m:r>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1</m:t>
                          </m:r>
                        </m:num>
                        <m:den>
                          <m:r>
                            <a:rPr lang="en-US" altLang="zh-CN" sz="2400" i="1">
                              <a:latin typeface="Cambria Math" panose="02040503050406030204" pitchFamily="18" charset="0"/>
                              <a:ea typeface="+mj-ea"/>
                              <a:cs typeface="Euclid" panose="02020503060505020303" pitchFamily="18" charset="0"/>
                            </a:rPr>
                            <m:t>𝑚</m:t>
                          </m:r>
                        </m:den>
                      </m:f>
                      <m:nary>
                        <m:naryPr>
                          <m:chr m:val="∑"/>
                          <m:limLoc m:val="undOvr"/>
                          <m:ctrlPr>
                            <a:rPr lang="zh-CN" altLang="zh-CN" sz="2400" i="1">
                              <a:latin typeface="Cambria Math" panose="02040503050406030204" pitchFamily="18" charset="0"/>
                              <a:ea typeface="+mj-ea"/>
                              <a:cs typeface="Euclid" panose="02020503060505020303" pitchFamily="18" charset="0"/>
                            </a:rPr>
                          </m:ctrlPr>
                        </m:naryPr>
                        <m:sub>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=1</m:t>
                          </m:r>
                        </m:sub>
                        <m:sup>
                          <m:r>
                            <a:rPr lang="en-US" altLang="zh-CN" sz="2400" i="1">
                              <a:latin typeface="Cambria Math" panose="02040503050406030204" pitchFamily="18" charset="0"/>
                              <a:ea typeface="+mj-ea"/>
                              <a:cs typeface="Euclid" panose="02020503060505020303" pitchFamily="18" charset="0"/>
                            </a:rPr>
                            <m:t>𝑚</m:t>
                          </m:r>
                        </m:sup>
                        <m:e>
                          <m:r>
                            <a:rPr lang="en-US" altLang="zh-CN" sz="2400" i="1">
                              <a:latin typeface="Cambria Math" panose="02040503050406030204" pitchFamily="18" charset="0"/>
                              <a:ea typeface="+mj-ea"/>
                              <a:cs typeface="Euclid" panose="02020503060505020303" pitchFamily="18" charset="0"/>
                            </a:rPr>
                            <m:t>(</m:t>
                          </m:r>
                        </m:e>
                      </m:nary>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𝑦</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m:rPr>
                          <m:sty m:val="p"/>
                        </m:rPr>
                        <a:rPr lang="en-US" altLang="zh-CN" sz="2400">
                          <a:latin typeface="Cambria Math" panose="02040503050406030204" pitchFamily="18" charset="0"/>
                          <a:ea typeface="+mj-ea"/>
                          <a:cs typeface="Euclid" panose="02020503060505020303" pitchFamily="18" charset="0"/>
                        </a:rPr>
                        <m:t>log</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𝑥</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))+(1−</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𝑦</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r>
                        <m:rPr>
                          <m:sty m:val="p"/>
                        </m:rPr>
                        <a:rPr lang="en-US" altLang="zh-CN" sz="2400">
                          <a:latin typeface="Cambria Math" panose="02040503050406030204" pitchFamily="18" charset="0"/>
                          <a:ea typeface="+mj-ea"/>
                          <a:cs typeface="Euclid" panose="02020503060505020303" pitchFamily="18" charset="0"/>
                        </a:rPr>
                        <m:t>log</m:t>
                      </m:r>
                      <m:r>
                        <a:rPr lang="en-US" altLang="zh-CN" sz="2400" i="1">
                          <a:latin typeface="Cambria Math" panose="02040503050406030204" pitchFamily="18" charset="0"/>
                          <a:ea typeface="+mj-ea"/>
                          <a:cs typeface="Euclid" panose="02020503060505020303" pitchFamily="18" charset="0"/>
                        </a:rPr>
                        <m:t>(1−</m:t>
                      </m:r>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𝑥</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oMath>
                  </m:oMathPara>
                </a14:m>
                <a:endParaRPr lang="zh-CN" altLang="zh-CN" sz="2400" dirty="0">
                  <a:latin typeface="+mj-ea"/>
                  <a:ea typeface="+mj-ea"/>
                  <a:cs typeface="Euclid" panose="02020503060505020303" pitchFamily="18" charset="0"/>
                </a:endParaRPr>
              </a:p>
              <a:p>
                <a:pPr>
                  <a:spcAft>
                    <a:spcPts val="0"/>
                  </a:spcAft>
                </a:pPr>
                <a14:m>
                  <m:oMathPara xmlns:m="http://schemas.openxmlformats.org/officeDocument/2006/math">
                    <m:oMathParaPr>
                      <m:jc m:val="centerGroup"/>
                    </m:oMathParaPr>
                    <m:oMath xmlns:m="http://schemas.openxmlformats.org/officeDocument/2006/math">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m:t>
                          </m:r>
                        </m:num>
                        <m:den>
                          <m:r>
                            <a:rPr lang="en-US" altLang="zh-CN" sz="2400" i="1">
                              <a:latin typeface="Cambria Math" panose="02040503050406030204" pitchFamily="18" charset="0"/>
                              <a:ea typeface="+mj-ea"/>
                              <a:cs typeface="Euclid" panose="02020503060505020303" pitchFamily="18" charset="0"/>
                            </a:rPr>
                            <m:t>𝜕</m:t>
                          </m:r>
                          <m:sSub>
                            <m:sSubPr>
                              <m:ctrlPr>
                                <a:rPr lang="zh-CN" altLang="zh-CN" sz="2400" i="1">
                                  <a:latin typeface="Cambria Math" panose="02040503050406030204" pitchFamily="18" charset="0"/>
                                  <a:ea typeface="+mj-ea"/>
                                  <a:cs typeface="Euclid" panose="02020503060505020303" pitchFamily="18" charset="0"/>
                                </a:rPr>
                              </m:ctrlPr>
                            </m:sSubPr>
                            <m:e>
                              <m:r>
                                <a:rPr lang="en-US" altLang="zh-CN" sz="2400" i="1">
                                  <a:latin typeface="Cambria Math" panose="02040503050406030204" pitchFamily="18" charset="0"/>
                                  <a:ea typeface="+mj-ea"/>
                                  <a:cs typeface="Euclid" panose="02020503060505020303" pitchFamily="18" charset="0"/>
                                </a:rPr>
                                <m:t>𝑤</m:t>
                              </m:r>
                            </m:e>
                            <m:sub>
                              <m:r>
                                <a:rPr lang="en-US" altLang="zh-CN" sz="2400" i="1">
                                  <a:latin typeface="Cambria Math" panose="02040503050406030204" pitchFamily="18" charset="0"/>
                                  <a:ea typeface="+mj-ea"/>
                                  <a:cs typeface="Euclid" panose="02020503060505020303" pitchFamily="18" charset="0"/>
                                </a:rPr>
                                <m:t>𝑗</m:t>
                              </m:r>
                            </m:sub>
                          </m:sSub>
                        </m:den>
                      </m:f>
                      <m:r>
                        <a:rPr lang="en-US" altLang="zh-CN" sz="2400" i="1">
                          <a:latin typeface="Cambria Math" panose="02040503050406030204" pitchFamily="18" charset="0"/>
                          <a:ea typeface="+mj-ea"/>
                          <a:cs typeface="Euclid" panose="02020503060505020303" pitchFamily="18" charset="0"/>
                        </a:rPr>
                        <m:t>𝐽</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r>
                        <a:rPr lang="en-US" altLang="zh-CN" sz="2400" i="1">
                          <a:latin typeface="Cambria Math" panose="02040503050406030204" pitchFamily="18" charset="0"/>
                          <a:ea typeface="+mj-ea"/>
                          <a:cs typeface="Euclid" panose="02020503060505020303" pitchFamily="18" charset="0"/>
                        </a:rPr>
                        <m:t>)=</m:t>
                      </m:r>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1</m:t>
                          </m:r>
                        </m:num>
                        <m:den>
                          <m:r>
                            <a:rPr lang="en-US" altLang="zh-CN" sz="2400" i="1">
                              <a:latin typeface="Cambria Math" panose="02040503050406030204" pitchFamily="18" charset="0"/>
                              <a:ea typeface="+mj-ea"/>
                              <a:cs typeface="Euclid" panose="02020503060505020303" pitchFamily="18" charset="0"/>
                            </a:rPr>
                            <m:t>𝑚</m:t>
                          </m:r>
                        </m:den>
                      </m:f>
                      <m:nary>
                        <m:naryPr>
                          <m:chr m:val="∑"/>
                          <m:limLoc m:val="undOvr"/>
                          <m:ctrlPr>
                            <a:rPr lang="zh-CN" altLang="zh-CN" sz="2400" i="1">
                              <a:latin typeface="Cambria Math" panose="02040503050406030204" pitchFamily="18" charset="0"/>
                              <a:ea typeface="+mj-ea"/>
                              <a:cs typeface="Euclid" panose="02020503060505020303" pitchFamily="18" charset="0"/>
                            </a:rPr>
                          </m:ctrlPr>
                        </m:naryPr>
                        <m:sub>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=1</m:t>
                          </m:r>
                        </m:sub>
                        <m:sup>
                          <m:r>
                            <a:rPr lang="en-US" altLang="zh-CN" sz="2400" i="1">
                              <a:latin typeface="Cambria Math" panose="02040503050406030204" pitchFamily="18" charset="0"/>
                              <a:ea typeface="+mj-ea"/>
                              <a:cs typeface="Euclid" panose="02020503060505020303" pitchFamily="18" charset="0"/>
                            </a:rPr>
                            <m:t>𝑚</m:t>
                          </m:r>
                        </m:sup>
                        <m:e>
                          <m:r>
                            <a:rPr lang="en-US" altLang="zh-CN" sz="2400" i="1">
                              <a:latin typeface="Cambria Math" panose="02040503050406030204" pitchFamily="18" charset="0"/>
                              <a:ea typeface="+mj-ea"/>
                              <a:cs typeface="Euclid" panose="02020503060505020303" pitchFamily="18" charset="0"/>
                            </a:rPr>
                            <m:t>(</m:t>
                          </m:r>
                        </m:e>
                      </m:nary>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𝑥</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𝑦</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sSubSup>
                        <m:sSubSupPr>
                          <m:ctrlPr>
                            <a:rPr lang="zh-CN" altLang="zh-CN" sz="2400" i="1">
                              <a:latin typeface="Cambria Math" panose="02040503050406030204" pitchFamily="18" charset="0"/>
                              <a:ea typeface="+mj-ea"/>
                              <a:cs typeface="Euclid" panose="02020503060505020303" pitchFamily="18" charset="0"/>
                            </a:rPr>
                          </m:ctrlPr>
                        </m:sSubSupPr>
                        <m:e>
                          <m:r>
                            <a:rPr lang="en-US" altLang="zh-CN" sz="2400" i="1">
                              <a:latin typeface="Cambria Math" panose="02040503050406030204" pitchFamily="18" charset="0"/>
                              <a:ea typeface="+mj-ea"/>
                              <a:cs typeface="Euclid" panose="02020503060505020303" pitchFamily="18" charset="0"/>
                            </a:rPr>
                            <m:t>𝑥</m:t>
                          </m:r>
                        </m:e>
                        <m:sub>
                          <m:r>
                            <a:rPr lang="en-US" altLang="zh-CN" sz="2400" i="1">
                              <a:latin typeface="Cambria Math" panose="02040503050406030204" pitchFamily="18" charset="0"/>
                              <a:ea typeface="+mj-ea"/>
                              <a:cs typeface="Euclid" panose="02020503060505020303" pitchFamily="18" charset="0"/>
                            </a:rPr>
                            <m:t>𝑗</m:t>
                          </m:r>
                        </m:sub>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bSup>
                    </m:oMath>
                  </m:oMathPara>
                </a14:m>
                <a:endParaRPr lang="en-US" altLang="zh-CN" sz="2400" dirty="0">
                  <a:latin typeface="+mj-ea"/>
                  <a:ea typeface="+mj-ea"/>
                  <a:cs typeface="Euclid" panose="02020503060505020303" pitchFamily="18" charset="0"/>
                </a:endParaRPr>
              </a:p>
              <a:p>
                <a:pPr>
                  <a:spcAft>
                    <a:spcPts val="0"/>
                  </a:spcAft>
                </a:pPr>
                <a:endParaRPr lang="zh-CN" altLang="zh-CN" sz="2400" dirty="0">
                  <a:latin typeface="+mj-ea"/>
                  <a:ea typeface="+mj-ea"/>
                  <a:cs typeface="Euclid" panose="02020503060505020303" pitchFamily="18" charset="0"/>
                </a:endParaRPr>
              </a:p>
              <a:p>
                <a:pPr>
                  <a:spcAft>
                    <a:spcPts val="0"/>
                  </a:spcAft>
                </a:pPr>
                <a:r>
                  <a:rPr lang="zh-CN" altLang="zh-CN" sz="2400" dirty="0">
                    <a:latin typeface="+mj-ea"/>
                    <a:ea typeface="+mj-ea"/>
                    <a:cs typeface="Euclid" panose="02020503060505020303" pitchFamily="18" charset="0"/>
                  </a:rPr>
                  <a:t>则：</a:t>
                </a:r>
                <a14:m>
                  <m:oMath xmlns:m="http://schemas.openxmlformats.org/officeDocument/2006/math">
                    <m:sSub>
                      <m:sSubPr>
                        <m:ctrlPr>
                          <a:rPr lang="zh-CN" altLang="zh-CN" sz="2400" i="1">
                            <a:latin typeface="Cambria Math" panose="02040503050406030204" pitchFamily="18" charset="0"/>
                            <a:ea typeface="+mj-ea"/>
                            <a:cs typeface="Euclid" panose="02020503060505020303" pitchFamily="18" charset="0"/>
                          </a:rPr>
                        </m:ctrlPr>
                      </m:sSubPr>
                      <m:e>
                        <m:r>
                          <a:rPr lang="en-US" altLang="zh-CN" sz="2400" i="1">
                            <a:latin typeface="Cambria Math" panose="02040503050406030204" pitchFamily="18" charset="0"/>
                            <a:ea typeface="+mj-ea"/>
                            <a:cs typeface="Euclid" panose="02020503060505020303" pitchFamily="18" charset="0"/>
                          </a:rPr>
                          <m:t>𝑤</m:t>
                        </m:r>
                      </m:e>
                      <m:sub>
                        <m:r>
                          <a:rPr lang="en-US" altLang="zh-CN" sz="2400" i="1">
                            <a:latin typeface="Cambria Math" panose="02040503050406030204" pitchFamily="18" charset="0"/>
                            <a:ea typeface="+mj-ea"/>
                            <a:cs typeface="Euclid" panose="02020503060505020303" pitchFamily="18" charset="0"/>
                          </a:rPr>
                          <m:t>𝑗</m:t>
                        </m:r>
                      </m:sub>
                    </m:sSub>
                    <m:box>
                      <m:boxPr>
                        <m:ctrlPr>
                          <a:rPr lang="zh-CN" altLang="zh-CN" sz="2400" i="1">
                            <a:latin typeface="Cambria Math" panose="02040503050406030204" pitchFamily="18" charset="0"/>
                            <a:ea typeface="+mj-ea"/>
                            <a:cs typeface="Euclid" panose="02020503060505020303" pitchFamily="18" charset="0"/>
                          </a:rPr>
                        </m:ctrlPr>
                      </m:boxPr>
                      <m:e>
                        <m:r>
                          <a:rPr lang="en-US" altLang="zh-CN" sz="2400" i="1">
                            <a:latin typeface="Cambria Math" panose="02040503050406030204" pitchFamily="18" charset="0"/>
                            <a:ea typeface="+mj-ea"/>
                            <a:cs typeface="Euclid" panose="02020503060505020303" pitchFamily="18" charset="0"/>
                          </a:rPr>
                          <m:t>:=</m:t>
                        </m:r>
                      </m:e>
                    </m:box>
                    <m:sSub>
                      <m:sSubPr>
                        <m:ctrlPr>
                          <a:rPr lang="zh-CN" altLang="zh-CN" sz="2400" i="1">
                            <a:latin typeface="Cambria Math" panose="02040503050406030204" pitchFamily="18" charset="0"/>
                            <a:ea typeface="+mj-ea"/>
                            <a:cs typeface="Euclid" panose="02020503060505020303" pitchFamily="18" charset="0"/>
                          </a:rPr>
                        </m:ctrlPr>
                      </m:sSubPr>
                      <m:e>
                        <m:r>
                          <a:rPr lang="en-US" altLang="zh-CN" sz="2400" i="1">
                            <a:latin typeface="Cambria Math" panose="02040503050406030204" pitchFamily="18" charset="0"/>
                            <a:ea typeface="+mj-ea"/>
                            <a:cs typeface="Euclid" panose="02020503060505020303" pitchFamily="18" charset="0"/>
                          </a:rPr>
                          <m:t>𝑤</m:t>
                        </m:r>
                      </m:e>
                      <m:sub>
                        <m:r>
                          <a:rPr lang="en-US" altLang="zh-CN" sz="2400" i="1">
                            <a:latin typeface="Cambria Math" panose="02040503050406030204" pitchFamily="18" charset="0"/>
                            <a:ea typeface="+mj-ea"/>
                            <a:cs typeface="Euclid" panose="02020503060505020303" pitchFamily="18" charset="0"/>
                          </a:rPr>
                          <m:t>𝑗</m:t>
                        </m:r>
                      </m:sub>
                    </m:sSub>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𝛼</m:t>
                    </m:r>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1</m:t>
                        </m:r>
                      </m:num>
                      <m:den>
                        <m:r>
                          <a:rPr lang="en-US" altLang="zh-CN" sz="2400" i="1">
                            <a:latin typeface="Cambria Math" panose="02040503050406030204" pitchFamily="18" charset="0"/>
                            <a:ea typeface="+mj-ea"/>
                            <a:cs typeface="Euclid" panose="02020503060505020303" pitchFamily="18" charset="0"/>
                          </a:rPr>
                          <m:t>𝑚</m:t>
                        </m:r>
                      </m:den>
                    </m:f>
                    <m:nary>
                      <m:naryPr>
                        <m:chr m:val="∑"/>
                        <m:limLoc m:val="undOvr"/>
                        <m:ctrlPr>
                          <a:rPr lang="zh-CN" altLang="zh-CN" sz="2400" i="1">
                            <a:latin typeface="Cambria Math" panose="02040503050406030204" pitchFamily="18" charset="0"/>
                            <a:ea typeface="+mj-ea"/>
                            <a:cs typeface="Euclid" panose="02020503060505020303" pitchFamily="18" charset="0"/>
                          </a:rPr>
                        </m:ctrlPr>
                      </m:naryPr>
                      <m:sub>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=1</m:t>
                        </m:r>
                      </m:sub>
                      <m:sup>
                        <m:r>
                          <a:rPr lang="en-US" altLang="zh-CN" sz="2400" i="1">
                            <a:latin typeface="Cambria Math" panose="02040503050406030204" pitchFamily="18" charset="0"/>
                            <a:ea typeface="+mj-ea"/>
                            <a:cs typeface="Euclid" panose="02020503060505020303" pitchFamily="18" charset="0"/>
                          </a:rPr>
                          <m:t>𝑚</m:t>
                        </m:r>
                      </m:sup>
                      <m:e>
                        <m:r>
                          <a:rPr lang="en-US" altLang="zh-CN" sz="2400" i="1">
                            <a:latin typeface="Cambria Math" panose="02040503050406030204" pitchFamily="18" charset="0"/>
                            <a:ea typeface="+mj-ea"/>
                            <a:cs typeface="Euclid" panose="02020503060505020303" pitchFamily="18" charset="0"/>
                          </a:rPr>
                          <m:t>(</m:t>
                        </m:r>
                      </m:e>
                    </m:nary>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𝑥</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𝑦</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sSubSup>
                      <m:sSubSupPr>
                        <m:ctrlPr>
                          <a:rPr lang="zh-CN" altLang="zh-CN" sz="2400" i="1">
                            <a:latin typeface="Cambria Math" panose="02040503050406030204" pitchFamily="18" charset="0"/>
                            <a:ea typeface="+mj-ea"/>
                            <a:cs typeface="Euclid" panose="02020503060505020303" pitchFamily="18" charset="0"/>
                          </a:rPr>
                        </m:ctrlPr>
                      </m:sSubSupPr>
                      <m:e>
                        <m:r>
                          <a:rPr lang="en-US" altLang="zh-CN" sz="2400" i="1">
                            <a:latin typeface="Cambria Math" panose="02040503050406030204" pitchFamily="18" charset="0"/>
                            <a:ea typeface="+mj-ea"/>
                            <a:cs typeface="Euclid" panose="02020503060505020303" pitchFamily="18" charset="0"/>
                          </a:rPr>
                          <m:t>𝑥</m:t>
                        </m:r>
                      </m:e>
                      <m:sub>
                        <m:r>
                          <a:rPr lang="en-US" altLang="zh-CN" sz="2400" i="1">
                            <a:latin typeface="Cambria Math" panose="02040503050406030204" pitchFamily="18" charset="0"/>
                            <a:ea typeface="+mj-ea"/>
                            <a:cs typeface="Euclid" panose="02020503060505020303" pitchFamily="18" charset="0"/>
                          </a:rPr>
                          <m:t>𝑗</m:t>
                        </m:r>
                      </m:sub>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bSup>
                  </m:oMath>
                </a14:m>
                <a:endParaRPr lang="zh-CN" altLang="zh-CN" sz="2400" dirty="0">
                  <a:latin typeface="+mj-ea"/>
                  <a:ea typeface="+mj-ea"/>
                  <a:cs typeface="Euclid" panose="02020503060505020303"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580537" y="1959911"/>
                <a:ext cx="8566727" cy="4075859"/>
              </a:xfrm>
              <a:prstGeom prst="rect">
                <a:avLst/>
              </a:prstGeom>
              <a:blipFill rotWithShape="1">
                <a:blip r:embed="rId2"/>
                <a:stretch>
                  <a:fillRect t="-7" r="7" b="2"/>
                </a:stretch>
              </a:blipFill>
            </p:spPr>
            <p:txBody>
              <a:bodyPr/>
              <a:lstStyle/>
              <a:p>
                <a:r>
                  <a:rPr lang="zh-CN" altLang="en-US">
                    <a:noFill/>
                  </a:rPr>
                  <a:t> </a:t>
                </a:r>
              </a:p>
            </p:txBody>
          </p:sp>
        </mc:Fallback>
      </mc:AlternateContent>
      <p:sp>
        <p:nvSpPr>
          <p:cNvPr id="5"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2.3 </a:t>
            </a:r>
            <a:r>
              <a:rPr lang="zh-CN" altLang="en-US" dirty="0">
                <a:solidFill>
                  <a:schemeClr val="tx1"/>
                </a:solidFill>
              </a:rPr>
              <a:t>逻辑回归求解</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3280352" y="2959408"/>
            <a:ext cx="8961412" cy="523220"/>
          </a:xfrm>
          <a:prstGeom prst="rect">
            <a:avLst/>
          </a:prstGeom>
          <a:noFill/>
        </p:spPr>
        <p:txBody>
          <a:bodyPr wrap="square">
            <a:spAutoFit/>
          </a:bodyPr>
          <a:lstStyle/>
          <a:p>
            <a:r>
              <a:rPr lang="zh-CN" altLang="en-US" sz="2800" dirty="0">
                <a:latin typeface="+mj-ea"/>
                <a:ea typeface="+mj-ea"/>
              </a:rPr>
              <a:t>是由属性描述的示例，其中   是   在第</a:t>
            </a:r>
            <a:r>
              <a:rPr lang="en-US" altLang="zh-CN" sz="2800" b="1" i="1" dirty="0">
                <a:latin typeface="+mj-ea"/>
                <a:ea typeface="+mj-ea"/>
                <a:cs typeface="Times New Roman" panose="02020603050405020304" pitchFamily="18" charset="0"/>
              </a:rPr>
              <a:t>   </a:t>
            </a:r>
            <a:r>
              <a:rPr lang="zh-CN" altLang="en-US" sz="2800" dirty="0">
                <a:latin typeface="+mj-ea"/>
                <a:ea typeface="+mj-ea"/>
              </a:rPr>
              <a:t>个属性上的取值</a:t>
            </a:r>
          </a:p>
        </p:txBody>
      </p:sp>
      <p:graphicFrame>
        <p:nvGraphicFramePr>
          <p:cNvPr id="7" name="对象 6"/>
          <p:cNvGraphicFramePr>
            <a:graphicFrameLocks noChangeAspect="1"/>
          </p:cNvGraphicFramePr>
          <p:nvPr/>
        </p:nvGraphicFramePr>
        <p:xfrm>
          <a:off x="252410" y="3011352"/>
          <a:ext cx="3151697" cy="445879"/>
        </p:xfrm>
        <a:graphic>
          <a:graphicData uri="http://schemas.openxmlformats.org/presentationml/2006/ole">
            <mc:AlternateContent xmlns:mc="http://schemas.openxmlformats.org/markup-compatibility/2006">
              <mc:Choice xmlns:v="urn:schemas-microsoft-com:vml" Requires="v">
                <p:oleObj name="Formula" r:id="rId2" imgW="1243330" imgH="176530" progId="Equation.Ribbit">
                  <p:embed/>
                </p:oleObj>
              </mc:Choice>
              <mc:Fallback>
                <p:oleObj name="Formula" r:id="rId2" imgW="1243330" imgH="176530" progId="Equation.Ribbit">
                  <p:embed/>
                  <p:pic>
                    <p:nvPicPr>
                      <p:cNvPr id="0" name="对象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0" y="3011352"/>
                        <a:ext cx="3151697" cy="445879"/>
                      </a:xfrm>
                      <a:prstGeom prst="rect">
                        <a:avLst/>
                      </a:prstGeom>
                      <a:noFill/>
                      <a:ln>
                        <a:noFill/>
                      </a:ln>
                    </p:spPr>
                  </p:pic>
                </p:oleObj>
              </mc:Fallback>
            </mc:AlternateContent>
          </a:graphicData>
        </a:graphic>
      </p:graphicFrame>
      <p:sp>
        <p:nvSpPr>
          <p:cNvPr id="3" name="标题 2"/>
          <p:cNvSpPr>
            <a:spLocks noGrp="1"/>
          </p:cNvSpPr>
          <p:nvPr>
            <p:ph type="title"/>
          </p:nvPr>
        </p:nvSpPr>
        <p:spPr>
          <a:xfrm>
            <a:off x="647700" y="222250"/>
            <a:ext cx="11169650" cy="677863"/>
          </a:xfrm>
        </p:spPr>
        <p:txBody>
          <a:bodyPr/>
          <a:lstStyle/>
          <a:p>
            <a:pPr algn="l"/>
            <a:r>
              <a:rPr lang="en-US" altLang="zh-CN" dirty="0">
                <a:solidFill>
                  <a:schemeClr val="tx1"/>
                </a:solidFill>
              </a:rPr>
              <a:t>1.1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基本形式</a:t>
            </a:r>
          </a:p>
        </p:txBody>
      </p:sp>
      <p:sp>
        <p:nvSpPr>
          <p:cNvPr id="4" name="内容占位符 3"/>
          <p:cNvSpPr>
            <a:spLocks noGrp="1"/>
          </p:cNvSpPr>
          <p:nvPr>
            <p:ph idx="1"/>
          </p:nvPr>
        </p:nvSpPr>
        <p:spPr>
          <a:xfrm>
            <a:off x="668338" y="1386868"/>
            <a:ext cx="11523662" cy="684608"/>
          </a:xfrm>
        </p:spPr>
        <p:txBody>
          <a:bodyPr/>
          <a:lstStyle/>
          <a:p>
            <a:r>
              <a:rPr lang="zh-CN" altLang="en-US" dirty="0"/>
              <a:t>线性模型一般形式</a:t>
            </a:r>
            <a:endParaRPr lang="en-US" altLang="zh-CN" dirty="0"/>
          </a:p>
          <a:p>
            <a:endParaRPr lang="en-US" altLang="zh-CN" dirty="0"/>
          </a:p>
          <a:p>
            <a:pPr marL="0" indent="0">
              <a:buNone/>
            </a:pPr>
            <a:endParaRPr lang="en-US" altLang="zh-CN" dirty="0"/>
          </a:p>
          <a:p>
            <a:pPr marL="0" indent="0">
              <a:buNone/>
            </a:pPr>
            <a:endParaRPr lang="en-US" altLang="zh-CN" dirty="0"/>
          </a:p>
          <a:p>
            <a:pPr marL="0" indent="0">
              <a:buNone/>
            </a:pPr>
            <a:r>
              <a:rPr lang="en-US" altLang="zh-CN" dirty="0"/>
              <a:t>                         </a:t>
            </a:r>
            <a:endParaRPr lang="en-US" altLang="zh-CN" sz="2000" dirty="0"/>
          </a:p>
          <a:p>
            <a:pPr marL="0" indent="0">
              <a:buNone/>
            </a:pPr>
            <a:endParaRPr lang="en-US" altLang="zh-CN" dirty="0"/>
          </a:p>
          <a:p>
            <a:pPr marL="0" indent="0">
              <a:buNone/>
            </a:pPr>
            <a:endParaRPr lang="en-US" altLang="zh-CN" dirty="0"/>
          </a:p>
          <a:p>
            <a:pPr marL="0" indent="0">
              <a:buNone/>
            </a:pPr>
            <a:endParaRPr lang="en-US" altLang="zh-CN" dirty="0"/>
          </a:p>
        </p:txBody>
      </p:sp>
      <p:graphicFrame>
        <p:nvGraphicFramePr>
          <p:cNvPr id="5" name="对象 4"/>
          <p:cNvGraphicFramePr>
            <a:graphicFrameLocks noChangeAspect="1"/>
          </p:cNvGraphicFramePr>
          <p:nvPr/>
        </p:nvGraphicFramePr>
        <p:xfrm>
          <a:off x="2443163" y="2166938"/>
          <a:ext cx="6961187" cy="501650"/>
        </p:xfrm>
        <a:graphic>
          <a:graphicData uri="http://schemas.openxmlformats.org/presentationml/2006/ole">
            <mc:AlternateContent xmlns:mc="http://schemas.openxmlformats.org/markup-compatibility/2006">
              <mc:Choice xmlns:v="urn:schemas-microsoft-com:vml" Requires="v">
                <p:oleObj name="Formula" r:id="rId4" imgW="2440940" imgH="176530" progId="Equation.Ribbit">
                  <p:embed/>
                </p:oleObj>
              </mc:Choice>
              <mc:Fallback>
                <p:oleObj name="Formula" r:id="rId4" imgW="2440940" imgH="176530" progId="Equation.Ribbit">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3163" y="2166938"/>
                        <a:ext cx="6961187" cy="501650"/>
                      </a:xfrm>
                      <a:prstGeom prst="rect">
                        <a:avLst/>
                      </a:prstGeom>
                      <a:noFill/>
                      <a:ln>
                        <a:noFill/>
                      </a:ln>
                    </p:spPr>
                  </p:pic>
                </p:oleObj>
              </mc:Fallback>
            </mc:AlternateContent>
          </a:graphicData>
        </a:graphic>
      </p:graphicFrame>
      <p:graphicFrame>
        <p:nvGraphicFramePr>
          <p:cNvPr id="6" name="对象 5"/>
          <p:cNvGraphicFramePr>
            <a:graphicFrameLocks noChangeAspect="1"/>
          </p:cNvGraphicFramePr>
          <p:nvPr/>
        </p:nvGraphicFramePr>
        <p:xfrm>
          <a:off x="3925887" y="4469882"/>
          <a:ext cx="3082933" cy="523219"/>
        </p:xfrm>
        <a:graphic>
          <a:graphicData uri="http://schemas.openxmlformats.org/presentationml/2006/ole">
            <mc:AlternateContent xmlns:mc="http://schemas.openxmlformats.org/markup-compatibility/2006">
              <mc:Choice xmlns:v="urn:schemas-microsoft-com:vml" Requires="v">
                <p:oleObj name="Formula" r:id="rId6" imgW="1096010" imgH="186690" progId="Equation.Ribbit">
                  <p:embed/>
                </p:oleObj>
              </mc:Choice>
              <mc:Fallback>
                <p:oleObj name="Formula" r:id="rId6" imgW="1096010" imgH="186690" progId="Equation.Ribbit">
                  <p:embed/>
                  <p:pic>
                    <p:nvPicPr>
                      <p:cNvPr id="0"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5887" y="4469882"/>
                        <a:ext cx="3082933" cy="523219"/>
                      </a:xfrm>
                      <a:prstGeom prst="rect">
                        <a:avLst/>
                      </a:prstGeom>
                      <a:noFill/>
                      <a:ln>
                        <a:noFill/>
                      </a:ln>
                    </p:spPr>
                  </p:pic>
                </p:oleObj>
              </mc:Fallback>
            </mc:AlternateContent>
          </a:graphicData>
        </a:graphic>
      </p:graphicFrame>
      <p:graphicFrame>
        <p:nvGraphicFramePr>
          <p:cNvPr id="9" name="对象 8"/>
          <p:cNvGraphicFramePr>
            <a:graphicFrameLocks noChangeAspect="1"/>
          </p:cNvGraphicFramePr>
          <p:nvPr/>
        </p:nvGraphicFramePr>
        <p:xfrm>
          <a:off x="7660530" y="3121928"/>
          <a:ext cx="250825" cy="234950"/>
        </p:xfrm>
        <a:graphic>
          <a:graphicData uri="http://schemas.openxmlformats.org/presentationml/2006/ole">
            <mc:AlternateContent xmlns:mc="http://schemas.openxmlformats.org/markup-compatibility/2006">
              <mc:Choice xmlns:v="urn:schemas-microsoft-com:vml" Requires="v">
                <p:oleObj name="Formula" r:id="rId8" imgW="127000" imgH="119380" progId="Equation.Ribbit">
                  <p:embed/>
                </p:oleObj>
              </mc:Choice>
              <mc:Fallback>
                <p:oleObj name="Formula" r:id="rId8" imgW="127000" imgH="119380" progId="Equation.Ribbit">
                  <p:embed/>
                  <p:pic>
                    <p:nvPicPr>
                      <p:cNvPr id="0" name="对象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60530" y="3121928"/>
                        <a:ext cx="25082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nvGraphicFramePr>
        <p:xfrm>
          <a:off x="8361480" y="3137353"/>
          <a:ext cx="198438" cy="238125"/>
        </p:xfrm>
        <a:graphic>
          <a:graphicData uri="http://schemas.openxmlformats.org/presentationml/2006/ole">
            <mc:AlternateContent xmlns:mc="http://schemas.openxmlformats.org/markup-compatibility/2006">
              <mc:Choice xmlns:v="urn:schemas-microsoft-com:vml" Requires="v">
                <p:oleObj name="Formula" r:id="rId10" imgW="100330" imgH="120650" progId="Equation.Ribbit">
                  <p:embed/>
                </p:oleObj>
              </mc:Choice>
              <mc:Fallback>
                <p:oleObj name="Formula" r:id="rId10" imgW="100330" imgH="120650" progId="Equation.Ribbit">
                  <p:embed/>
                  <p:pic>
                    <p:nvPicPr>
                      <p:cNvPr id="0" name="对象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61480" y="3137353"/>
                        <a:ext cx="198438"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3"/>
          <p:cNvGraphicFramePr>
            <a:graphicFrameLocks noChangeAspect="1"/>
          </p:cNvGraphicFramePr>
          <p:nvPr/>
        </p:nvGraphicFramePr>
        <p:xfrm>
          <a:off x="2442523" y="5291648"/>
          <a:ext cx="2651125" cy="347663"/>
        </p:xfrm>
        <a:graphic>
          <a:graphicData uri="http://schemas.openxmlformats.org/presentationml/2006/ole">
            <mc:AlternateContent xmlns:mc="http://schemas.openxmlformats.org/markup-compatibility/2006">
              <mc:Choice xmlns:v="urn:schemas-microsoft-com:vml" Requires="v">
                <p:oleObj name="Formula" r:id="rId12" imgW="1341120" imgH="176530" progId="Equation.Ribbit">
                  <p:embed/>
                </p:oleObj>
              </mc:Choice>
              <mc:Fallback>
                <p:oleObj name="Formula" r:id="rId12" imgW="1341120" imgH="176530" progId="Equation.Ribbit">
                  <p:embed/>
                  <p:pic>
                    <p:nvPicPr>
                      <p:cNvPr id="0" name="对象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42523" y="5291648"/>
                        <a:ext cx="265112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15"/>
          <p:cNvGraphicFramePr>
            <a:graphicFrameLocks noChangeAspect="1"/>
          </p:cNvGraphicFramePr>
          <p:nvPr/>
        </p:nvGraphicFramePr>
        <p:xfrm>
          <a:off x="9453156" y="3086654"/>
          <a:ext cx="98425" cy="300038"/>
        </p:xfrm>
        <a:graphic>
          <a:graphicData uri="http://schemas.openxmlformats.org/presentationml/2006/ole">
            <mc:AlternateContent xmlns:mc="http://schemas.openxmlformats.org/markup-compatibility/2006">
              <mc:Choice xmlns:v="urn:schemas-microsoft-com:vml" Requires="v">
                <p:oleObj name="Formula" r:id="rId14" imgW="371475" imgH="1143000" progId="Equation.Ribbit">
                  <p:embed/>
                </p:oleObj>
              </mc:Choice>
              <mc:Fallback>
                <p:oleObj name="Formula" r:id="rId14" imgW="371475" imgH="1143000" progId="Equation.Ribbit">
                  <p:embed/>
                  <p:pic>
                    <p:nvPicPr>
                      <p:cNvPr id="0" name="对象 14"/>
                      <p:cNvPicPr>
                        <a:picLocks noChangeAspect="1" noChangeArrowheads="1"/>
                      </p:cNvPicPr>
                      <p:nvPr/>
                    </p:nvPicPr>
                    <p:blipFill>
                      <a:blip r:embed="rId15"/>
                      <a:srcRect/>
                      <a:stretch>
                        <a:fillRect/>
                      </a:stretch>
                    </p:blipFill>
                    <p:spPr bwMode="auto">
                      <a:xfrm>
                        <a:off x="9453156" y="3086654"/>
                        <a:ext cx="984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文本框 17"/>
          <p:cNvSpPr txBox="1"/>
          <p:nvPr/>
        </p:nvSpPr>
        <p:spPr>
          <a:xfrm>
            <a:off x="990600" y="3762812"/>
            <a:ext cx="6096000" cy="369332"/>
          </a:xfrm>
          <a:prstGeom prst="rect">
            <a:avLst/>
          </a:prstGeom>
        </p:spPr>
        <p:txBody>
          <a:bodyPr/>
          <a:lstStyle>
            <a:lvl1pPr marL="341630" indent="-341630" eaLnBrk="0" fontAlgn="base" hangingPunct="0">
              <a:spcBef>
                <a:spcPct val="20000"/>
              </a:spcBef>
              <a:spcAft>
                <a:spcPct val="0"/>
              </a:spcAft>
              <a:buChar char="•"/>
              <a:defRPr sz="3200">
                <a:latin typeface="+mj-ea"/>
                <a:ea typeface="+mj-ea"/>
              </a:defRPr>
            </a:lvl1pPr>
            <a:lvl2pPr marL="741680" indent="-284480" eaLnBrk="0" fontAlgn="base" hangingPunct="0">
              <a:spcBef>
                <a:spcPct val="20000"/>
              </a:spcBef>
              <a:spcAft>
                <a:spcPct val="0"/>
              </a:spcAft>
              <a:buChar char="–"/>
              <a:defRPr sz="2800" b="1"/>
            </a:lvl2pPr>
            <a:lvl3pPr marL="1141730" indent="-227330" eaLnBrk="0" fontAlgn="base" hangingPunct="0">
              <a:spcBef>
                <a:spcPct val="20000"/>
              </a:spcBef>
              <a:spcAft>
                <a:spcPct val="0"/>
              </a:spcAft>
              <a:buChar char="•"/>
              <a:defRPr sz="2400"/>
            </a:lvl3pPr>
            <a:lvl4pPr marL="1598930" indent="-227330" eaLnBrk="0" fontAlgn="base" hangingPunct="0">
              <a:spcBef>
                <a:spcPct val="20000"/>
              </a:spcBef>
              <a:spcAft>
                <a:spcPct val="0"/>
              </a:spcAft>
              <a:buChar char="–"/>
              <a:defRPr sz="2000"/>
            </a:lvl4pPr>
            <a:lvl5pPr marL="2056130" indent="-227330" eaLnBrk="0" fontAlgn="base" hangingPunct="0">
              <a:spcBef>
                <a:spcPct val="20000"/>
              </a:spcBef>
              <a:spcAft>
                <a:spcPct val="0"/>
              </a:spcAft>
              <a:buChar char="»"/>
              <a:defRPr sz="2000"/>
            </a:lvl5pPr>
            <a:lvl6pPr marL="2514600" indent="-228600" fontAlgn="base">
              <a:spcBef>
                <a:spcPct val="20000"/>
              </a:spcBef>
              <a:spcAft>
                <a:spcPct val="0"/>
              </a:spcAft>
              <a:buChar char="»"/>
              <a:defRPr sz="2000"/>
            </a:lvl6pPr>
            <a:lvl7pPr marL="2971800" indent="-228600" fontAlgn="base">
              <a:spcBef>
                <a:spcPct val="20000"/>
              </a:spcBef>
              <a:spcAft>
                <a:spcPct val="0"/>
              </a:spcAft>
              <a:buChar char="»"/>
              <a:defRPr sz="2000"/>
            </a:lvl7pPr>
            <a:lvl8pPr marL="3429000" indent="-228600" fontAlgn="base">
              <a:spcBef>
                <a:spcPct val="20000"/>
              </a:spcBef>
              <a:spcAft>
                <a:spcPct val="0"/>
              </a:spcAft>
              <a:buChar char="»"/>
              <a:defRPr sz="2000"/>
            </a:lvl8pPr>
            <a:lvl9pPr marL="3886200" indent="-228600" fontAlgn="base">
              <a:spcBef>
                <a:spcPct val="20000"/>
              </a:spcBef>
              <a:spcAft>
                <a:spcPct val="0"/>
              </a:spcAft>
              <a:buChar char="»"/>
              <a:defRPr sz="2000"/>
            </a:lvl9pPr>
          </a:lstStyle>
          <a:p>
            <a:r>
              <a:rPr lang="zh-CN" altLang="en-US" dirty="0"/>
              <a:t>向量形式</a:t>
            </a:r>
            <a:endParaRPr lang="en-US" altLang="zh-CN" dirty="0"/>
          </a:p>
        </p:txBody>
      </p:sp>
      <p:sp>
        <p:nvSpPr>
          <p:cNvPr id="19" name="文本框 18"/>
          <p:cNvSpPr txBox="1"/>
          <p:nvPr/>
        </p:nvSpPr>
        <p:spPr>
          <a:xfrm>
            <a:off x="1623514" y="5234646"/>
            <a:ext cx="7150100" cy="461665"/>
          </a:xfrm>
          <a:prstGeom prst="rect">
            <a:avLst/>
          </a:prstGeom>
          <a:noFill/>
        </p:spPr>
        <p:txBody>
          <a:bodyPr wrap="square">
            <a:spAutoFit/>
          </a:bodyPr>
          <a:lstStyle/>
          <a:p>
            <a:r>
              <a:rPr lang="zh-CN" altLang="en-US" sz="2400" dirty="0">
                <a:latin typeface="+mj-ea"/>
                <a:ea typeface="+mj-ea"/>
              </a:rPr>
              <a:t>其中</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圆角矩形 9"/>
          <p:cNvSpPr/>
          <p:nvPr/>
        </p:nvSpPr>
        <p:spPr>
          <a:xfrm>
            <a:off x="8472948" y="1268361"/>
            <a:ext cx="3453581" cy="1268362"/>
          </a:xfrm>
          <a:prstGeom prst="round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矩形 2"/>
          <p:cNvSpPr/>
          <p:nvPr/>
        </p:nvSpPr>
        <p:spPr>
          <a:xfrm>
            <a:off x="549564" y="1498246"/>
            <a:ext cx="13046364" cy="461665"/>
          </a:xfrm>
          <a:prstGeom prst="rect">
            <a:avLst/>
          </a:prstGeom>
        </p:spPr>
        <p:txBody>
          <a:bodyPr wrap="square">
            <a:spAutoFit/>
          </a:bodyPr>
          <a:lstStyle/>
          <a:p>
            <a:pPr>
              <a:spcAft>
                <a:spcPts val="0"/>
              </a:spcAft>
            </a:pPr>
            <a:r>
              <a:rPr lang="zh-CN" altLang="zh-CN" sz="2400" b="1" dirty="0">
                <a:latin typeface="+mj-ea"/>
                <a:ea typeface="+mj-ea"/>
                <a:cs typeface="Euclid" panose="02020503060505020303" pitchFamily="18" charset="0"/>
              </a:rPr>
              <a:t>求解过程：</a:t>
            </a:r>
            <a:endParaRPr lang="zh-CN" altLang="zh-CN" sz="2400" dirty="0">
              <a:latin typeface="+mj-ea"/>
              <a:ea typeface="+mj-ea"/>
              <a:cs typeface="Euclid" panose="02020503060505020303"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2115125" y="1446809"/>
                <a:ext cx="8275781" cy="1089914"/>
              </a:xfrm>
              <a:prstGeom prst="rect">
                <a:avLst/>
              </a:prstGeom>
            </p:spPr>
            <p:txBody>
              <a:bodyPr wrap="square">
                <a:spAutoFit/>
              </a:bodyPr>
              <a:lstStyle/>
              <a:p>
                <a:pPr>
                  <a:spcAft>
                    <a:spcPts val="0"/>
                  </a:spcAft>
                </a:pPr>
                <a14:m>
                  <m:oMath xmlns:m="http://schemas.openxmlformats.org/officeDocument/2006/math">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m:t>
                        </m:r>
                      </m:num>
                      <m:den>
                        <m:r>
                          <a:rPr lang="en-US" altLang="zh-CN" sz="2400" i="1">
                            <a:latin typeface="Cambria Math" panose="02040503050406030204" pitchFamily="18" charset="0"/>
                            <a:ea typeface="+mj-ea"/>
                            <a:cs typeface="Euclid" panose="02020503060505020303" pitchFamily="18" charset="0"/>
                          </a:rPr>
                          <m:t>𝜕</m:t>
                        </m:r>
                        <m:sSub>
                          <m:sSubPr>
                            <m:ctrlPr>
                              <a:rPr lang="zh-CN" altLang="zh-CN" sz="2400" i="1">
                                <a:latin typeface="Cambria Math" panose="02040503050406030204" pitchFamily="18" charset="0"/>
                                <a:ea typeface="+mj-ea"/>
                                <a:cs typeface="Euclid" panose="02020503060505020303" pitchFamily="18" charset="0"/>
                              </a:rPr>
                            </m:ctrlPr>
                          </m:sSubPr>
                          <m:e>
                            <m:r>
                              <a:rPr lang="en-US" altLang="zh-CN" sz="2400" i="1">
                                <a:latin typeface="Cambria Math" panose="02040503050406030204" pitchFamily="18" charset="0"/>
                                <a:ea typeface="+mj-ea"/>
                                <a:cs typeface="Euclid" panose="02020503060505020303" pitchFamily="18" charset="0"/>
                              </a:rPr>
                              <m:t>𝑤</m:t>
                            </m:r>
                          </m:e>
                          <m:sub>
                            <m:r>
                              <a:rPr lang="en-US" altLang="zh-CN" sz="2400" i="1">
                                <a:latin typeface="Cambria Math" panose="02040503050406030204" pitchFamily="18" charset="0"/>
                                <a:ea typeface="+mj-ea"/>
                                <a:cs typeface="Euclid" panose="02020503060505020303" pitchFamily="18" charset="0"/>
                              </a:rPr>
                              <m:t>𝑗</m:t>
                            </m:r>
                          </m:sub>
                        </m:sSub>
                      </m:den>
                    </m:f>
                    <m:r>
                      <a:rPr lang="en-US" altLang="zh-CN" sz="2400" i="1">
                        <a:latin typeface="Cambria Math" panose="02040503050406030204" pitchFamily="18" charset="0"/>
                        <a:ea typeface="+mj-ea"/>
                        <a:cs typeface="Euclid" panose="02020503060505020303" pitchFamily="18" charset="0"/>
                      </a:rPr>
                      <m:t>𝐽</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r>
                      <a:rPr lang="en-US" altLang="zh-CN" sz="2400" i="1">
                        <a:latin typeface="Cambria Math" panose="02040503050406030204" pitchFamily="18" charset="0"/>
                        <a:ea typeface="+mj-ea"/>
                        <a:cs typeface="Euclid" panose="02020503060505020303" pitchFamily="18" charset="0"/>
                      </a:rPr>
                      <m:t>)=</m:t>
                    </m:r>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1</m:t>
                        </m:r>
                      </m:num>
                      <m:den>
                        <m:r>
                          <a:rPr lang="en-US" altLang="zh-CN" sz="2400" i="1">
                            <a:latin typeface="Cambria Math" panose="02040503050406030204" pitchFamily="18" charset="0"/>
                            <a:ea typeface="+mj-ea"/>
                            <a:cs typeface="Euclid" panose="02020503060505020303" pitchFamily="18" charset="0"/>
                          </a:rPr>
                          <m:t>𝑚</m:t>
                        </m:r>
                      </m:den>
                    </m:f>
                    <m:nary>
                      <m:naryPr>
                        <m:chr m:val="∑"/>
                        <m:limLoc m:val="undOvr"/>
                        <m:ctrlPr>
                          <a:rPr lang="zh-CN" altLang="zh-CN" sz="2400" i="1">
                            <a:latin typeface="Cambria Math" panose="02040503050406030204" pitchFamily="18" charset="0"/>
                            <a:ea typeface="+mj-ea"/>
                            <a:cs typeface="Euclid" panose="02020503060505020303" pitchFamily="18" charset="0"/>
                          </a:rPr>
                        </m:ctrlPr>
                      </m:naryPr>
                      <m:sub>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=1</m:t>
                        </m:r>
                      </m:sub>
                      <m:sup>
                        <m:r>
                          <a:rPr lang="en-US" altLang="zh-CN" sz="2400" i="1">
                            <a:latin typeface="Cambria Math" panose="02040503050406030204" pitchFamily="18" charset="0"/>
                            <a:ea typeface="+mj-ea"/>
                            <a:cs typeface="Euclid" panose="02020503060505020303" pitchFamily="18" charset="0"/>
                          </a:rPr>
                          <m:t>𝑚</m:t>
                        </m:r>
                      </m:sup>
                      <m:e>
                        <m:r>
                          <a:rPr lang="en-US" altLang="zh-CN" sz="2400" i="1">
                            <a:latin typeface="Cambria Math" panose="02040503050406030204" pitchFamily="18" charset="0"/>
                            <a:ea typeface="+mj-ea"/>
                            <a:cs typeface="Euclid" panose="02020503060505020303" pitchFamily="18" charset="0"/>
                          </a:rPr>
                          <m:t>(</m:t>
                        </m:r>
                      </m:e>
                    </m:nary>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𝑥</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𝑦</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sSubSup>
                      <m:sSubSupPr>
                        <m:ctrlPr>
                          <a:rPr lang="zh-CN" altLang="zh-CN" sz="2400" i="1">
                            <a:latin typeface="Cambria Math" panose="02040503050406030204" pitchFamily="18" charset="0"/>
                            <a:ea typeface="+mj-ea"/>
                            <a:cs typeface="Euclid" panose="02020503060505020303" pitchFamily="18" charset="0"/>
                          </a:rPr>
                        </m:ctrlPr>
                      </m:sSubSupPr>
                      <m:e>
                        <m:r>
                          <a:rPr lang="en-US" altLang="zh-CN" sz="2400" i="1">
                            <a:latin typeface="Cambria Math" panose="02040503050406030204" pitchFamily="18" charset="0"/>
                            <a:ea typeface="+mj-ea"/>
                            <a:cs typeface="Euclid" panose="02020503060505020303" pitchFamily="18" charset="0"/>
                          </a:rPr>
                          <m:t>𝑥</m:t>
                        </m:r>
                      </m:e>
                      <m:sub>
                        <m:r>
                          <a:rPr lang="en-US" altLang="zh-CN" sz="2400" i="1">
                            <a:latin typeface="Cambria Math" panose="02040503050406030204" pitchFamily="18" charset="0"/>
                            <a:ea typeface="+mj-ea"/>
                            <a:cs typeface="Euclid" panose="02020503060505020303" pitchFamily="18" charset="0"/>
                          </a:rPr>
                          <m:t>𝑗</m:t>
                        </m:r>
                      </m:sub>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bSup>
                  </m:oMath>
                </a14:m>
                <a:r>
                  <a:rPr lang="en-US" altLang="zh-CN" sz="2400" dirty="0" err="1">
                    <a:latin typeface="+mj-ea"/>
                    <a:ea typeface="+mj-ea"/>
                    <a:cs typeface="Euclid" panose="02020503060505020303" pitchFamily="18" charset="0"/>
                  </a:rPr>
                  <a:t>的推导过程</a:t>
                </a:r>
                <a:r>
                  <a:rPr lang="en-US" altLang="zh-CN" sz="2400" dirty="0">
                    <a:latin typeface="+mj-ea"/>
                    <a:ea typeface="+mj-ea"/>
                    <a:cs typeface="Euclid" panose="02020503060505020303" pitchFamily="18" charset="0"/>
                  </a:rPr>
                  <a:t>：</a:t>
                </a:r>
                <a:endParaRPr lang="zh-CN" altLang="zh-CN" sz="2400" dirty="0">
                  <a:latin typeface="+mj-ea"/>
                  <a:ea typeface="+mj-ea"/>
                  <a:cs typeface="Euclid" panose="02020503060505020303" pitchFamily="18" charset="0"/>
                </a:endParaRPr>
              </a:p>
              <a:p>
                <a:endParaRPr lang="zh-CN" altLang="en-US" sz="2400" dirty="0">
                  <a:latin typeface="+mj-ea"/>
                  <a:ea typeface="+mj-ea"/>
                </a:endParaRPr>
              </a:p>
            </p:txBody>
          </p:sp>
        </mc:Choice>
        <mc:Fallback xmlns="">
          <p:sp>
            <p:nvSpPr>
              <p:cNvPr id="4" name="矩形 3"/>
              <p:cNvSpPr>
                <a:spLocks noRot="1" noChangeAspect="1" noMove="1" noResize="1" noEditPoints="1" noAdjustHandles="1" noChangeArrowheads="1" noChangeShapeType="1" noTextEdit="1"/>
              </p:cNvSpPr>
              <p:nvPr/>
            </p:nvSpPr>
            <p:spPr>
              <a:xfrm>
                <a:off x="2115125" y="1446809"/>
                <a:ext cx="8275781" cy="1089914"/>
              </a:xfrm>
              <a:prstGeom prst="rect">
                <a:avLst/>
              </a:prstGeom>
              <a:blipFill rotWithShape="1">
                <a:blip r:embed="rId3"/>
                <a:stretch>
                  <a:fillRect l="-7" t="-26" r="5" b="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431472" y="4344245"/>
                <a:ext cx="4608947" cy="1768497"/>
              </a:xfrm>
              <a:prstGeom prst="rect">
                <a:avLst/>
              </a:prstGeom>
            </p:spPr>
            <p:txBody>
              <a:bodyPr wrap="square">
                <a:spAutoFit/>
              </a:bodyPr>
              <a:lstStyle/>
              <a:p>
                <a:pPr>
                  <a:spcAft>
                    <a:spcPts val="0"/>
                  </a:spcAft>
                </a:pPr>
                <a14:m>
                  <m:oMathPara xmlns:m="http://schemas.openxmlformats.org/officeDocument/2006/math">
                    <m:oMathParaPr>
                      <m:jc m:val="centerGroup"/>
                    </m:oMathParaPr>
                    <m:oMath xmlns:m="http://schemas.openxmlformats.org/officeDocument/2006/math">
                      <m:d>
                        <m:dPr>
                          <m:begChr m:val=""/>
                          <m:endChr m:val=""/>
                          <m:ctrlPr>
                            <a:rPr lang="zh-CN" altLang="zh-CN" sz="2400" i="1" smtClean="0">
                              <a:latin typeface="Cambria Math" panose="02040503050406030204" pitchFamily="18" charset="0"/>
                              <a:ea typeface="Cambria Math" panose="02040503050406030204" pitchFamily="18" charset="0"/>
                              <a:cs typeface="Euclid" panose="02020503060505020303" pitchFamily="18" charset="0"/>
                            </a:rPr>
                          </m:ctrlPr>
                        </m:dPr>
                        <m:e>
                          <m:m>
                            <m:mPr>
                              <m:plcHide m:val="on"/>
                              <m:mcs>
                                <m:mc>
                                  <m:mcPr>
                                    <m:count m:val="1"/>
                                    <m:mcJc m:val="center"/>
                                  </m:mcPr>
                                </m:mc>
                              </m:mcs>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mPr>
                            <m:mr>
                              <m:e>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𝑦</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m:rPr>
                                    <m:sty m:val="p"/>
                                  </m:rPr>
                                  <a:rPr lang="en-US" altLang="zh-CN" sz="2400">
                                    <a:latin typeface="Cambria Math" panose="02040503050406030204" pitchFamily="18" charset="0"/>
                                    <a:ea typeface="Euclid" panose="02020503060505020303" pitchFamily="18" charset="0"/>
                                    <a:cs typeface="Euclid" panose="02020503060505020303" pitchFamily="18" charset="0"/>
                                  </a:rPr>
                                  <m:t>log</m:t>
                                </m:r>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h</m:t>
                                </m:r>
                                <m:r>
                                  <a:rPr lang="en-US" altLang="zh-CN" sz="2400" i="1">
                                    <a:latin typeface="Cambria Math" panose="02040503050406030204" pitchFamily="18" charset="0"/>
                                    <a:ea typeface="Euclid" panose="02020503060505020303" pitchFamily="18" charset="0"/>
                                    <a:cs typeface="Euclid" panose="02020503060505020303" pitchFamily="18" charset="0"/>
                                  </a:rPr>
                                  <m:t>(</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𝑥</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a:rPr lang="en-US" altLang="zh-CN" sz="2400" i="1">
                                    <a:latin typeface="Cambria Math" panose="02040503050406030204" pitchFamily="18" charset="0"/>
                                    <a:ea typeface="Euclid" panose="02020503060505020303" pitchFamily="18" charset="0"/>
                                    <a:cs typeface="Euclid" panose="02020503060505020303" pitchFamily="18" charset="0"/>
                                  </a:rPr>
                                  <m:t>))+(1−</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𝑦</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a:rPr lang="en-US" altLang="zh-CN" sz="2400" i="1">
                                    <a:latin typeface="Cambria Math" panose="02040503050406030204" pitchFamily="18" charset="0"/>
                                    <a:ea typeface="Euclid" panose="02020503060505020303" pitchFamily="18" charset="0"/>
                                    <a:cs typeface="Euclid" panose="02020503060505020303" pitchFamily="18" charset="0"/>
                                  </a:rPr>
                                  <m:t>)</m:t>
                                </m:r>
                                <m:r>
                                  <m:rPr>
                                    <m:sty m:val="p"/>
                                  </m:rPr>
                                  <a:rPr lang="en-US" altLang="zh-CN" sz="2400">
                                    <a:latin typeface="Cambria Math" panose="02040503050406030204" pitchFamily="18" charset="0"/>
                                    <a:ea typeface="Euclid" panose="02020503060505020303" pitchFamily="18" charset="0"/>
                                    <a:cs typeface="Euclid" panose="02020503060505020303" pitchFamily="18" charset="0"/>
                                  </a:rPr>
                                  <m:t>log</m:t>
                                </m:r>
                                <m:r>
                                  <a:rPr lang="en-US" altLang="zh-CN" sz="2400" i="1">
                                    <a:latin typeface="Cambria Math" panose="02040503050406030204" pitchFamily="18" charset="0"/>
                                    <a:ea typeface="Euclid" panose="02020503060505020303" pitchFamily="18" charset="0"/>
                                    <a:cs typeface="Euclid" panose="02020503060505020303" pitchFamily="18" charset="0"/>
                                  </a:rPr>
                                  <m:t>(1−</m:t>
                                </m:r>
                                <m:r>
                                  <a:rPr lang="en-US" altLang="zh-CN" sz="2400" i="1">
                                    <a:latin typeface="Cambria Math" panose="02040503050406030204" pitchFamily="18" charset="0"/>
                                    <a:ea typeface="Euclid" panose="02020503060505020303" pitchFamily="18" charset="0"/>
                                    <a:cs typeface="Euclid" panose="02020503060505020303" pitchFamily="18" charset="0"/>
                                  </a:rPr>
                                  <m:t>h</m:t>
                                </m:r>
                                <m:r>
                                  <a:rPr lang="en-US" altLang="zh-CN" sz="2400" i="1">
                                    <a:latin typeface="Cambria Math" panose="02040503050406030204" pitchFamily="18" charset="0"/>
                                    <a:ea typeface="Euclid" panose="02020503060505020303" pitchFamily="18" charset="0"/>
                                    <a:cs typeface="Euclid" panose="02020503060505020303" pitchFamily="18" charset="0"/>
                                  </a:rPr>
                                  <m:t>(</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𝑥</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a:rPr lang="en-US" altLang="zh-CN" sz="2400" i="1">
                                    <a:latin typeface="Cambria Math" panose="02040503050406030204" pitchFamily="18" charset="0"/>
                                    <a:ea typeface="Euclid" panose="02020503060505020303" pitchFamily="18" charset="0"/>
                                    <a:cs typeface="Euclid" panose="02020503060505020303" pitchFamily="18" charset="0"/>
                                  </a:rPr>
                                  <m:t>))</m:t>
                                </m:r>
                              </m:e>
                            </m:mr>
                            <m:mr>
                              <m:e>
                                <m:r>
                                  <a:rPr lang="en-US" altLang="zh-CN" sz="2400" i="1">
                                    <a:latin typeface="Cambria Math" panose="02040503050406030204" pitchFamily="18" charset="0"/>
                                    <a:ea typeface="Euclid" panose="02020503060505020303" pitchFamily="18" charset="0"/>
                                    <a:cs typeface="Euclid" panose="02020503060505020303" pitchFamily="18" charset="0"/>
                                  </a:rPr>
                                  <m:t>=</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𝑦</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m:rPr>
                                    <m:sty m:val="p"/>
                                  </m:rPr>
                                  <a:rPr lang="en-US" altLang="zh-CN" sz="2400">
                                    <a:latin typeface="Cambria Math" panose="02040503050406030204" pitchFamily="18" charset="0"/>
                                    <a:ea typeface="Euclid" panose="02020503060505020303" pitchFamily="18" charset="0"/>
                                    <a:cs typeface="Euclid" panose="02020503060505020303" pitchFamily="18" charset="0"/>
                                  </a:rPr>
                                  <m:t>log</m:t>
                                </m:r>
                                <m:r>
                                  <a:rPr lang="en-US" altLang="zh-CN" sz="2400" i="1">
                                    <a:latin typeface="Cambria Math" panose="02040503050406030204" pitchFamily="18" charset="0"/>
                                    <a:ea typeface="Euclid" panose="02020503060505020303" pitchFamily="18" charset="0"/>
                                    <a:cs typeface="Euclid" panose="02020503060505020303" pitchFamily="18" charset="0"/>
                                  </a:rPr>
                                  <m:t>(</m:t>
                                </m:r>
                                <m:f>
                                  <m:f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fPr>
                                  <m:num>
                                    <m:r>
                                      <a:rPr lang="en-US" altLang="zh-CN" sz="2400" i="1">
                                        <a:latin typeface="Cambria Math" panose="02040503050406030204" pitchFamily="18" charset="0"/>
                                        <a:ea typeface="Euclid" panose="02020503060505020303" pitchFamily="18" charset="0"/>
                                        <a:cs typeface="Euclid" panose="02020503060505020303" pitchFamily="18" charset="0"/>
                                      </a:rPr>
                                      <m:t>1</m:t>
                                    </m:r>
                                  </m:num>
                                  <m:den>
                                    <m:r>
                                      <a:rPr lang="en-US" altLang="zh-CN" sz="2400" i="1">
                                        <a:latin typeface="Cambria Math" panose="02040503050406030204" pitchFamily="18" charset="0"/>
                                        <a:ea typeface="Euclid" panose="02020503060505020303" pitchFamily="18" charset="0"/>
                                        <a:cs typeface="Euclid" panose="02020503060505020303" pitchFamily="18" charset="0"/>
                                      </a:rPr>
                                      <m:t>1+</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𝑒</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𝑤</m:t>
                                            </m:r>
                                          </m:e>
                                          <m:sup>
                                            <m:r>
                                              <a:rPr lang="en-US" altLang="zh-CN" sz="2400" i="1">
                                                <a:latin typeface="Cambria Math" panose="02040503050406030204" pitchFamily="18" charset="0"/>
                                                <a:ea typeface="Euclid" panose="02020503060505020303" pitchFamily="18" charset="0"/>
                                                <a:cs typeface="Euclid" panose="02020503060505020303" pitchFamily="18" charset="0"/>
                                              </a:rPr>
                                              <m:t>𝑇</m:t>
                                            </m:r>
                                          </m:sup>
                                        </m:sSup>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𝑥</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sup>
                                    </m:sSup>
                                  </m:den>
                                </m:f>
                                <m:r>
                                  <a:rPr lang="en-US" altLang="zh-CN" sz="2400" i="1">
                                    <a:latin typeface="Cambria Math" panose="02040503050406030204" pitchFamily="18" charset="0"/>
                                    <a:ea typeface="Euclid" panose="02020503060505020303" pitchFamily="18" charset="0"/>
                                    <a:cs typeface="Euclid" panose="02020503060505020303" pitchFamily="18" charset="0"/>
                                  </a:rPr>
                                  <m:t>)+(1−</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𝑦</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a:rPr lang="en-US" altLang="zh-CN" sz="2400" i="1">
                                    <a:latin typeface="Cambria Math" panose="02040503050406030204" pitchFamily="18" charset="0"/>
                                    <a:ea typeface="Euclid" panose="02020503060505020303" pitchFamily="18" charset="0"/>
                                    <a:cs typeface="Euclid" panose="02020503060505020303" pitchFamily="18" charset="0"/>
                                  </a:rPr>
                                  <m:t>)</m:t>
                                </m:r>
                                <m:r>
                                  <m:rPr>
                                    <m:sty m:val="p"/>
                                  </m:rPr>
                                  <a:rPr lang="en-US" altLang="zh-CN" sz="2400">
                                    <a:latin typeface="Cambria Math" panose="02040503050406030204" pitchFamily="18" charset="0"/>
                                    <a:ea typeface="Euclid" panose="02020503060505020303" pitchFamily="18" charset="0"/>
                                    <a:cs typeface="Euclid" panose="02020503060505020303" pitchFamily="18" charset="0"/>
                                  </a:rPr>
                                  <m:t>log</m:t>
                                </m:r>
                                <m:r>
                                  <a:rPr lang="en-US" altLang="zh-CN" sz="2400" i="1">
                                    <a:latin typeface="Cambria Math" panose="02040503050406030204" pitchFamily="18" charset="0"/>
                                    <a:ea typeface="Euclid" panose="02020503060505020303" pitchFamily="18" charset="0"/>
                                    <a:cs typeface="Euclid" panose="02020503060505020303" pitchFamily="18" charset="0"/>
                                  </a:rPr>
                                  <m:t>(1−</m:t>
                                </m:r>
                                <m:f>
                                  <m:f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fPr>
                                  <m:num>
                                    <m:r>
                                      <a:rPr lang="en-US" altLang="zh-CN" sz="2400" i="1">
                                        <a:latin typeface="Cambria Math" panose="02040503050406030204" pitchFamily="18" charset="0"/>
                                        <a:ea typeface="Euclid" panose="02020503060505020303" pitchFamily="18" charset="0"/>
                                        <a:cs typeface="Euclid" panose="02020503060505020303" pitchFamily="18" charset="0"/>
                                      </a:rPr>
                                      <m:t>1</m:t>
                                    </m:r>
                                  </m:num>
                                  <m:den>
                                    <m:r>
                                      <a:rPr lang="en-US" altLang="zh-CN" sz="2400" i="1">
                                        <a:latin typeface="Cambria Math" panose="02040503050406030204" pitchFamily="18" charset="0"/>
                                        <a:ea typeface="Euclid" panose="02020503060505020303" pitchFamily="18" charset="0"/>
                                        <a:cs typeface="Euclid" panose="02020503060505020303" pitchFamily="18" charset="0"/>
                                      </a:rPr>
                                      <m:t>1+</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𝑒</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𝑤</m:t>
                                            </m:r>
                                          </m:e>
                                          <m:sup>
                                            <m:r>
                                              <a:rPr lang="en-US" altLang="zh-CN" sz="2400" i="1">
                                                <a:latin typeface="Cambria Math" panose="02040503050406030204" pitchFamily="18" charset="0"/>
                                                <a:ea typeface="Euclid" panose="02020503060505020303" pitchFamily="18" charset="0"/>
                                                <a:cs typeface="Euclid" panose="02020503060505020303" pitchFamily="18" charset="0"/>
                                              </a:rPr>
                                              <m:t>𝑇</m:t>
                                            </m:r>
                                          </m:sup>
                                        </m:sSup>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𝑥</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sup>
                                    </m:sSup>
                                  </m:den>
                                </m:f>
                                <m:r>
                                  <a:rPr lang="en-US" altLang="zh-CN" sz="2400" i="1">
                                    <a:latin typeface="Cambria Math" panose="02040503050406030204" pitchFamily="18" charset="0"/>
                                    <a:ea typeface="Euclid" panose="02020503060505020303" pitchFamily="18" charset="0"/>
                                    <a:cs typeface="Euclid" panose="02020503060505020303" pitchFamily="18" charset="0"/>
                                  </a:rPr>
                                  <m:t>)</m:t>
                                </m:r>
                              </m:e>
                            </m:mr>
                            <m:mr>
                              <m:e>
                                <m:r>
                                  <a:rPr lang="en-US" altLang="zh-CN" sz="2400" i="1">
                                    <a:latin typeface="Cambria Math" panose="02040503050406030204" pitchFamily="18" charset="0"/>
                                    <a:ea typeface="Euclid" panose="02020503060505020303" pitchFamily="18" charset="0"/>
                                    <a:cs typeface="Euclid" panose="02020503060505020303" pitchFamily="18" charset="0"/>
                                  </a:rPr>
                                  <m:t>=−</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𝑦</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m:rPr>
                                    <m:sty m:val="p"/>
                                  </m:rPr>
                                  <a:rPr lang="en-US" altLang="zh-CN" sz="2400">
                                    <a:latin typeface="Cambria Math" panose="02040503050406030204" pitchFamily="18" charset="0"/>
                                    <a:ea typeface="Euclid" panose="02020503060505020303" pitchFamily="18" charset="0"/>
                                    <a:cs typeface="Euclid" panose="02020503060505020303" pitchFamily="18" charset="0"/>
                                  </a:rPr>
                                  <m:t>log</m:t>
                                </m:r>
                                <m:r>
                                  <a:rPr lang="en-US" altLang="zh-CN" sz="2400" i="1">
                                    <a:latin typeface="Cambria Math" panose="02040503050406030204" pitchFamily="18" charset="0"/>
                                    <a:ea typeface="Euclid" panose="02020503060505020303" pitchFamily="18" charset="0"/>
                                    <a:cs typeface="Euclid" panose="02020503060505020303" pitchFamily="18" charset="0"/>
                                  </a:rPr>
                                  <m:t>(1+</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𝑒</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𝑤</m:t>
                                        </m:r>
                                      </m:e>
                                      <m:sup>
                                        <m:r>
                                          <a:rPr lang="en-US" altLang="zh-CN" sz="2400" i="1">
                                            <a:latin typeface="Cambria Math" panose="02040503050406030204" pitchFamily="18" charset="0"/>
                                            <a:ea typeface="Euclid" panose="02020503060505020303" pitchFamily="18" charset="0"/>
                                            <a:cs typeface="Euclid" panose="02020503060505020303" pitchFamily="18" charset="0"/>
                                          </a:rPr>
                                          <m:t>𝑇</m:t>
                                        </m:r>
                                      </m:sup>
                                    </m:sSup>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𝑥</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sup>
                                </m:sSup>
                                <m:r>
                                  <a:rPr lang="en-US" altLang="zh-CN" sz="2400" i="1">
                                    <a:latin typeface="Cambria Math" panose="02040503050406030204" pitchFamily="18" charset="0"/>
                                    <a:ea typeface="Euclid" panose="02020503060505020303" pitchFamily="18" charset="0"/>
                                    <a:cs typeface="Euclid" panose="02020503060505020303" pitchFamily="18" charset="0"/>
                                  </a:rPr>
                                  <m:t>)−(1−</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𝑦</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a:rPr lang="en-US" altLang="zh-CN" sz="2400" i="1">
                                    <a:latin typeface="Cambria Math" panose="02040503050406030204" pitchFamily="18" charset="0"/>
                                    <a:ea typeface="Euclid" panose="02020503060505020303" pitchFamily="18" charset="0"/>
                                    <a:cs typeface="Euclid" panose="02020503060505020303" pitchFamily="18" charset="0"/>
                                  </a:rPr>
                                  <m:t>)</m:t>
                                </m:r>
                                <m:r>
                                  <m:rPr>
                                    <m:sty m:val="p"/>
                                  </m:rPr>
                                  <a:rPr lang="en-US" altLang="zh-CN" sz="2400">
                                    <a:latin typeface="Cambria Math" panose="02040503050406030204" pitchFamily="18" charset="0"/>
                                    <a:ea typeface="Euclid" panose="02020503060505020303" pitchFamily="18" charset="0"/>
                                    <a:cs typeface="Euclid" panose="02020503060505020303" pitchFamily="18" charset="0"/>
                                  </a:rPr>
                                  <m:t>log</m:t>
                                </m:r>
                                <m:r>
                                  <a:rPr lang="en-US" altLang="zh-CN" sz="2400" i="1">
                                    <a:latin typeface="Cambria Math" panose="02040503050406030204" pitchFamily="18" charset="0"/>
                                    <a:ea typeface="Euclid" panose="02020503060505020303" pitchFamily="18" charset="0"/>
                                    <a:cs typeface="Euclid" panose="02020503060505020303" pitchFamily="18" charset="0"/>
                                  </a:rPr>
                                  <m:t>(1+</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𝑒</m:t>
                                    </m:r>
                                  </m:e>
                                  <m:sup>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𝑤</m:t>
                                        </m:r>
                                      </m:e>
                                      <m:sup>
                                        <m:r>
                                          <a:rPr lang="en-US" altLang="zh-CN" sz="2400" i="1">
                                            <a:latin typeface="Cambria Math" panose="02040503050406030204" pitchFamily="18" charset="0"/>
                                            <a:ea typeface="Euclid" panose="02020503060505020303" pitchFamily="18" charset="0"/>
                                            <a:cs typeface="Euclid" panose="02020503060505020303" pitchFamily="18" charset="0"/>
                                          </a:rPr>
                                          <m:t>𝑇</m:t>
                                        </m:r>
                                      </m:sup>
                                    </m:sSup>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𝑥</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sup>
                                </m:sSup>
                                <m:r>
                                  <a:rPr lang="en-US" altLang="zh-CN" sz="2400" i="1">
                                    <a:latin typeface="Cambria Math" panose="02040503050406030204" pitchFamily="18" charset="0"/>
                                    <a:ea typeface="Euclid" panose="02020503060505020303" pitchFamily="18" charset="0"/>
                                    <a:cs typeface="Euclid" panose="02020503060505020303" pitchFamily="18" charset="0"/>
                                  </a:rPr>
                                  <m:t>)</m:t>
                                </m:r>
                              </m:e>
                            </m:mr>
                          </m:m>
                        </m:e>
                      </m:d>
                    </m:oMath>
                  </m:oMathPara>
                </a14:m>
                <a:endParaRPr lang="zh-CN" altLang="zh-CN" sz="2400" dirty="0">
                  <a:latin typeface="Euclid" panose="02020503060505020303" pitchFamily="18" charset="0"/>
                  <a:ea typeface="Euclid" panose="02020503060505020303" pitchFamily="18" charset="0"/>
                  <a:cs typeface="Euclid" panose="02020503060505020303"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431472" y="4344245"/>
                <a:ext cx="4608947" cy="1768497"/>
              </a:xfrm>
              <a:prstGeom prst="rect">
                <a:avLst/>
              </a:prstGeom>
              <a:blipFill rotWithShape="1">
                <a:blip r:embed="rId4"/>
                <a:stretch>
                  <a:fillRect l="-1" t="-12" r="-62257" b="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052945" y="2601799"/>
                <a:ext cx="8654473" cy="1100558"/>
              </a:xfrm>
              <a:prstGeom prst="rect">
                <a:avLst/>
              </a:prstGeom>
            </p:spPr>
            <p:txBody>
              <a:bodyPr wrap="square">
                <a:spAutoFit/>
              </a:bodyPr>
              <a:lstStyle/>
              <a:p>
                <a:pPr>
                  <a:spcAft>
                    <a:spcPts val="0"/>
                  </a:spcAft>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Euclid" panose="02020503060505020303" pitchFamily="18" charset="0"/>
                          <a:cs typeface="Euclid" panose="02020503060505020303" pitchFamily="18" charset="0"/>
                        </a:rPr>
                        <m:t>𝐽</m:t>
                      </m:r>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𝑤</m:t>
                      </m:r>
                      <m:r>
                        <a:rPr lang="en-US" altLang="zh-CN" sz="2400" i="1">
                          <a:latin typeface="Cambria Math" panose="02040503050406030204" pitchFamily="18" charset="0"/>
                          <a:ea typeface="Euclid" panose="02020503060505020303" pitchFamily="18" charset="0"/>
                          <a:cs typeface="Euclid" panose="02020503060505020303" pitchFamily="18" charset="0"/>
                        </a:rPr>
                        <m:t>)=−</m:t>
                      </m:r>
                      <m:f>
                        <m:fPr>
                          <m:ctrlPr>
                            <a:rPr lang="zh-CN" altLang="zh-CN" sz="2400" i="1">
                              <a:latin typeface="Cambria Math" panose="02040503050406030204" pitchFamily="18" charset="0"/>
                              <a:ea typeface="Cambria Math" panose="02040503050406030204" pitchFamily="18" charset="0"/>
                            </a:rPr>
                          </m:ctrlPr>
                        </m:fPr>
                        <m:num>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𝑚</m:t>
                          </m:r>
                        </m:den>
                      </m:f>
                      <m:nary>
                        <m:naryPr>
                          <m:chr m:val="∑"/>
                          <m:limLoc m:val="undOvr"/>
                          <m:ctrlPr>
                            <a:rPr lang="zh-CN" altLang="zh-CN" sz="2400" i="1">
                              <a:latin typeface="Cambria Math" panose="02040503050406030204" pitchFamily="18" charset="0"/>
                              <a:ea typeface="Cambria Math" panose="02040503050406030204" pitchFamily="18" charset="0"/>
                            </a:rPr>
                          </m:ctrlPr>
                        </m:naryPr>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e>
                      </m:nary>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𝑦</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m:rPr>
                          <m:sty m:val="p"/>
                        </m:rPr>
                        <a:rPr lang="en-US" altLang="zh-CN" sz="2400">
                          <a:latin typeface="Cambria Math" panose="02040503050406030204" pitchFamily="18" charset="0"/>
                          <a:ea typeface="Euclid" panose="02020503060505020303" pitchFamily="18" charset="0"/>
                          <a:cs typeface="Euclid" panose="02020503060505020303" pitchFamily="18" charset="0"/>
                        </a:rPr>
                        <m:t>log</m:t>
                      </m:r>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h</m:t>
                      </m:r>
                      <m:r>
                        <a:rPr lang="en-US" altLang="zh-CN" sz="2400" i="1">
                          <a:latin typeface="Cambria Math" panose="02040503050406030204" pitchFamily="18" charset="0"/>
                          <a:ea typeface="Euclid" panose="02020503060505020303" pitchFamily="18" charset="0"/>
                          <a:cs typeface="Euclid" panose="02020503060505020303" pitchFamily="18" charset="0"/>
                        </a:rPr>
                        <m:t>(</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𝑥</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a:rPr lang="en-US" altLang="zh-CN" sz="2400" i="1">
                          <a:latin typeface="Cambria Math" panose="02040503050406030204" pitchFamily="18" charset="0"/>
                          <a:ea typeface="Euclid" panose="02020503060505020303" pitchFamily="18" charset="0"/>
                          <a:cs typeface="Euclid" panose="02020503060505020303" pitchFamily="18" charset="0"/>
                        </a:rPr>
                        <m:t>))+(1−</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𝑦</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a:rPr lang="en-US" altLang="zh-CN" sz="2400" i="1">
                          <a:latin typeface="Cambria Math" panose="02040503050406030204" pitchFamily="18" charset="0"/>
                          <a:ea typeface="Euclid" panose="02020503060505020303" pitchFamily="18" charset="0"/>
                          <a:cs typeface="Euclid" panose="02020503060505020303" pitchFamily="18" charset="0"/>
                        </a:rPr>
                        <m:t>)</m:t>
                      </m:r>
                      <m:r>
                        <m:rPr>
                          <m:sty m:val="p"/>
                        </m:rPr>
                        <a:rPr lang="en-US" altLang="zh-CN" sz="2400">
                          <a:latin typeface="Cambria Math" panose="02040503050406030204" pitchFamily="18" charset="0"/>
                          <a:ea typeface="Euclid" panose="02020503060505020303" pitchFamily="18" charset="0"/>
                          <a:cs typeface="Euclid" panose="02020503060505020303" pitchFamily="18" charset="0"/>
                        </a:rPr>
                        <m:t>log</m:t>
                      </m:r>
                      <m:r>
                        <a:rPr lang="en-US" altLang="zh-CN" sz="2400" i="1">
                          <a:latin typeface="Cambria Math" panose="02040503050406030204" pitchFamily="18" charset="0"/>
                          <a:ea typeface="Euclid" panose="02020503060505020303" pitchFamily="18" charset="0"/>
                          <a:cs typeface="Euclid" panose="02020503060505020303" pitchFamily="18" charset="0"/>
                        </a:rPr>
                        <m:t>(1−</m:t>
                      </m:r>
                      <m:r>
                        <a:rPr lang="en-US" altLang="zh-CN" sz="2400" i="1">
                          <a:latin typeface="Cambria Math" panose="02040503050406030204" pitchFamily="18" charset="0"/>
                          <a:ea typeface="Euclid" panose="02020503060505020303" pitchFamily="18" charset="0"/>
                          <a:cs typeface="Euclid" panose="02020503060505020303" pitchFamily="18" charset="0"/>
                        </a:rPr>
                        <m:t>h</m:t>
                      </m:r>
                      <m:r>
                        <a:rPr lang="en-US" altLang="zh-CN" sz="2400" i="1">
                          <a:latin typeface="Cambria Math" panose="02040503050406030204" pitchFamily="18" charset="0"/>
                          <a:ea typeface="Euclid" panose="02020503060505020303" pitchFamily="18" charset="0"/>
                          <a:cs typeface="Euclid" panose="02020503060505020303" pitchFamily="18" charset="0"/>
                        </a:rPr>
                        <m:t>(</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𝑥</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a:rPr lang="en-US" altLang="zh-CN" sz="2400" i="1">
                          <a:latin typeface="Cambria Math" panose="02040503050406030204" pitchFamily="18" charset="0"/>
                          <a:ea typeface="Euclid" panose="02020503060505020303" pitchFamily="18" charset="0"/>
                          <a:cs typeface="Euclid" panose="02020503060505020303" pitchFamily="18" charset="0"/>
                        </a:rPr>
                        <m:t>)))</m:t>
                      </m:r>
                    </m:oMath>
                  </m:oMathPara>
                </a14:m>
                <a:endParaRPr lang="zh-CN" altLang="zh-CN" sz="2400" dirty="0">
                  <a:latin typeface="Euclid" panose="02020503060505020303" pitchFamily="18" charset="0"/>
                  <a:ea typeface="Euclid" panose="02020503060505020303" pitchFamily="18" charset="0"/>
                  <a:cs typeface="Euclid" panose="02020503060505020303"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1052945" y="2601799"/>
                <a:ext cx="8654473" cy="1100558"/>
              </a:xfrm>
              <a:prstGeom prst="rect">
                <a:avLst/>
              </a:prstGeom>
              <a:blipFill rotWithShape="1">
                <a:blip r:embed="rId5"/>
                <a:stretch>
                  <a:fillRect l="-1" t="-19" r="2" b="28"/>
                </a:stretch>
              </a:blipFill>
            </p:spPr>
            <p:txBody>
              <a:bodyPr/>
              <a:lstStyle/>
              <a:p>
                <a:r>
                  <a:rPr lang="zh-CN" altLang="en-US">
                    <a:noFill/>
                  </a:rPr>
                  <a:t> </a:t>
                </a:r>
              </a:p>
            </p:txBody>
          </p:sp>
        </mc:Fallback>
      </mc:AlternateContent>
      <p:cxnSp>
        <p:nvCxnSpPr>
          <p:cNvPr id="13" name="直接连接符 12"/>
          <p:cNvCxnSpPr/>
          <p:nvPr/>
        </p:nvCxnSpPr>
        <p:spPr>
          <a:xfrm>
            <a:off x="3557002" y="3448357"/>
            <a:ext cx="5745018" cy="0"/>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sp>
        <p:nvSpPr>
          <p:cNvPr id="14" name="下箭头 13"/>
          <p:cNvSpPr/>
          <p:nvPr/>
        </p:nvSpPr>
        <p:spPr>
          <a:xfrm>
            <a:off x="5999016" y="3625273"/>
            <a:ext cx="254000" cy="61215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2.3 </a:t>
            </a:r>
            <a:r>
              <a:rPr lang="zh-CN" altLang="en-US" dirty="0">
                <a:solidFill>
                  <a:schemeClr val="tx1"/>
                </a:solidFill>
              </a:rPr>
              <a:t>逻辑回归求解</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圆角矩形 9"/>
          <p:cNvSpPr/>
          <p:nvPr/>
        </p:nvSpPr>
        <p:spPr>
          <a:xfrm>
            <a:off x="8472948" y="1268361"/>
            <a:ext cx="3453581" cy="1268362"/>
          </a:xfrm>
          <a:prstGeom prst="round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49564" y="1498246"/>
            <a:ext cx="13046364" cy="461665"/>
          </a:xfrm>
          <a:prstGeom prst="rect">
            <a:avLst/>
          </a:prstGeom>
        </p:spPr>
        <p:txBody>
          <a:bodyPr wrap="square">
            <a:spAutoFit/>
          </a:bodyPr>
          <a:lstStyle/>
          <a:p>
            <a:pPr>
              <a:spcAft>
                <a:spcPts val="0"/>
              </a:spcAft>
            </a:pPr>
            <a:r>
              <a:rPr lang="zh-CN" altLang="zh-CN" sz="2400" b="1" dirty="0">
                <a:latin typeface="+mj-ea"/>
                <a:ea typeface="+mj-ea"/>
                <a:cs typeface="Euclid" panose="02020503060505020303" pitchFamily="18" charset="0"/>
              </a:rPr>
              <a:t>求解过程：</a:t>
            </a:r>
            <a:endParaRPr lang="zh-CN" altLang="zh-CN" sz="2400" dirty="0">
              <a:latin typeface="+mj-ea"/>
              <a:ea typeface="+mj-ea"/>
              <a:cs typeface="Euclid" panose="02020503060505020303"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2238386" y="1498246"/>
                <a:ext cx="8275781" cy="1089914"/>
              </a:xfrm>
              <a:prstGeom prst="rect">
                <a:avLst/>
              </a:prstGeom>
            </p:spPr>
            <p:txBody>
              <a:bodyPr wrap="square">
                <a:spAutoFit/>
              </a:bodyPr>
              <a:lstStyle/>
              <a:p>
                <a:pPr>
                  <a:spcAft>
                    <a:spcPts val="0"/>
                  </a:spcAft>
                </a:pPr>
                <a14:m>
                  <m:oMath xmlns:m="http://schemas.openxmlformats.org/officeDocument/2006/math">
                    <m:f>
                      <m:f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fPr>
                      <m:num>
                        <m:r>
                          <a:rPr lang="en-US" altLang="zh-CN" sz="2400" i="1">
                            <a:latin typeface="Cambria Math" panose="02040503050406030204" pitchFamily="18" charset="0"/>
                            <a:ea typeface="Euclid" panose="02020503060505020303" pitchFamily="18" charset="0"/>
                            <a:cs typeface="Euclid" panose="02020503060505020303" pitchFamily="18" charset="0"/>
                          </a:rPr>
                          <m:t>𝜕</m:t>
                        </m:r>
                      </m:num>
                      <m:den>
                        <m:r>
                          <a:rPr lang="en-US" altLang="zh-CN" sz="2400" i="1">
                            <a:latin typeface="Cambria Math" panose="02040503050406030204" pitchFamily="18" charset="0"/>
                            <a:ea typeface="Euclid" panose="02020503060505020303" pitchFamily="18" charset="0"/>
                            <a:cs typeface="Euclid" panose="02020503060505020303" pitchFamily="18" charset="0"/>
                          </a:rPr>
                          <m:t>𝜕</m:t>
                        </m:r>
                        <m:sSub>
                          <m:sSub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bPr>
                          <m:e>
                            <m:r>
                              <a:rPr lang="en-US" altLang="zh-CN" sz="2400" i="1">
                                <a:latin typeface="Cambria Math" panose="02040503050406030204" pitchFamily="18" charset="0"/>
                                <a:ea typeface="Euclid" panose="02020503060505020303" pitchFamily="18" charset="0"/>
                                <a:cs typeface="Euclid" panose="02020503060505020303" pitchFamily="18" charset="0"/>
                              </a:rPr>
                              <m:t>𝑤</m:t>
                            </m:r>
                          </m:e>
                          <m:sub>
                            <m:r>
                              <a:rPr lang="en-US" altLang="zh-CN" sz="2400" i="1">
                                <a:latin typeface="Cambria Math" panose="02040503050406030204" pitchFamily="18" charset="0"/>
                                <a:ea typeface="Euclid" panose="02020503060505020303" pitchFamily="18" charset="0"/>
                                <a:cs typeface="Euclid" panose="02020503060505020303" pitchFamily="18" charset="0"/>
                              </a:rPr>
                              <m:t>𝑗</m:t>
                            </m:r>
                          </m:sub>
                        </m:sSub>
                      </m:den>
                    </m:f>
                    <m:r>
                      <a:rPr lang="en-US" altLang="zh-CN" sz="2400" i="1">
                        <a:latin typeface="Cambria Math" panose="02040503050406030204" pitchFamily="18" charset="0"/>
                        <a:ea typeface="Euclid" panose="02020503060505020303" pitchFamily="18" charset="0"/>
                        <a:cs typeface="Euclid" panose="02020503060505020303" pitchFamily="18" charset="0"/>
                      </a:rPr>
                      <m:t>𝐽</m:t>
                    </m:r>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𝑤</m:t>
                    </m:r>
                    <m:r>
                      <a:rPr lang="en-US" altLang="zh-CN" sz="2400" i="1">
                        <a:latin typeface="Cambria Math" panose="02040503050406030204" pitchFamily="18" charset="0"/>
                        <a:ea typeface="Euclid" panose="02020503060505020303" pitchFamily="18" charset="0"/>
                        <a:cs typeface="Euclid" panose="02020503060505020303" pitchFamily="18" charset="0"/>
                      </a:rPr>
                      <m:t>)=</m:t>
                    </m:r>
                    <m:f>
                      <m:f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fPr>
                      <m:num>
                        <m:r>
                          <a:rPr lang="en-US" altLang="zh-CN" sz="2400" i="1">
                            <a:latin typeface="Cambria Math" panose="02040503050406030204" pitchFamily="18" charset="0"/>
                            <a:ea typeface="Euclid" panose="02020503060505020303" pitchFamily="18" charset="0"/>
                            <a:cs typeface="Euclid" panose="02020503060505020303" pitchFamily="18" charset="0"/>
                          </a:rPr>
                          <m:t>1</m:t>
                        </m:r>
                      </m:num>
                      <m:den>
                        <m:r>
                          <a:rPr lang="en-US" altLang="zh-CN" sz="2400" i="1">
                            <a:latin typeface="Cambria Math" panose="02040503050406030204" pitchFamily="18" charset="0"/>
                            <a:ea typeface="Euclid" panose="02020503060505020303" pitchFamily="18" charset="0"/>
                            <a:cs typeface="Euclid" panose="02020503060505020303" pitchFamily="18" charset="0"/>
                          </a:rPr>
                          <m:t>𝑚</m:t>
                        </m:r>
                      </m:den>
                    </m:f>
                    <m:nary>
                      <m:naryPr>
                        <m:chr m:val="∑"/>
                        <m:limLoc m:val="undOv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naryPr>
                      <m:sub>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=1</m:t>
                        </m:r>
                      </m:sub>
                      <m:sup>
                        <m:r>
                          <a:rPr lang="en-US" altLang="zh-CN" sz="2400" i="1">
                            <a:latin typeface="Cambria Math" panose="02040503050406030204" pitchFamily="18" charset="0"/>
                            <a:ea typeface="Euclid" panose="02020503060505020303" pitchFamily="18" charset="0"/>
                            <a:cs typeface="Euclid" panose="02020503060505020303" pitchFamily="18" charset="0"/>
                          </a:rPr>
                          <m:t>𝑚</m:t>
                        </m:r>
                      </m:sup>
                      <m:e>
                        <m:r>
                          <a:rPr lang="en-US" altLang="zh-CN" sz="2400" i="1">
                            <a:latin typeface="Cambria Math" panose="02040503050406030204" pitchFamily="18" charset="0"/>
                            <a:ea typeface="Euclid" panose="02020503060505020303" pitchFamily="18" charset="0"/>
                            <a:cs typeface="Euclid" panose="02020503060505020303" pitchFamily="18" charset="0"/>
                          </a:rPr>
                          <m:t>(</m:t>
                        </m:r>
                      </m:e>
                    </m:nary>
                    <m:r>
                      <a:rPr lang="en-US" altLang="zh-CN" sz="2400" i="1">
                        <a:latin typeface="Cambria Math" panose="02040503050406030204" pitchFamily="18" charset="0"/>
                        <a:ea typeface="Euclid" panose="02020503060505020303" pitchFamily="18" charset="0"/>
                        <a:cs typeface="Euclid" panose="02020503060505020303" pitchFamily="18" charset="0"/>
                      </a:rPr>
                      <m:t>h</m:t>
                    </m:r>
                    <m:r>
                      <a:rPr lang="en-US" altLang="zh-CN" sz="2400" i="1">
                        <a:latin typeface="Cambria Math" panose="02040503050406030204" pitchFamily="18" charset="0"/>
                        <a:ea typeface="Euclid" panose="02020503060505020303" pitchFamily="18" charset="0"/>
                        <a:cs typeface="Euclid" panose="02020503060505020303" pitchFamily="18" charset="0"/>
                      </a:rPr>
                      <m:t>(</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𝑥</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a:rPr lang="en-US" altLang="zh-CN" sz="2400" i="1">
                        <a:latin typeface="Cambria Math" panose="02040503050406030204" pitchFamily="18" charset="0"/>
                        <a:ea typeface="Euclid" panose="02020503060505020303" pitchFamily="18" charset="0"/>
                        <a:cs typeface="Euclid" panose="02020503060505020303" pitchFamily="18" charset="0"/>
                      </a:rPr>
                      <m:t>)−</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𝑦</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a:rPr lang="en-US" altLang="zh-CN" sz="2400" i="1">
                        <a:latin typeface="Cambria Math" panose="02040503050406030204" pitchFamily="18" charset="0"/>
                        <a:ea typeface="Euclid" panose="02020503060505020303" pitchFamily="18" charset="0"/>
                        <a:cs typeface="Euclid" panose="02020503060505020303" pitchFamily="18" charset="0"/>
                      </a:rPr>
                      <m:t>)</m:t>
                    </m:r>
                    <m:sSubSup>
                      <m:sSub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bSupPr>
                      <m:e>
                        <m:r>
                          <a:rPr lang="en-US" altLang="zh-CN" sz="2400" i="1">
                            <a:latin typeface="Cambria Math" panose="02040503050406030204" pitchFamily="18" charset="0"/>
                            <a:ea typeface="Euclid" panose="02020503060505020303" pitchFamily="18" charset="0"/>
                            <a:cs typeface="Euclid" panose="02020503060505020303" pitchFamily="18" charset="0"/>
                          </a:rPr>
                          <m:t>𝑥</m:t>
                        </m:r>
                      </m:e>
                      <m:sub>
                        <m:r>
                          <a:rPr lang="en-US" altLang="zh-CN" sz="2400" i="1">
                            <a:latin typeface="Cambria Math" panose="02040503050406030204" pitchFamily="18" charset="0"/>
                            <a:ea typeface="Euclid" panose="02020503060505020303" pitchFamily="18" charset="0"/>
                            <a:cs typeface="Euclid" panose="02020503060505020303" pitchFamily="18" charset="0"/>
                          </a:rPr>
                          <m:t>𝑗</m:t>
                        </m:r>
                      </m:sub>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bSup>
                  </m:oMath>
                </a14:m>
                <a:r>
                  <a:rPr lang="en-US" altLang="zh-CN" sz="2400" dirty="0" err="1">
                    <a:latin typeface="Euclid" panose="02020503060505020303" pitchFamily="18" charset="0"/>
                    <a:ea typeface="Euclid" panose="02020503060505020303" pitchFamily="18" charset="0"/>
                    <a:cs typeface="Euclid" panose="02020503060505020303" pitchFamily="18" charset="0"/>
                  </a:rPr>
                  <a:t>的推导过程</a:t>
                </a:r>
                <a:r>
                  <a:rPr lang="en-US" altLang="zh-CN" sz="2400" b="1" dirty="0">
                    <a:latin typeface="Euclid" panose="02020503060505020303" pitchFamily="18" charset="0"/>
                    <a:ea typeface="Euclid" panose="02020503060505020303" pitchFamily="18" charset="0"/>
                    <a:cs typeface="Euclid" panose="02020503060505020303" pitchFamily="18" charset="0"/>
                  </a:rPr>
                  <a:t>：</a:t>
                </a:r>
                <a:endParaRPr lang="zh-CN" altLang="zh-CN" sz="2400" dirty="0">
                  <a:latin typeface="Euclid" panose="02020503060505020303" pitchFamily="18" charset="0"/>
                  <a:ea typeface="Euclid" panose="02020503060505020303" pitchFamily="18" charset="0"/>
                  <a:cs typeface="Euclid" panose="02020503060505020303" pitchFamily="18" charset="0"/>
                </a:endParaRPr>
              </a:p>
              <a:p>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2238386" y="1498246"/>
                <a:ext cx="8275781" cy="1089914"/>
              </a:xfrm>
              <a:prstGeom prst="rect">
                <a:avLst/>
              </a:prstGeom>
              <a:blipFill rotWithShape="1">
                <a:blip r:embed="rId3"/>
                <a:stretch>
                  <a:fillRect t="-26" r="6" b="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826027" y="2231360"/>
                <a:ext cx="11100501" cy="43224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zh-CN" altLang="zh-CN" sz="2400" i="1" smtClean="0">
                              <a:latin typeface="Cambria Math" panose="02040503050406030204" pitchFamily="18" charset="0"/>
                              <a:ea typeface="Cambria Math" panose="02040503050406030204" pitchFamily="18" charset="0"/>
                            </a:rPr>
                          </m:ctrlPr>
                        </m:dPr>
                        <m:e>
                          <m:m>
                            <m:mPr>
                              <m:plcHide m:val="on"/>
                              <m:mcs>
                                <m:mc>
                                  <m:mcPr>
                                    <m:count m:val="1"/>
                                    <m:mcJc m:val="center"/>
                                  </m:mcPr>
                                </m:mc>
                              </m:mcs>
                              <m:ctrlPr>
                                <a:rPr lang="zh-CN" altLang="zh-CN" sz="2400" i="1">
                                  <a:latin typeface="Cambria Math" panose="02040503050406030204" pitchFamily="18" charset="0"/>
                                  <a:ea typeface="Cambria Math" panose="02040503050406030204" pitchFamily="18" charset="0"/>
                                </a:rPr>
                              </m:ctrlPr>
                            </m:mPr>
                            <m:mr>
                              <m:e>
                                <m:f>
                                  <m:fPr>
                                    <m:ctrlPr>
                                      <a:rPr lang="zh-CN" altLang="zh-CN" sz="2400" i="1">
                                        <a:latin typeface="Cambria Math" panose="02040503050406030204" pitchFamily="18" charset="0"/>
                                        <a:ea typeface="Cambria Math" panose="02040503050406030204" pitchFamily="18" charset="0"/>
                                      </a:rPr>
                                    </m:ctrlPr>
                                  </m:fPr>
                                  <m:num>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𝑗</m:t>
                                        </m:r>
                                      </m:sub>
                                    </m:sSub>
                                  </m:den>
                                </m:f>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𝐽</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𝑤</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rPr>
                                    </m:ctrlPr>
                                  </m:fPr>
                                  <m:num>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𝑗</m:t>
                                        </m:r>
                                      </m:sub>
                                    </m:sSub>
                                  </m:den>
                                </m:f>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rPr>
                                    </m:ctrlPr>
                                  </m:fPr>
                                  <m:num>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𝑚</m:t>
                                    </m:r>
                                  </m:den>
                                </m:f>
                                <m:nary>
                                  <m:naryPr>
                                    <m:chr m:val="∑"/>
                                    <m:limLoc m:val="undOvr"/>
                                    <m:ctrlPr>
                                      <a:rPr lang="zh-CN" altLang="zh-CN" sz="2400" i="1">
                                        <a:latin typeface="Cambria Math" panose="02040503050406030204" pitchFamily="18" charset="0"/>
                                        <a:ea typeface="Cambria Math" panose="02040503050406030204" pitchFamily="18" charset="0"/>
                                      </a:rPr>
                                    </m:ctrlPr>
                                  </m:naryPr>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2400" b="0" i="1" kern="100" smtClean="0">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𝑦</m:t>
                                    </m:r>
                                  </m:e>
                                  <m:sup>
                                    <m:d>
                                      <m:dPr>
                                        <m:ctrlPr>
                                          <a:rPr lang="en-US" altLang="zh-CN" sz="2400" i="1" kern="10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e>
                                    </m:d>
                                  </m:sup>
                                </m:sSup>
                                <m:r>
                                  <m:rPr>
                                    <m:sty m:val="p"/>
                                  </m:rPr>
                                  <a:rPr lang="en-US" altLang="zh-CN" sz="2400" kern="100">
                                    <a:latin typeface="Cambria Math" panose="02040503050406030204" pitchFamily="18" charset="0"/>
                                    <a:ea typeface="宋体" panose="02010600030101010101" pitchFamily="2" charset="-122"/>
                                    <a:cs typeface="Times New Roman" panose="02020603050405020304" pitchFamily="18" charset="0"/>
                                  </a:rPr>
                                  <m:t>log</m:t>
                                </m:r>
                                <m:d>
                                  <m:dPr>
                                    <m:ctrlPr>
                                      <a:rPr lang="en-US" altLang="zh-CN" sz="2400" i="1" kern="10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𝑤</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𝑇</m:t>
                                            </m:r>
                                          </m:sup>
                                        </m:sSup>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e>
                                          <m:sup>
                                            <m:d>
                                              <m:dPr>
                                                <m:ctrlPr>
                                                  <a:rPr lang="en-US" altLang="zh-CN" sz="2400" i="1" kern="10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e>
                                            </m:d>
                                          </m:sup>
                                        </m:sSup>
                                      </m:sup>
                                    </m:sSup>
                                  </m:e>
                                </m:d>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d>
                                  <m:dPr>
                                    <m:ctrlPr>
                                      <a:rPr lang="en-US" altLang="zh-CN" sz="2400" i="1" kern="10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𝑦</m:t>
                                        </m:r>
                                      </m:e>
                                      <m:sup>
                                        <m:d>
                                          <m:dPr>
                                            <m:ctrlPr>
                                              <a:rPr lang="en-US" altLang="zh-CN" sz="2400" i="1" kern="10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e>
                                        </m:d>
                                      </m:sup>
                                    </m:sSup>
                                  </m:e>
                                </m:d>
                                <m:r>
                                  <m:rPr>
                                    <m:sty m:val="p"/>
                                  </m:rPr>
                                  <a:rPr lang="en-US" altLang="zh-CN" sz="2400" kern="100">
                                    <a:latin typeface="Cambria Math" panose="02040503050406030204" pitchFamily="18" charset="0"/>
                                    <a:ea typeface="宋体" panose="02010600030101010101" pitchFamily="2" charset="-122"/>
                                    <a:cs typeface="Times New Roman" panose="02020603050405020304" pitchFamily="18" charset="0"/>
                                  </a:rPr>
                                  <m:t>log</m:t>
                                </m:r>
                                <m:d>
                                  <m:dPr>
                                    <m:ctrlPr>
                                      <a:rPr lang="en-US" altLang="zh-CN" sz="2400" i="1" kern="10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𝑒</m:t>
                                        </m:r>
                                      </m:e>
                                      <m:sup>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𝑤</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𝑇</m:t>
                                            </m:r>
                                          </m:sup>
                                        </m:sSup>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e>
                                          <m:sup>
                                            <m:d>
                                              <m:dPr>
                                                <m:ctrlPr>
                                                  <a:rPr lang="en-US" altLang="zh-CN" sz="2400" i="1" kern="10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e>
                                            </m:d>
                                          </m:sup>
                                        </m:sSup>
                                      </m:sup>
                                    </m:sSup>
                                  </m:e>
                                </m:d>
                                <m:r>
                                  <a:rPr lang="en-US" altLang="zh-CN" sz="2400" b="0" i="1" kern="100" smtClean="0">
                                    <a:latin typeface="Cambria Math" panose="02040503050406030204" pitchFamily="18" charset="0"/>
                                    <a:ea typeface="宋体" panose="02010600030101010101" pitchFamily="2" charset="-122"/>
                                    <a:cs typeface="Times New Roman" panose="02020603050405020304" pitchFamily="18" charset="0"/>
                                  </a:rPr>
                                  <m:t>))</m:t>
                                </m:r>
                              </m:e>
                            </m:mr>
                            <m:m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rPr>
                                    </m:ctrlPr>
                                  </m:fPr>
                                  <m:num>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𝑚</m:t>
                                    </m:r>
                                  </m:den>
                                </m:f>
                                <m:nary>
                                  <m:naryPr>
                                    <m:chr m:val="∑"/>
                                    <m:limLoc m:val="undOvr"/>
                                    <m:ctrlPr>
                                      <a:rPr lang="zh-CN" altLang="zh-CN" sz="2400" i="1">
                                        <a:latin typeface="Cambria Math" panose="02040503050406030204" pitchFamily="18" charset="0"/>
                                        <a:ea typeface="Cambria Math" panose="02040503050406030204" pitchFamily="18" charset="0"/>
                                      </a:rPr>
                                    </m:ctrlPr>
                                  </m:naryPr>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2400" b="0" i="1" kern="100" smtClean="0">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p>
                                <m:f>
                                  <m:fPr>
                                    <m:ctrlPr>
                                      <a:rPr lang="zh-CN" altLang="zh-CN" sz="2400" i="1">
                                        <a:latin typeface="Cambria Math" panose="02040503050406030204" pitchFamily="18" charset="0"/>
                                        <a:ea typeface="Cambria Math" panose="02040503050406030204" pitchFamily="18" charset="0"/>
                                      </a:rPr>
                                    </m:ctrlPr>
                                  </m:fPr>
                                  <m:num>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a:latin typeface="Cambria Math" panose="02040503050406030204" pitchFamily="18" charset="0"/>
                                            <a:ea typeface="Cambria Math" panose="02040503050406030204" pitchFamily="18" charset="0"/>
                                          </a:rPr>
                                        </m:ctrlPr>
                                      </m:sSub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bSup>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𝑤</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𝑇</m:t>
                                            </m:r>
                                          </m:sup>
                                        </m:sSup>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p>
                                      </m:sup>
                                    </m:sSup>
                                  </m:num>
                                  <m:den>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𝑤</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𝑇</m:t>
                                            </m:r>
                                          </m:sup>
                                        </m:sSup>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p>
                                      </m:sup>
                                    </m:sSup>
                                  </m:den>
                                </m:f>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rPr>
                                    </m:ctrlPr>
                                  </m:fPr>
                                  <m:num>
                                    <m:sSubSup>
                                      <m:sSubSupPr>
                                        <m:ctrlPr>
                                          <a:rPr lang="zh-CN" altLang="zh-CN" sz="2400" i="1">
                                            <a:latin typeface="Cambria Math" panose="02040503050406030204" pitchFamily="18" charset="0"/>
                                            <a:ea typeface="Cambria Math" panose="02040503050406030204" pitchFamily="18" charset="0"/>
                                          </a:rPr>
                                        </m:ctrlPr>
                                      </m:sSub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bSup>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𝑒</m:t>
                                        </m:r>
                                      </m:e>
                                      <m:sup>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𝑤</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𝑇</m:t>
                                            </m:r>
                                          </m:sup>
                                        </m:sSup>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p>
                                      </m:sup>
                                    </m:sSup>
                                  </m:num>
                                  <m:den>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𝑒</m:t>
                                        </m:r>
                                      </m:e>
                                      <m:sup>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𝑤</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𝑇</m:t>
                                            </m:r>
                                          </m:sup>
                                        </m:sSup>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p>
                                      </m:sup>
                                    </m:sSup>
                                  </m:den>
                                </m:f>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e>
                            </m:mr>
                            <m:m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rPr>
                                    </m:ctrlPr>
                                  </m:fPr>
                                  <m:num>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𝑚</m:t>
                                    </m:r>
                                  </m:den>
                                </m:f>
                                <m:nary>
                                  <m:naryPr>
                                    <m:chr m:val="∑"/>
                                    <m:limLoc m:val="undOvr"/>
                                    <m:ctrlPr>
                                      <a:rPr lang="zh-CN" altLang="zh-CN" sz="2400" i="1">
                                        <a:latin typeface="Cambria Math" panose="02040503050406030204" pitchFamily="18" charset="0"/>
                                        <a:ea typeface="Cambria Math" panose="02040503050406030204" pitchFamily="18" charset="0"/>
                                      </a:rPr>
                                    </m:ctrlPr>
                                  </m:naryPr>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e>
                                </m:nary>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h</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a:latin typeface="Cambria Math" panose="02040503050406030204" pitchFamily="18" charset="0"/>
                                        <a:ea typeface="Cambria Math" panose="02040503050406030204" pitchFamily="18" charset="0"/>
                                      </a:rPr>
                                    </m:ctrlPr>
                                  </m:sSub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bSup>
                              </m:e>
                            </m:mr>
                            <m:m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rPr>
                                    </m:ctrlPr>
                                  </m:fPr>
                                  <m:num>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𝑚</m:t>
                                    </m:r>
                                  </m:den>
                                </m:f>
                                <m:nary>
                                  <m:naryPr>
                                    <m:chr m:val="∑"/>
                                    <m:limLoc m:val="undOvr"/>
                                    <m:ctrlPr>
                                      <a:rPr lang="zh-CN" altLang="zh-CN" sz="2400" i="1">
                                        <a:latin typeface="Cambria Math" panose="02040503050406030204" pitchFamily="18" charset="0"/>
                                        <a:ea typeface="Cambria Math" panose="02040503050406030204" pitchFamily="18" charset="0"/>
                                      </a:rPr>
                                    </m:ctrlPr>
                                  </m:naryPr>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h</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a:latin typeface="Cambria Math" panose="02040503050406030204" pitchFamily="18" charset="0"/>
                                        <a:ea typeface="Cambria Math" panose="02040503050406030204" pitchFamily="18" charset="0"/>
                                      </a:rPr>
                                    </m:ctrlPr>
                                  </m:sSub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bSup>
                              </m:e>
                            </m:mr>
                          </m:m>
                        </m:e>
                      </m:d>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826027" y="2231360"/>
                <a:ext cx="11100501" cy="4322465"/>
              </a:xfrm>
              <a:prstGeom prst="rect">
                <a:avLst/>
              </a:prstGeom>
              <a:blipFill rotWithShape="1">
                <a:blip r:embed="rId4"/>
                <a:stretch>
                  <a:fillRect l="-5" t="-14" r="5" b="14"/>
                </a:stretch>
              </a:blipFill>
            </p:spPr>
            <p:txBody>
              <a:bodyPr/>
              <a:lstStyle/>
              <a:p>
                <a:r>
                  <a:rPr lang="zh-CN" altLang="en-US">
                    <a:noFill/>
                  </a:rPr>
                  <a:t> </a:t>
                </a:r>
              </a:p>
            </p:txBody>
          </p:sp>
        </mc:Fallback>
      </mc:AlternateContent>
      <p:sp>
        <p:nvSpPr>
          <p:cNvPr id="6"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2.3 </a:t>
            </a:r>
            <a:r>
              <a:rPr lang="zh-CN" altLang="en-US" dirty="0">
                <a:solidFill>
                  <a:schemeClr val="tx1"/>
                </a:solidFill>
              </a:rPr>
              <a:t>逻辑回归求解</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圆角矩形 9"/>
          <p:cNvSpPr/>
          <p:nvPr/>
        </p:nvSpPr>
        <p:spPr>
          <a:xfrm>
            <a:off x="8472948" y="1268361"/>
            <a:ext cx="3453581" cy="1268362"/>
          </a:xfrm>
          <a:prstGeom prst="round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71" y="2842804"/>
            <a:ext cx="3515511" cy="3129027"/>
          </a:xfrm>
          <a:prstGeom prst="rect">
            <a:avLst/>
          </a:prstGeom>
        </p:spPr>
      </p:pic>
      <p:sp>
        <p:nvSpPr>
          <p:cNvPr id="6" name="文本框 5"/>
          <p:cNvSpPr txBox="1"/>
          <p:nvPr/>
        </p:nvSpPr>
        <p:spPr>
          <a:xfrm>
            <a:off x="773113" y="6078400"/>
            <a:ext cx="3000580" cy="461665"/>
          </a:xfrm>
          <a:prstGeom prst="rect">
            <a:avLst/>
          </a:prstGeom>
          <a:noFill/>
        </p:spPr>
        <p:txBody>
          <a:bodyPr wrap="square" rtlCol="0">
            <a:spAutoFit/>
          </a:bodyPr>
          <a:lstStyle/>
          <a:p>
            <a:r>
              <a:rPr lang="zh-CN" altLang="en-US" sz="2400" dirty="0">
                <a:latin typeface="+mj-ea"/>
                <a:ea typeface="+mj-ea"/>
              </a:rPr>
              <a:t>没有正则化，过拟合</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4580" y="2724976"/>
            <a:ext cx="3830145" cy="3409072"/>
          </a:xfrm>
          <a:prstGeom prst="rect">
            <a:avLst/>
          </a:prstGeom>
        </p:spPr>
      </p:pic>
      <p:sp>
        <p:nvSpPr>
          <p:cNvPr id="18" name="文本框 17"/>
          <p:cNvSpPr txBox="1"/>
          <p:nvPr/>
        </p:nvSpPr>
        <p:spPr>
          <a:xfrm>
            <a:off x="4467078" y="6099935"/>
            <a:ext cx="3000580" cy="461665"/>
          </a:xfrm>
          <a:prstGeom prst="rect">
            <a:avLst/>
          </a:prstGeom>
          <a:noFill/>
        </p:spPr>
        <p:txBody>
          <a:bodyPr wrap="square" rtlCol="0">
            <a:spAutoFit/>
          </a:bodyPr>
          <a:lstStyle/>
          <a:p>
            <a:r>
              <a:rPr lang="zh-CN" altLang="en-US" sz="2400" dirty="0">
                <a:latin typeface="+mj-ea"/>
                <a:ea typeface="+mj-ea"/>
              </a:rPr>
              <a:t>正则化过度，欠拟合</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5423" y="2783750"/>
            <a:ext cx="3648206" cy="3247134"/>
          </a:xfrm>
          <a:prstGeom prst="rect">
            <a:avLst/>
          </a:prstGeom>
        </p:spPr>
      </p:pic>
      <p:sp>
        <p:nvSpPr>
          <p:cNvPr id="20" name="文本框 19"/>
          <p:cNvSpPr txBox="1"/>
          <p:nvPr/>
        </p:nvSpPr>
        <p:spPr>
          <a:xfrm>
            <a:off x="8610600" y="6078400"/>
            <a:ext cx="3000580" cy="461665"/>
          </a:xfrm>
          <a:prstGeom prst="rect">
            <a:avLst/>
          </a:prstGeom>
          <a:noFill/>
        </p:spPr>
        <p:txBody>
          <a:bodyPr wrap="square" rtlCol="0">
            <a:spAutoFit/>
          </a:bodyPr>
          <a:lstStyle/>
          <a:p>
            <a:r>
              <a:rPr lang="zh-CN" altLang="en-US" sz="2400" dirty="0">
                <a:latin typeface="+mj-ea"/>
                <a:ea typeface="+mj-ea"/>
              </a:rPr>
              <a:t>适当的正则化</a:t>
            </a:r>
          </a:p>
        </p:txBody>
      </p:sp>
      <p:sp>
        <p:nvSpPr>
          <p:cNvPr id="9" name="矩形 8"/>
          <p:cNvSpPr/>
          <p:nvPr/>
        </p:nvSpPr>
        <p:spPr>
          <a:xfrm>
            <a:off x="634328" y="1393174"/>
            <a:ext cx="4493538" cy="461665"/>
          </a:xfrm>
          <a:prstGeom prst="rect">
            <a:avLst/>
          </a:prstGeom>
        </p:spPr>
        <p:txBody>
          <a:bodyPr wrap="none">
            <a:spAutoFit/>
          </a:bodyPr>
          <a:lstStyle/>
          <a:p>
            <a:r>
              <a:rPr lang="zh-CN" altLang="en-US" sz="2400" b="1" dirty="0">
                <a:solidFill>
                  <a:srgbClr val="212121"/>
                </a:solidFill>
                <a:latin typeface="+mj-ea"/>
                <a:ea typeface="+mj-ea"/>
              </a:rPr>
              <a:t>正则化</a:t>
            </a:r>
            <a:r>
              <a:rPr lang="zh-CN" altLang="en-US" sz="2400" dirty="0">
                <a:solidFill>
                  <a:srgbClr val="212121"/>
                </a:solidFill>
                <a:latin typeface="+mj-ea"/>
                <a:ea typeface="+mj-ea"/>
              </a:rPr>
              <a:t>：目的是</a:t>
            </a:r>
            <a:r>
              <a:rPr lang="zh-CN" altLang="en-US" sz="2400" b="1" dirty="0">
                <a:solidFill>
                  <a:srgbClr val="111F1B"/>
                </a:solidFill>
                <a:latin typeface="+mj-ea"/>
                <a:ea typeface="+mj-ea"/>
              </a:rPr>
              <a:t>为了防止过拟合</a:t>
            </a:r>
            <a:endParaRPr lang="zh-CN" altLang="en-US" sz="2400" dirty="0">
              <a:latin typeface="+mj-ea"/>
              <a:ea typeface="+mj-ea"/>
            </a:endParaRPr>
          </a:p>
        </p:txBody>
      </p:sp>
      <mc:AlternateContent xmlns:mc="http://schemas.openxmlformats.org/markup-compatibility/2006" xmlns:a14="http://schemas.microsoft.com/office/drawing/2010/main">
        <mc:Choice Requires="a14">
          <p:sp>
            <p:nvSpPr>
              <p:cNvPr id="11" name="矩形 10"/>
              <p:cNvSpPr/>
              <p:nvPr/>
            </p:nvSpPr>
            <p:spPr>
              <a:xfrm>
                <a:off x="-150464" y="1796519"/>
                <a:ext cx="10261354" cy="9674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𝐽</m:t>
                      </m:r>
                      <m:d>
                        <m:dPr>
                          <m:ctrlPr>
                            <a:rPr lang="zh-CN" altLang="en-US" sz="2000" i="1">
                              <a:latin typeface="Cambria Math" panose="02040503050406030204" pitchFamily="18" charset="0"/>
                            </a:rPr>
                          </m:ctrlPr>
                        </m:dPr>
                        <m:e>
                          <m:r>
                            <a:rPr lang="en-US" altLang="zh-CN" sz="2000" b="0" i="1" smtClean="0">
                              <a:latin typeface="Cambria Math" panose="02040503050406030204" pitchFamily="18" charset="0"/>
                            </a:rPr>
                            <m:t>𝑤</m:t>
                          </m:r>
                        </m:e>
                      </m:d>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0">
                              <a:latin typeface="Cambria Math" panose="02040503050406030204" pitchFamily="18" charset="0"/>
                            </a:rPr>
                            <m:t>1</m:t>
                          </m:r>
                        </m:num>
                        <m:den>
                          <m:r>
                            <a:rPr lang="zh-CN" altLang="en-US" sz="2000" i="1">
                              <a:latin typeface="Cambria Math" panose="02040503050406030204" pitchFamily="18" charset="0"/>
                            </a:rPr>
                            <m:t>𝑚</m:t>
                          </m:r>
                        </m:den>
                      </m:f>
                      <m:nary>
                        <m:naryPr>
                          <m:chr m:val="∑"/>
                          <m:limLoc m:val="undOvr"/>
                          <m:ctrlPr>
                            <a:rPr lang="zh-CN" altLang="en-US" sz="2000" i="1">
                              <a:latin typeface="Cambria Math" panose="02040503050406030204" pitchFamily="18" charset="0"/>
                            </a:rPr>
                          </m:ctrlPr>
                        </m:naryPr>
                        <m:sub>
                          <m:r>
                            <a:rPr lang="zh-CN" altLang="en-US" sz="2000" i="1">
                              <a:latin typeface="Cambria Math" panose="02040503050406030204" pitchFamily="18" charset="0"/>
                            </a:rPr>
                            <m:t>𝑖</m:t>
                          </m:r>
                          <m:r>
                            <a:rPr lang="zh-CN" altLang="en-US" sz="2000" i="0">
                              <a:latin typeface="Cambria Math" panose="02040503050406030204" pitchFamily="18" charset="0"/>
                            </a:rPr>
                            <m:t>=1</m:t>
                          </m:r>
                        </m:sub>
                        <m:sup>
                          <m:r>
                            <a:rPr lang="zh-CN" altLang="en-US" sz="2000" i="1">
                              <a:latin typeface="Cambria Math" panose="02040503050406030204" pitchFamily="18" charset="0"/>
                            </a:rPr>
                            <m:t>𝑚</m:t>
                          </m:r>
                        </m:sup>
                        <m:e>
                          <m:d>
                            <m:dPr>
                              <m:begChr m:val="["/>
                              <m:endChr m:val="]"/>
                              <m:ctrlPr>
                                <a:rPr lang="zh-CN" altLang="en-US" sz="2000" i="1">
                                  <a:latin typeface="Cambria Math" panose="02040503050406030204" pitchFamily="18" charset="0"/>
                                </a:rPr>
                              </m:ctrlPr>
                            </m:dPr>
                            <m:e>
                              <m:r>
                                <a:rPr lang="zh-CN" altLang="en-US" sz="2000" i="0">
                                  <a:latin typeface="Cambria Math" panose="02040503050406030204" pitchFamily="18" charset="0"/>
                                </a:rPr>
                                <m:t>−</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𝑦</m:t>
                                  </m:r>
                                </m:e>
                                <m:sup>
                                  <m:d>
                                    <m:dPr>
                                      <m:ctrlPr>
                                        <a:rPr lang="zh-CN" altLang="en-US" sz="2000" i="1">
                                          <a:latin typeface="Cambria Math" panose="02040503050406030204" pitchFamily="18" charset="0"/>
                                        </a:rPr>
                                      </m:ctrlPr>
                                    </m:dPr>
                                    <m:e>
                                      <m:r>
                                        <a:rPr lang="zh-CN" altLang="en-US" sz="2000" i="1">
                                          <a:latin typeface="Cambria Math" panose="02040503050406030204" pitchFamily="18" charset="0"/>
                                        </a:rPr>
                                        <m:t>𝑖</m:t>
                                      </m:r>
                                    </m:e>
                                  </m:d>
                                </m:sup>
                              </m:sSup>
                              <m:r>
                                <m:rPr>
                                  <m:sty m:val="p"/>
                                </m:rPr>
                                <a:rPr lang="zh-CN" altLang="en-US" sz="2000" i="0">
                                  <a:latin typeface="Cambria Math" panose="02040503050406030204" pitchFamily="18" charset="0"/>
                                </a:rPr>
                                <m:t>log</m:t>
                              </m:r>
                              <m:d>
                                <m:dPr>
                                  <m:ctrlPr>
                                    <a:rPr lang="zh-CN" altLang="en-US" sz="2000" i="1">
                                      <a:latin typeface="Cambria Math" panose="02040503050406030204" pitchFamily="18" charset="0"/>
                                    </a:rPr>
                                  </m:ctrlPr>
                                </m:dPr>
                                <m:e>
                                  <m:r>
                                    <a:rPr lang="en-US" altLang="zh-CN" sz="2000" b="0" i="1" smtClean="0">
                                      <a:latin typeface="Cambria Math" panose="02040503050406030204" pitchFamily="18" charset="0"/>
                                    </a:rPr>
                                    <m:t>h</m:t>
                                  </m:r>
                                  <m:d>
                                    <m:dPr>
                                      <m:ctrlPr>
                                        <a:rPr lang="zh-CN" altLang="en-US" sz="2000" i="1">
                                          <a:latin typeface="Cambria Math" panose="02040503050406030204" pitchFamily="18" charset="0"/>
                                        </a:rPr>
                                      </m:ctrlPr>
                                    </m:dPr>
                                    <m:e>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𝑥</m:t>
                                          </m:r>
                                        </m:e>
                                        <m:sup>
                                          <m:d>
                                            <m:dPr>
                                              <m:ctrlPr>
                                                <a:rPr lang="zh-CN" altLang="en-US" sz="2000" i="1">
                                                  <a:latin typeface="Cambria Math" panose="02040503050406030204" pitchFamily="18" charset="0"/>
                                                </a:rPr>
                                              </m:ctrlPr>
                                            </m:dPr>
                                            <m:e>
                                              <m:r>
                                                <a:rPr lang="zh-CN" altLang="en-US" sz="2000" i="1">
                                                  <a:latin typeface="Cambria Math" panose="02040503050406030204" pitchFamily="18" charset="0"/>
                                                </a:rPr>
                                                <m:t>𝑖</m:t>
                                              </m:r>
                                            </m:e>
                                          </m:d>
                                        </m:sup>
                                      </m:sSup>
                                    </m:e>
                                  </m:d>
                                </m:e>
                              </m:d>
                              <m:r>
                                <a:rPr lang="zh-CN" altLang="en-US" sz="2000" i="0">
                                  <a:latin typeface="Cambria Math" panose="02040503050406030204" pitchFamily="18" charset="0"/>
                                </a:rPr>
                                <m:t>−</m:t>
                              </m:r>
                              <m:d>
                                <m:dPr>
                                  <m:ctrlPr>
                                    <a:rPr lang="zh-CN" altLang="en-US" sz="2000" i="1">
                                      <a:latin typeface="Cambria Math" panose="02040503050406030204" pitchFamily="18" charset="0"/>
                                    </a:rPr>
                                  </m:ctrlPr>
                                </m:dPr>
                                <m:e>
                                  <m:r>
                                    <a:rPr lang="zh-CN" altLang="en-US" sz="2000" i="0">
                                      <a:latin typeface="Cambria Math" panose="02040503050406030204" pitchFamily="18" charset="0"/>
                                    </a:rPr>
                                    <m:t>1−</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𝑦</m:t>
                                      </m:r>
                                    </m:e>
                                    <m:sup>
                                      <m:d>
                                        <m:dPr>
                                          <m:ctrlPr>
                                            <a:rPr lang="zh-CN" altLang="en-US" sz="2000" i="1">
                                              <a:latin typeface="Cambria Math" panose="02040503050406030204" pitchFamily="18" charset="0"/>
                                            </a:rPr>
                                          </m:ctrlPr>
                                        </m:dPr>
                                        <m:e>
                                          <m:r>
                                            <a:rPr lang="zh-CN" altLang="en-US" sz="2000" i="1">
                                              <a:latin typeface="Cambria Math" panose="02040503050406030204" pitchFamily="18" charset="0"/>
                                            </a:rPr>
                                            <m:t>𝑖</m:t>
                                          </m:r>
                                        </m:e>
                                      </m:d>
                                    </m:sup>
                                  </m:sSup>
                                </m:e>
                              </m:d>
                              <m:r>
                                <m:rPr>
                                  <m:sty m:val="p"/>
                                </m:rPr>
                                <a:rPr lang="zh-CN" altLang="en-US" sz="2000" i="0">
                                  <a:latin typeface="Cambria Math" panose="02040503050406030204" pitchFamily="18" charset="0"/>
                                </a:rPr>
                                <m:t>log</m:t>
                              </m:r>
                              <m:d>
                                <m:dPr>
                                  <m:ctrlPr>
                                    <a:rPr lang="zh-CN" altLang="en-US" sz="2000" i="1">
                                      <a:latin typeface="Cambria Math" panose="02040503050406030204" pitchFamily="18" charset="0"/>
                                    </a:rPr>
                                  </m:ctrlPr>
                                </m:dPr>
                                <m:e>
                                  <m:r>
                                    <a:rPr lang="zh-CN" altLang="en-US" sz="2000" i="0">
                                      <a:latin typeface="Cambria Math" panose="02040503050406030204" pitchFamily="18" charset="0"/>
                                    </a:rPr>
                                    <m:t>1−</m:t>
                                  </m:r>
                                  <m:r>
                                    <a:rPr lang="en-US" altLang="zh-CN" sz="2000" b="0" i="1" smtClean="0">
                                      <a:latin typeface="Cambria Math" panose="02040503050406030204" pitchFamily="18" charset="0"/>
                                    </a:rPr>
                                    <m:t>h</m:t>
                                  </m:r>
                                  <m:d>
                                    <m:dPr>
                                      <m:ctrlPr>
                                        <a:rPr lang="zh-CN" altLang="en-US" sz="2000" i="1">
                                          <a:latin typeface="Cambria Math" panose="02040503050406030204" pitchFamily="18" charset="0"/>
                                        </a:rPr>
                                      </m:ctrlPr>
                                    </m:dPr>
                                    <m:e>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𝑥</m:t>
                                          </m:r>
                                        </m:e>
                                        <m:sup>
                                          <m:d>
                                            <m:dPr>
                                              <m:ctrlPr>
                                                <a:rPr lang="zh-CN" altLang="en-US" sz="2000" i="1">
                                                  <a:latin typeface="Cambria Math" panose="02040503050406030204" pitchFamily="18" charset="0"/>
                                                </a:rPr>
                                              </m:ctrlPr>
                                            </m:dPr>
                                            <m:e>
                                              <m:r>
                                                <a:rPr lang="zh-CN" altLang="en-US" sz="2000" i="1">
                                                  <a:latin typeface="Cambria Math" panose="02040503050406030204" pitchFamily="18" charset="0"/>
                                                </a:rPr>
                                                <m:t>𝑖</m:t>
                                              </m:r>
                                            </m:e>
                                          </m:d>
                                        </m:sup>
                                      </m:sSup>
                                    </m:e>
                                  </m:d>
                                </m:e>
                              </m:d>
                            </m:e>
                          </m:d>
                        </m:e>
                      </m:nary>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𝜆</m:t>
                          </m:r>
                        </m:num>
                        <m:den>
                          <m:r>
                            <a:rPr lang="zh-CN" altLang="en-US" sz="2000" i="0">
                              <a:latin typeface="Cambria Math" panose="02040503050406030204" pitchFamily="18" charset="0"/>
                            </a:rPr>
                            <m:t>2</m:t>
                          </m:r>
                          <m:r>
                            <a:rPr lang="zh-CN" altLang="en-US" sz="2000" i="1">
                              <a:latin typeface="Cambria Math" panose="02040503050406030204" pitchFamily="18" charset="0"/>
                            </a:rPr>
                            <m:t>𝑚</m:t>
                          </m:r>
                        </m:den>
                      </m:f>
                      <m:nary>
                        <m:naryPr>
                          <m:chr m:val="∑"/>
                          <m:limLoc m:val="undOvr"/>
                          <m:ctrlPr>
                            <a:rPr lang="zh-CN" altLang="en-US" sz="2000" i="1">
                              <a:latin typeface="Cambria Math" panose="02040503050406030204" pitchFamily="18" charset="0"/>
                            </a:rPr>
                          </m:ctrlPr>
                        </m:naryPr>
                        <m:sub>
                          <m:r>
                            <a:rPr lang="zh-CN" altLang="en-US" sz="2000" i="1">
                              <a:latin typeface="Cambria Math" panose="02040503050406030204" pitchFamily="18" charset="0"/>
                            </a:rPr>
                            <m:t>𝑗</m:t>
                          </m:r>
                          <m:r>
                            <a:rPr lang="zh-CN" altLang="en-US" sz="2000" i="0">
                              <a:latin typeface="Cambria Math" panose="02040503050406030204" pitchFamily="18" charset="0"/>
                            </a:rPr>
                            <m:t>=1</m:t>
                          </m:r>
                        </m:sub>
                        <m:sup>
                          <m:r>
                            <a:rPr lang="zh-CN" altLang="en-US" sz="2000" i="1">
                              <a:latin typeface="Cambria Math" panose="02040503050406030204" pitchFamily="18" charset="0"/>
                            </a:rPr>
                            <m:t>𝑛</m:t>
                          </m:r>
                        </m:sup>
                        <m:e>
                          <m:sSubSup>
                            <m:sSubSupPr>
                              <m:ctrlPr>
                                <a:rPr lang="zh-CN" altLang="en-US" sz="2000" i="1">
                                  <a:latin typeface="Cambria Math" panose="02040503050406030204" pitchFamily="18" charset="0"/>
                                </a:rPr>
                              </m:ctrlPr>
                            </m:sSubSupPr>
                            <m:e>
                              <m:r>
                                <a:rPr lang="en-US" altLang="zh-CN" sz="2000" b="0" i="1" smtClean="0">
                                  <a:latin typeface="Cambria Math" panose="02040503050406030204" pitchFamily="18" charset="0"/>
                                </a:rPr>
                                <m:t>𝑤</m:t>
                              </m:r>
                            </m:e>
                            <m:sub>
                              <m:r>
                                <a:rPr lang="zh-CN" altLang="en-US" sz="2000" i="1">
                                  <a:latin typeface="Cambria Math" panose="02040503050406030204" pitchFamily="18" charset="0"/>
                                </a:rPr>
                                <m:t>𝑗</m:t>
                              </m:r>
                            </m:sub>
                            <m:sup>
                              <m:r>
                                <a:rPr lang="zh-CN" altLang="en-US" sz="2000" i="0">
                                  <a:latin typeface="Cambria Math" panose="02040503050406030204" pitchFamily="18" charset="0"/>
                                </a:rPr>
                                <m:t>2</m:t>
                              </m:r>
                            </m:sup>
                          </m:sSubSup>
                        </m:e>
                      </m:nary>
                    </m:oMath>
                  </m:oMathPara>
                </a14:m>
                <a:endParaRPr lang="zh-CN" altLang="en-US" sz="2000" dirty="0"/>
              </a:p>
            </p:txBody>
          </p:sp>
        </mc:Choice>
        <mc:Fallback xmlns="">
          <p:sp>
            <p:nvSpPr>
              <p:cNvPr id="11" name="矩形 10"/>
              <p:cNvSpPr>
                <a:spLocks noRot="1" noChangeAspect="1" noMove="1" noResize="1" noEditPoints="1" noAdjustHandles="1" noChangeArrowheads="1" noChangeShapeType="1" noTextEdit="1"/>
              </p:cNvSpPr>
              <p:nvPr/>
            </p:nvSpPr>
            <p:spPr>
              <a:xfrm>
                <a:off x="-150464" y="1796519"/>
                <a:ext cx="10261354" cy="967444"/>
              </a:xfrm>
              <a:prstGeom prst="rect">
                <a:avLst/>
              </a:prstGeom>
              <a:blipFill rotWithShape="1">
                <a:blip r:embed="rId5"/>
                <a:stretch>
                  <a:fillRect l="6" t="-11" r="4" b="46"/>
                </a:stretch>
              </a:blipFill>
            </p:spPr>
            <p:txBody>
              <a:bodyPr/>
              <a:lstStyle/>
              <a:p>
                <a:r>
                  <a:rPr lang="zh-CN" altLang="en-US">
                    <a:noFill/>
                  </a:rPr>
                  <a:t> </a:t>
                </a:r>
              </a:p>
            </p:txBody>
          </p:sp>
        </mc:Fallback>
      </mc:AlternateContent>
      <p:sp>
        <p:nvSpPr>
          <p:cNvPr id="23" name="圆角矩形 22"/>
          <p:cNvSpPr/>
          <p:nvPr/>
        </p:nvSpPr>
        <p:spPr>
          <a:xfrm>
            <a:off x="7933899" y="1796519"/>
            <a:ext cx="1320270" cy="92946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charset="-122"/>
            </a:endParaRPr>
          </a:p>
        </p:txBody>
      </p:sp>
      <p:sp>
        <p:nvSpPr>
          <p:cNvPr id="12" name="文本框 11"/>
          <p:cNvSpPr txBox="1"/>
          <p:nvPr/>
        </p:nvSpPr>
        <p:spPr>
          <a:xfrm>
            <a:off x="7877248" y="1185165"/>
            <a:ext cx="1802278" cy="461665"/>
          </a:xfrm>
          <a:prstGeom prst="rect">
            <a:avLst/>
          </a:prstGeom>
          <a:noFill/>
        </p:spPr>
        <p:txBody>
          <a:bodyPr wrap="square" rtlCol="0">
            <a:spAutoFit/>
          </a:bodyPr>
          <a:lstStyle/>
          <a:p>
            <a:r>
              <a:rPr lang="zh-CN" altLang="en-US" sz="2400" dirty="0">
                <a:latin typeface="+mj-ea"/>
                <a:ea typeface="+mj-ea"/>
              </a:rPr>
              <a:t>正则化项</a:t>
            </a:r>
          </a:p>
        </p:txBody>
      </p:sp>
      <p:sp>
        <p:nvSpPr>
          <p:cNvPr id="13" name="下箭头 12"/>
          <p:cNvSpPr/>
          <p:nvPr/>
        </p:nvSpPr>
        <p:spPr>
          <a:xfrm>
            <a:off x="8530447" y="1600386"/>
            <a:ext cx="117684" cy="196133"/>
          </a:xfrm>
          <a:prstGeom prst="downArrow">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4" name="矩形 13"/>
          <p:cNvSpPr/>
          <p:nvPr/>
        </p:nvSpPr>
        <p:spPr>
          <a:xfrm>
            <a:off x="9381270" y="1694346"/>
            <a:ext cx="2810730" cy="830997"/>
          </a:xfrm>
          <a:prstGeom prst="rect">
            <a:avLst/>
          </a:prstGeom>
        </p:spPr>
        <p:txBody>
          <a:bodyPr wrap="square">
            <a:spAutoFit/>
          </a:bodyPr>
          <a:lstStyle/>
          <a:p>
            <a:r>
              <a:rPr lang="zh-CN" altLang="en-US" sz="2400" dirty="0">
                <a:solidFill>
                  <a:srgbClr val="FF0000"/>
                </a:solidFill>
                <a:latin typeface="+mj-ea"/>
                <a:ea typeface="+mj-ea"/>
              </a:rPr>
              <a:t>当 </a:t>
            </a:r>
            <a:r>
              <a:rPr lang="en-US" altLang="zh-CN" sz="2400" dirty="0">
                <a:solidFill>
                  <a:srgbClr val="FF0000"/>
                </a:solidFill>
                <a:latin typeface="+mj-ea"/>
                <a:ea typeface="+mj-ea"/>
              </a:rPr>
              <a:t>λ </a:t>
            </a:r>
            <a:r>
              <a:rPr lang="zh-CN" altLang="en-US" sz="2400" dirty="0">
                <a:solidFill>
                  <a:srgbClr val="FF0000"/>
                </a:solidFill>
                <a:latin typeface="+mj-ea"/>
                <a:ea typeface="+mj-ea"/>
              </a:rPr>
              <a:t>的值开始上升时，降低了方差。</a:t>
            </a:r>
            <a:endParaRPr lang="en-US" altLang="zh-CN" sz="2400" dirty="0">
              <a:solidFill>
                <a:srgbClr val="FF0000"/>
              </a:solidFill>
              <a:latin typeface="+mj-ea"/>
              <a:ea typeface="+mj-ea"/>
            </a:endParaRPr>
          </a:p>
        </p:txBody>
      </p:sp>
      <p:sp>
        <p:nvSpPr>
          <p:cNvPr id="4"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2.3 </a:t>
            </a:r>
            <a:r>
              <a:rPr lang="zh-CN" altLang="en-US" dirty="0">
                <a:solidFill>
                  <a:schemeClr val="tx1"/>
                </a:solidFill>
              </a:rPr>
              <a:t>逻辑回归求解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p:cNvSpPr txBox="1"/>
              <p:nvPr/>
            </p:nvSpPr>
            <p:spPr>
              <a:xfrm>
                <a:off x="1020315" y="1426590"/>
                <a:ext cx="10193785" cy="2270750"/>
              </a:xfrm>
              <a:prstGeom prst="rect">
                <a:avLst/>
              </a:prstGeom>
              <a:noFill/>
            </p:spPr>
            <p:txBody>
              <a:bodyPr wrap="square">
                <a:spAutoFit/>
              </a:bodyPr>
              <a:lstStyle/>
              <a:p>
                <a:pPr marL="342900" indent="-342900">
                  <a:lnSpc>
                    <a:spcPct val="120000"/>
                  </a:lnSpc>
                  <a:buFont typeface="Wingdings" panose="05000000000000000000" pitchFamily="2" charset="2"/>
                  <a:buChar char="n"/>
                </a:pPr>
                <a:r>
                  <a:rPr lang="zh-CN" altLang="en-US" sz="2400" dirty="0">
                    <a:latin typeface="+mj-ea"/>
                    <a:ea typeface="+mj-ea"/>
                  </a:rPr>
                  <a:t>线性回归用来预测，逻辑回归用来分类。</a:t>
                </a:r>
              </a:p>
              <a:p>
                <a:pPr marL="800100" lvl="1" indent="-342900">
                  <a:lnSpc>
                    <a:spcPct val="120000"/>
                  </a:lnSpc>
                  <a:buFont typeface="Arial" panose="020B0604020202020204" pitchFamily="34" charset="0"/>
                  <a:buChar char="•"/>
                </a:pPr>
                <a:r>
                  <a:rPr lang="zh-CN" altLang="en-US" sz="2400" dirty="0">
                    <a:latin typeface="+mj-ea"/>
                    <a:ea typeface="+mj-ea"/>
                  </a:rPr>
                  <a:t>在线性回归模型中，输出一般是连续的，对于每一个输入的x，都有一个对应的输出y。因此模型的定义域和值域都可以是无穷。</a:t>
                </a:r>
              </a:p>
              <a:p>
                <a:pPr marL="800100" lvl="1" indent="-342900">
                  <a:lnSpc>
                    <a:spcPct val="120000"/>
                  </a:lnSpc>
                  <a:buFont typeface="Arial" panose="020B0604020202020204" pitchFamily="34" charset="0"/>
                  <a:buChar char="•"/>
                </a:pPr>
                <a:r>
                  <a:rPr lang="zh-CN" altLang="en-US" sz="2400" dirty="0">
                    <a:latin typeface="+mj-ea"/>
                    <a:ea typeface="+mj-ea"/>
                    <a:cs typeface="Euclid" panose="02020503060505020303" pitchFamily="18" charset="0"/>
                  </a:rPr>
                  <a:t>逻辑回归，输入可以是连续的[-</a:t>
                </a:r>
                <a14:m>
                  <m:oMath xmlns:m="http://schemas.openxmlformats.org/officeDocument/2006/math">
                    <m:r>
                      <a:rPr lang="zh-CN" altLang="en-US" sz="2400">
                        <a:latin typeface="Cambria Math" panose="02040503050406030204" pitchFamily="18" charset="0"/>
                        <a:ea typeface="+mj-ea"/>
                        <a:cs typeface="Euclid" panose="02020503060505020303" pitchFamily="18" charset="0"/>
                      </a:rPr>
                      <m:t>∞</m:t>
                    </m:r>
                  </m:oMath>
                </a14:m>
                <a:r>
                  <a:rPr lang="zh-CN" altLang="en-US" sz="2400" dirty="0">
                    <a:latin typeface="+mj-ea"/>
                    <a:ea typeface="+mj-ea"/>
                    <a:cs typeface="Euclid" panose="02020503060505020303" pitchFamily="18" charset="0"/>
                  </a:rPr>
                  <a:t>,+ </a:t>
                </a:r>
                <a14:m>
                  <m:oMath xmlns:m="http://schemas.openxmlformats.org/officeDocument/2006/math">
                    <m:r>
                      <a:rPr lang="zh-CN" altLang="en-US" sz="2400">
                        <a:latin typeface="Cambria Math" panose="02040503050406030204" pitchFamily="18" charset="0"/>
                        <a:ea typeface="+mj-ea"/>
                        <a:cs typeface="Euclid" panose="02020503060505020303" pitchFamily="18" charset="0"/>
                      </a:rPr>
                      <m:t>∞</m:t>
                    </m:r>
                  </m:oMath>
                </a14:m>
                <a:r>
                  <a:rPr lang="zh-CN" altLang="en-US" sz="2400" dirty="0">
                    <a:latin typeface="+mj-ea"/>
                    <a:ea typeface="+mj-ea"/>
                    <a:cs typeface="Euclid" panose="02020503060505020303" pitchFamily="18" charset="0"/>
                  </a:rPr>
                  <a:t>]，但输出一般是离散的，通常只有两个值{0,1} 。</a:t>
                </a:r>
              </a:p>
            </p:txBody>
          </p:sp>
        </mc:Choice>
        <mc:Fallback xmlns="">
          <p:sp>
            <p:nvSpPr>
              <p:cNvPr id="5" name="文本框 4"/>
              <p:cNvSpPr txBox="1">
                <a:spLocks noRot="1" noChangeAspect="1" noMove="1" noResize="1" noEditPoints="1" noAdjustHandles="1" noChangeArrowheads="1" noChangeShapeType="1" noTextEdit="1"/>
              </p:cNvSpPr>
              <p:nvPr/>
            </p:nvSpPr>
            <p:spPr>
              <a:xfrm>
                <a:off x="1020315" y="1426590"/>
                <a:ext cx="10193785" cy="2270750"/>
              </a:xfrm>
              <a:prstGeom prst="rect">
                <a:avLst/>
              </a:prstGeom>
              <a:blipFill rotWithShape="1">
                <a:blip r:embed="rId2"/>
                <a:stretch>
                  <a:fillRect l="-5" t="-17" b="-5744"/>
                </a:stretch>
              </a:blipFill>
            </p:spPr>
            <p:txBody>
              <a:bodyPr/>
              <a:lstStyle/>
              <a:p>
                <a:r>
                  <a:rPr lang="zh-CN" altLang="en-US">
                    <a:noFill/>
                  </a:rPr>
                  <a:t> </a:t>
                </a:r>
              </a:p>
            </p:txBody>
          </p:sp>
        </mc:Fallback>
      </mc:AlternateContent>
      <p:sp>
        <p:nvSpPr>
          <p:cNvPr id="6"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线性回归与逻辑回归的区别与联系</a:t>
            </a:r>
          </a:p>
        </p:txBody>
      </p:sp>
      <p:sp>
        <p:nvSpPr>
          <p:cNvPr id="4" name="文本框 3"/>
          <p:cNvSpPr txBox="1"/>
          <p:nvPr/>
        </p:nvSpPr>
        <p:spPr>
          <a:xfrm>
            <a:off x="1020314" y="4372134"/>
            <a:ext cx="10422385" cy="1827552"/>
          </a:xfrm>
          <a:prstGeom prst="rect">
            <a:avLst/>
          </a:prstGeom>
          <a:noFill/>
        </p:spPr>
        <p:txBody>
          <a:bodyPr wrap="square">
            <a:spAutoFit/>
          </a:bodyPr>
          <a:lstStyle/>
          <a:p>
            <a:pPr marL="342900" indent="-342900">
              <a:lnSpc>
                <a:spcPct val="120000"/>
              </a:lnSpc>
              <a:buFont typeface="Wingdings" panose="05000000000000000000" pitchFamily="2" charset="2"/>
              <a:buChar char="n"/>
            </a:pPr>
            <a:r>
              <a:rPr lang="zh-CN" altLang="en-US" sz="2400" dirty="0">
                <a:latin typeface="微软雅黑" panose="020B0503020204020204" charset="-122"/>
                <a:ea typeface="微软雅黑" panose="020B0503020204020204" charset="-122"/>
              </a:rPr>
              <a:t>线性回归和逻辑回归的损失函数:</a:t>
            </a:r>
          </a:p>
          <a:p>
            <a:pPr marL="800100" lvl="1" indent="-342900">
              <a:lnSpc>
                <a:spcPct val="120000"/>
              </a:lnSpc>
              <a:buFont typeface="Arial" panose="020B0604020202020204" pitchFamily="34" charset="0"/>
              <a:buChar char="•"/>
            </a:pPr>
            <a:r>
              <a:rPr lang="zh-CN" altLang="en-US" sz="2400" dirty="0">
                <a:latin typeface="微软雅黑" panose="020B0503020204020204" charset="-122"/>
                <a:ea typeface="微软雅黑" panose="020B0503020204020204" charset="-122"/>
              </a:rPr>
              <a:t>线性回归中使用的是最小化平方误差损失函数。</a:t>
            </a:r>
          </a:p>
          <a:p>
            <a:pPr marL="800100" lvl="1" indent="-342900">
              <a:lnSpc>
                <a:spcPct val="120000"/>
              </a:lnSpc>
              <a:buFont typeface="Arial" panose="020B0604020202020204" pitchFamily="34" charset="0"/>
              <a:buChar char="•"/>
            </a:pPr>
            <a:r>
              <a:rPr lang="zh-CN" altLang="en-US" sz="2400" dirty="0">
                <a:latin typeface="微软雅黑" panose="020B0503020204020204" charset="-122"/>
                <a:ea typeface="微软雅黑" panose="020B0503020204020204" charset="-122"/>
              </a:rPr>
              <a:t>逻辑回归使用对数似然函数进行参数估计，使用交叉嫡作为损失函数，对预测错误的惩罚是随着输出的增大，逐渐逼近一个常数。</a:t>
            </a:r>
          </a:p>
        </p:txBody>
      </p:sp>
      <p:sp>
        <p:nvSpPr>
          <p:cNvPr id="7" name="文本框 6"/>
          <p:cNvSpPr txBox="1"/>
          <p:nvPr/>
        </p:nvSpPr>
        <p:spPr>
          <a:xfrm>
            <a:off x="1020315" y="3697340"/>
            <a:ext cx="8181775" cy="461665"/>
          </a:xfrm>
          <a:prstGeom prst="rect">
            <a:avLst/>
          </a:prstGeom>
          <a:noFill/>
        </p:spPr>
        <p:txBody>
          <a:bodyPr wrap="square">
            <a:spAutoFit/>
          </a:bodyPr>
          <a:lstStyle/>
          <a:p>
            <a:pPr marL="342900" indent="-342900">
              <a:buFont typeface="Wingdings" panose="05000000000000000000" pitchFamily="2" charset="2"/>
              <a:buChar char="n"/>
            </a:pPr>
            <a:r>
              <a:rPr lang="zh-CN" altLang="en-US" sz="2400" dirty="0">
                <a:solidFill>
                  <a:schemeClr val="bg2">
                    <a:lumMod val="60000"/>
                    <a:lumOff val="40000"/>
                  </a:schemeClr>
                </a:solidFill>
                <a:latin typeface="微软雅黑" panose="020B0503020204020204" charset="-122"/>
                <a:ea typeface="微软雅黑" panose="020B0503020204020204" charset="-122"/>
              </a:rPr>
              <a:t>线性回归是拟合函数，逻辑回归是预测函数。</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1169" y="1339227"/>
            <a:ext cx="11235531" cy="2089773"/>
          </a:xfrm>
        </p:spPr>
        <p:txBody>
          <a:bodyPr/>
          <a:lstStyle/>
          <a:p>
            <a:pPr algn="just">
              <a:lnSpc>
                <a:spcPct val="120000"/>
              </a:lnSpc>
            </a:pPr>
            <a:r>
              <a:rPr lang="zh-CN" altLang="en-US" sz="2400" kern="1200" dirty="0">
                <a:latin typeface="微软雅黑" panose="020B0503020204020204" charset="-122"/>
                <a:ea typeface="微软雅黑" panose="020B0503020204020204" charset="-122"/>
              </a:rPr>
              <a:t>线性判别分析</a:t>
            </a:r>
            <a:r>
              <a:rPr lang="zh-CN" altLang="en-US" sz="2400" b="1" kern="1200" dirty="0">
                <a:latin typeface="微软雅黑" panose="020B0503020204020204" charset="-122"/>
                <a:ea typeface="微软雅黑" panose="020B0503020204020204" charset="-122"/>
              </a:rPr>
              <a:t>（</a:t>
            </a:r>
            <a:r>
              <a:rPr lang="en-US" altLang="zh-CN" sz="2400" b="1" kern="1200" dirty="0">
                <a:latin typeface="微软雅黑" panose="020B0503020204020204" charset="-122"/>
                <a:ea typeface="微软雅黑" panose="020B0503020204020204" charset="-122"/>
              </a:rPr>
              <a:t>Linear Discriminant Analysis</a:t>
            </a:r>
            <a:r>
              <a:rPr lang="zh-CN" altLang="en-US" sz="2400" b="1" kern="1200" dirty="0">
                <a:latin typeface="微软雅黑" panose="020B0503020204020204" charset="-122"/>
                <a:ea typeface="微软雅黑" panose="020B0503020204020204" charset="-122"/>
              </a:rPr>
              <a:t>，简称为</a:t>
            </a:r>
            <a:r>
              <a:rPr lang="en-US" altLang="zh-CN" sz="2400" b="1" kern="1200" dirty="0">
                <a:latin typeface="微软雅黑" panose="020B0503020204020204" charset="-122"/>
                <a:ea typeface="微软雅黑" panose="020B0503020204020204" charset="-122"/>
              </a:rPr>
              <a:t>LDA</a:t>
            </a:r>
            <a:r>
              <a:rPr lang="zh-CN" altLang="en-US" sz="2400" b="1" kern="1200" dirty="0">
                <a:latin typeface="微软雅黑" panose="020B0503020204020204" charset="-122"/>
                <a:ea typeface="微软雅黑" panose="020B0503020204020204" charset="-122"/>
              </a:rPr>
              <a:t>）</a:t>
            </a:r>
            <a:r>
              <a:rPr lang="zh-CN" altLang="en-US" sz="2400" kern="1200" dirty="0">
                <a:latin typeface="微软雅黑" panose="020B0503020204020204" charset="-122"/>
                <a:ea typeface="微软雅黑" panose="020B0503020204020204" charset="-122"/>
              </a:rPr>
              <a:t>也叫</a:t>
            </a:r>
            <a:r>
              <a:rPr lang="en-US" altLang="zh-CN" sz="2400" b="1" kern="1200" dirty="0">
                <a:latin typeface="微软雅黑" panose="020B0503020204020204" charset="-122"/>
                <a:ea typeface="微软雅黑" panose="020B0503020204020204" charset="-122"/>
              </a:rPr>
              <a:t>Fisher</a:t>
            </a:r>
            <a:r>
              <a:rPr lang="zh-CN" altLang="en-US" sz="2400" b="1" kern="1200" dirty="0">
                <a:latin typeface="微软雅黑" panose="020B0503020204020204" charset="-122"/>
                <a:ea typeface="微软雅黑" panose="020B0503020204020204" charset="-122"/>
              </a:rPr>
              <a:t>线性判别分析</a:t>
            </a:r>
            <a:r>
              <a:rPr lang="zh-CN" altLang="en-US" sz="2400" kern="1200" dirty="0">
                <a:latin typeface="微软雅黑" panose="020B0503020204020204" charset="-122"/>
                <a:ea typeface="微软雅黑" panose="020B0503020204020204" charset="-122"/>
              </a:rPr>
              <a:t>，是特征抽取中最为经典和广泛使用的方法之一。</a:t>
            </a:r>
            <a:r>
              <a:rPr lang="en-US" altLang="zh-CN" sz="2400" kern="1200" dirty="0">
                <a:latin typeface="微软雅黑" panose="020B0503020204020204" charset="-122"/>
                <a:ea typeface="微软雅黑" panose="020B0503020204020204" charset="-122"/>
              </a:rPr>
              <a:t>LDA</a:t>
            </a:r>
            <a:r>
              <a:rPr lang="zh-CN" altLang="en-US" sz="2400" kern="1200" dirty="0">
                <a:latin typeface="微软雅黑" panose="020B0503020204020204" charset="-122"/>
                <a:ea typeface="微软雅黑" panose="020B0503020204020204" charset="-122"/>
              </a:rPr>
              <a:t>是由</a:t>
            </a:r>
            <a:r>
              <a:rPr lang="en-US" altLang="zh-CN" sz="2400" kern="1200" dirty="0" err="1">
                <a:latin typeface="微软雅黑" panose="020B0503020204020204" charset="-122"/>
                <a:ea typeface="微软雅黑" panose="020B0503020204020204" charset="-122"/>
              </a:rPr>
              <a:t>R.AFisher</a:t>
            </a:r>
            <a:r>
              <a:rPr lang="zh-CN" altLang="en-US" sz="2400" kern="1200" dirty="0">
                <a:latin typeface="微软雅黑" panose="020B0503020204020204" charset="-122"/>
                <a:ea typeface="微软雅黑" panose="020B0503020204020204" charset="-122"/>
              </a:rPr>
              <a:t>于</a:t>
            </a:r>
            <a:r>
              <a:rPr lang="en-US" altLang="zh-CN" sz="2400" kern="1200" dirty="0">
                <a:latin typeface="微软雅黑" panose="020B0503020204020204" charset="-122"/>
                <a:ea typeface="微软雅黑" panose="020B0503020204020204" charset="-122"/>
              </a:rPr>
              <a:t>1936</a:t>
            </a:r>
            <a:r>
              <a:rPr lang="zh-CN" altLang="en-US" sz="2400" kern="1200" dirty="0">
                <a:latin typeface="微软雅黑" panose="020B0503020204020204" charset="-122"/>
                <a:ea typeface="微软雅黑" panose="020B0503020204020204" charset="-122"/>
              </a:rPr>
              <a:t>年提出来的方法</a:t>
            </a:r>
            <a:r>
              <a:rPr lang="en-US" altLang="zh-CN" sz="2400" kern="1200" dirty="0">
                <a:latin typeface="微软雅黑" panose="020B0503020204020204" charset="-122"/>
                <a:ea typeface="微软雅黑" panose="020B0503020204020204" charset="-122"/>
              </a:rPr>
              <a:t>,</a:t>
            </a:r>
            <a:r>
              <a:rPr lang="zh-CN" altLang="en-US" sz="2400" kern="1200" dirty="0">
                <a:latin typeface="微软雅黑" panose="020B0503020204020204" charset="-122"/>
                <a:ea typeface="微软雅黑" panose="020B0503020204020204" charset="-122"/>
              </a:rPr>
              <a:t>主要是用来解决生物问题的分类问题。它是在</a:t>
            </a:r>
            <a:r>
              <a:rPr lang="en-US" altLang="zh-CN" sz="2400" kern="1200" dirty="0">
                <a:latin typeface="微软雅黑" panose="020B0503020204020204" charset="-122"/>
                <a:ea typeface="微软雅黑" panose="020B0503020204020204" charset="-122"/>
              </a:rPr>
              <a:t>1996</a:t>
            </a:r>
            <a:r>
              <a:rPr lang="zh-CN" altLang="en-US" sz="2400" kern="1200" dirty="0">
                <a:latin typeface="微软雅黑" panose="020B0503020204020204" charset="-122"/>
                <a:ea typeface="微软雅黑" panose="020B0503020204020204" charset="-122"/>
              </a:rPr>
              <a:t>年由</a:t>
            </a:r>
            <a:r>
              <a:rPr lang="en-US" altLang="zh-CN" sz="2400" kern="1200" dirty="0" err="1">
                <a:latin typeface="微软雅黑" panose="020B0503020204020204" charset="-122"/>
                <a:ea typeface="微软雅黑" panose="020B0503020204020204" charset="-122"/>
              </a:rPr>
              <a:t>Belhumeur</a:t>
            </a:r>
            <a:r>
              <a:rPr lang="zh-CN" altLang="en-US" sz="2400" kern="1200" dirty="0">
                <a:latin typeface="微软雅黑" panose="020B0503020204020204" charset="-122"/>
                <a:ea typeface="微软雅黑" panose="020B0503020204020204" charset="-122"/>
              </a:rPr>
              <a:t>引入模式识别和人工智能领域的</a:t>
            </a:r>
            <a:r>
              <a:rPr lang="en-US" altLang="zh-CN" sz="2400" kern="1200" dirty="0">
                <a:latin typeface="微软雅黑" panose="020B0503020204020204" charset="-122"/>
                <a:ea typeface="微软雅黑" panose="020B0503020204020204" charset="-122"/>
              </a:rPr>
              <a:t>.</a:t>
            </a:r>
            <a:endParaRPr lang="zh-CN" altLang="en-US" sz="2400" kern="1200" dirty="0">
              <a:latin typeface="微软雅黑" panose="020B0503020204020204" charset="-122"/>
              <a:ea typeface="微软雅黑" panose="020B0503020204020204" charset="-122"/>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 </a:t>
            </a:r>
            <a:r>
              <a:rPr lang="zh-CN" altLang="en-US" dirty="0">
                <a:solidFill>
                  <a:schemeClr val="tx1"/>
                </a:solidFill>
                <a:latin typeface="+mn-ea"/>
                <a:sym typeface="+mn-ea"/>
              </a:rPr>
              <a:t>线性判别分析</a:t>
            </a:r>
          </a:p>
        </p:txBody>
      </p:sp>
      <p:pic>
        <p:nvPicPr>
          <p:cNvPr id="5" name="图片 4"/>
          <p:cNvPicPr>
            <a:picLocks noChangeAspect="1"/>
          </p:cNvPicPr>
          <p:nvPr/>
        </p:nvPicPr>
        <p:blipFill>
          <a:blip r:embed="rId2"/>
          <a:stretch>
            <a:fillRect/>
          </a:stretch>
        </p:blipFill>
        <p:spPr>
          <a:xfrm>
            <a:off x="4221252" y="3388959"/>
            <a:ext cx="2208917" cy="3280052"/>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80471" y="3766703"/>
            <a:ext cx="3854393" cy="290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3"/>
          <p:cNvSpPr txBox="1"/>
          <p:nvPr/>
        </p:nvSpPr>
        <p:spPr>
          <a:xfrm>
            <a:off x="7297761" y="4387009"/>
            <a:ext cx="3465861" cy="1005788"/>
          </a:xfrm>
          <a:prstGeom prst="rect">
            <a:avLst/>
          </a:prstGeom>
          <a:noFill/>
        </p:spPr>
        <p:txBody>
          <a:bodyPr wrap="square" rtlCol="0">
            <a:spAutoFit/>
          </a:bodyPr>
          <a:lstStyle/>
          <a:p>
            <a:pPr>
              <a:lnSpc>
                <a:spcPct val="130000"/>
              </a:lnSpc>
            </a:pPr>
            <a:r>
              <a:rPr lang="en-US" altLang="zh-CN" sz="2400" dirty="0">
                <a:solidFill>
                  <a:srgbClr val="FF0000"/>
                </a:solidFill>
                <a:latin typeface="+mj-ea"/>
                <a:ea typeface="+mj-ea"/>
              </a:rPr>
              <a:t>LDA</a:t>
            </a:r>
            <a:r>
              <a:rPr lang="zh-CN" altLang="en-US" sz="2400" dirty="0">
                <a:solidFill>
                  <a:srgbClr val="FF0000"/>
                </a:solidFill>
                <a:latin typeface="+mj-ea"/>
                <a:ea typeface="+mj-ea"/>
              </a:rPr>
              <a:t>也可被视为一种监督降维技术</a:t>
            </a:r>
            <a:endParaRPr lang="en-US" altLang="zh-CN" sz="2400" dirty="0">
              <a:solidFill>
                <a:srgbClr val="FF0000"/>
              </a:solidFill>
              <a:latin typeface="+mj-ea"/>
              <a:ea typeface="+mj-ea"/>
            </a:endParaRPr>
          </a:p>
        </p:txBody>
      </p:sp>
      <p:sp>
        <p:nvSpPr>
          <p:cNvPr id="8" name="文本框 7"/>
          <p:cNvSpPr txBox="1"/>
          <p:nvPr/>
        </p:nvSpPr>
        <p:spPr>
          <a:xfrm>
            <a:off x="668338" y="1320521"/>
            <a:ext cx="10596821" cy="2446182"/>
          </a:xfrm>
          <a:prstGeom prst="rect">
            <a:avLst/>
          </a:prstGeom>
          <a:noFill/>
        </p:spPr>
        <p:txBody>
          <a:bodyPr wrap="square">
            <a:spAutoFit/>
          </a:bodyPr>
          <a:lstStyle/>
          <a:p>
            <a:pPr>
              <a:lnSpc>
                <a:spcPct val="130000"/>
              </a:lnSpc>
              <a:buFont typeface="Wingdings" panose="05000000000000000000" charset="0"/>
              <a:buChar char="n"/>
            </a:pPr>
            <a:r>
              <a:rPr lang="en-US" altLang="zh-CN" sz="2400" dirty="0">
                <a:latin typeface="微软雅黑" panose="020B0503020204020204" charset="-122"/>
                <a:ea typeface="微软雅黑" panose="020B0503020204020204" charset="-122"/>
              </a:rPr>
              <a:t>LDA</a:t>
            </a:r>
            <a:r>
              <a:rPr lang="zh-CN" altLang="en-US" sz="2400" dirty="0">
                <a:latin typeface="微软雅黑" panose="020B0503020204020204" charset="-122"/>
                <a:ea typeface="微软雅黑" panose="020B0503020204020204" charset="-122"/>
              </a:rPr>
              <a:t>的核心思想</a:t>
            </a:r>
            <a:endParaRPr lang="en-US" altLang="zh-CN" sz="2400" dirty="0">
              <a:latin typeface="微软雅黑" panose="020B0503020204020204" charset="-122"/>
              <a:ea typeface="微软雅黑" panose="020B0503020204020204" charset="-122"/>
            </a:endParaRPr>
          </a:p>
          <a:p>
            <a:pPr lvl="1">
              <a:lnSpc>
                <a:spcPct val="130000"/>
              </a:lnSpc>
              <a:buFont typeface="Wingdings" panose="05000000000000000000" charset="0"/>
              <a:buChar char="l"/>
            </a:pPr>
            <a:r>
              <a:rPr lang="zh-CN" altLang="en-US" sz="2400" dirty="0">
                <a:latin typeface="微软雅黑" panose="020B0503020204020204" charset="-122"/>
                <a:ea typeface="微软雅黑" panose="020B0503020204020204" charset="-122"/>
              </a:rPr>
              <a:t>欲使同类样例的投影点尽可能接近，可以让同类样例投影点的协方差尽可能小</a:t>
            </a:r>
            <a:endParaRPr lang="en-US" altLang="zh-CN" sz="2400" dirty="0">
              <a:latin typeface="微软雅黑" panose="020B0503020204020204" charset="-122"/>
              <a:ea typeface="微软雅黑" panose="020B0503020204020204" charset="-122"/>
            </a:endParaRPr>
          </a:p>
          <a:p>
            <a:pPr lvl="1">
              <a:lnSpc>
                <a:spcPct val="130000"/>
              </a:lnSpc>
              <a:buFont typeface="Wingdings" panose="05000000000000000000" charset="0"/>
              <a:buChar char="l"/>
            </a:pPr>
            <a:r>
              <a:rPr lang="zh-CN" altLang="en-US" sz="2400" dirty="0">
                <a:latin typeface="微软雅黑" panose="020B0503020204020204" charset="-122"/>
                <a:ea typeface="微软雅黑" panose="020B0503020204020204" charset="-122"/>
              </a:rPr>
              <a:t>欲使异类样例的投影点尽可能远离，可以让不同类中心之间的距离尽可能大</a:t>
            </a:r>
          </a:p>
        </p:txBody>
      </p:sp>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3. 1 </a:t>
            </a:r>
            <a:r>
              <a:rPr lang="zh-CN" altLang="en-US" dirty="0">
                <a:solidFill>
                  <a:schemeClr val="tx1"/>
                </a:solidFill>
                <a:latin typeface="+mn-ea"/>
                <a:sym typeface="+mn-ea"/>
              </a:rPr>
              <a:t>线性判别分析</a:t>
            </a:r>
            <a:r>
              <a:rPr lang="en-US" altLang="zh-CN" dirty="0">
                <a:solidFill>
                  <a:schemeClr val="tx1"/>
                </a:solidFill>
                <a:latin typeface="+mn-ea"/>
                <a:sym typeface="+mn-ea"/>
              </a:rPr>
              <a:t>---</a:t>
            </a:r>
            <a:r>
              <a:rPr lang="zh-CN" altLang="en-US" dirty="0">
                <a:solidFill>
                  <a:schemeClr val="tx1"/>
                </a:solidFill>
                <a:latin typeface="+mn-ea"/>
                <a:sym typeface="+mn-ea"/>
              </a:rPr>
              <a:t>二分类任务</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91998" y="1191805"/>
                <a:ext cx="10421620" cy="4874260"/>
              </a:xfrm>
            </p:spPr>
            <p:txBody>
              <a:bodyPr>
                <a:noAutofit/>
              </a:bodyPr>
              <a:lstStyle/>
              <a:p>
                <a:pPr marL="0" indent="0">
                  <a:buNone/>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20000"/>
                  </a:lnSpc>
                  <a:buFont typeface="Wingdings" panose="05000000000000000000" charset="0"/>
                  <a:buChar char="n"/>
                </a:pPr>
                <a:r>
                  <a:rPr lang="zh-CN" altLang="en-US" sz="2400" kern="1200" dirty="0"/>
                  <a:t>一些变量</a:t>
                </a:r>
                <a:endParaRPr lang="en-US" altLang="zh-CN" sz="2400" kern="1200" dirty="0"/>
              </a:p>
              <a:p>
                <a:pPr lvl="1">
                  <a:lnSpc>
                    <a:spcPct val="120000"/>
                  </a:lnSpc>
                  <a:buFont typeface="Wingdings" panose="05000000000000000000" charset="0"/>
                  <a:buChar char="l"/>
                </a:pPr>
                <a:r>
                  <a:rPr lang="zh-CN" altLang="en-US" sz="2400" b="0" kern="1200" dirty="0">
                    <a:latin typeface="+mj-ea"/>
                    <a:ea typeface="+mj-ea"/>
                  </a:rPr>
                  <a:t>第</a:t>
                </a:r>
                <a:r>
                  <a:rPr lang="en-US" altLang="zh-CN" sz="2400" b="0" kern="1200" dirty="0" err="1">
                    <a:latin typeface="+mj-ea"/>
                    <a:ea typeface="+mj-ea"/>
                  </a:rPr>
                  <a:t>i</a:t>
                </a:r>
                <a:r>
                  <a:rPr lang="zh-CN" altLang="en-US" sz="2400" b="0" kern="1200" dirty="0">
                    <a:latin typeface="+mj-ea"/>
                    <a:ea typeface="+mj-ea"/>
                  </a:rPr>
                  <a:t>类示例的集合</a:t>
                </a:r>
                <a14:m>
                  <m:oMath xmlns:m="http://schemas.openxmlformats.org/officeDocument/2006/math">
                    <m:sSub>
                      <m:sSubPr>
                        <m:ctrlPr>
                          <a:rPr lang="en-US" altLang="zh-CN" sz="2400" b="0" i="1" kern="1200" smtClean="0">
                            <a:latin typeface="Cambria Math" panose="02040503050406030204" pitchFamily="18" charset="0"/>
                            <a:ea typeface="+mj-ea"/>
                          </a:rPr>
                        </m:ctrlPr>
                      </m:sSubPr>
                      <m:e>
                        <m:r>
                          <a:rPr lang="en-US" altLang="zh-CN" sz="2400" b="0" i="1" kern="1200" smtClean="0">
                            <a:latin typeface="Cambria Math" panose="02040503050406030204" pitchFamily="18" charset="0"/>
                            <a:ea typeface="+mj-ea"/>
                          </a:rPr>
                          <m:t>𝑋</m:t>
                        </m:r>
                      </m:e>
                      <m:sub>
                        <m:r>
                          <a:rPr lang="en-US" altLang="zh-CN" sz="2400" b="0" i="1" kern="1200" smtClean="0">
                            <a:latin typeface="Cambria Math" panose="02040503050406030204" pitchFamily="18" charset="0"/>
                            <a:ea typeface="+mj-ea"/>
                          </a:rPr>
                          <m:t>𝐼</m:t>
                        </m:r>
                      </m:sub>
                    </m:sSub>
                  </m:oMath>
                </a14:m>
                <a:endParaRPr lang="zh-CN" altLang="en-US" sz="2400" b="0" kern="1200" dirty="0">
                  <a:latin typeface="+mj-ea"/>
                  <a:ea typeface="+mj-ea"/>
                </a:endParaRPr>
              </a:p>
              <a:p>
                <a:pPr lvl="1">
                  <a:lnSpc>
                    <a:spcPct val="120000"/>
                  </a:lnSpc>
                  <a:buFont typeface="Wingdings" panose="05000000000000000000" charset="0"/>
                  <a:buChar char="l"/>
                </a:pPr>
                <a:r>
                  <a:rPr lang="zh-CN" altLang="en-US" sz="2400" b="0" kern="1200" dirty="0">
                    <a:latin typeface="+mj-ea"/>
                    <a:ea typeface="+mj-ea"/>
                  </a:rPr>
                  <a:t>第</a:t>
                </a:r>
                <a:r>
                  <a:rPr lang="en-US" altLang="zh-CN" sz="2400" b="0" kern="1200" dirty="0" err="1">
                    <a:latin typeface="+mj-ea"/>
                    <a:ea typeface="+mj-ea"/>
                  </a:rPr>
                  <a:t>i</a:t>
                </a:r>
                <a:r>
                  <a:rPr lang="zh-CN" altLang="en-US" sz="2400" b="0" kern="1200" dirty="0">
                    <a:latin typeface="+mj-ea"/>
                    <a:ea typeface="+mj-ea"/>
                  </a:rPr>
                  <a:t>类示例的均值向量</a:t>
                </a:r>
                <a14:m>
                  <m:oMath xmlns:m="http://schemas.openxmlformats.org/officeDocument/2006/math">
                    <m:sSub>
                      <m:sSubPr>
                        <m:ctrlPr>
                          <a:rPr lang="en-US" altLang="zh-CN" sz="2400" b="0" i="1" kern="1200" smtClean="0">
                            <a:latin typeface="Cambria Math" panose="02040503050406030204" pitchFamily="18" charset="0"/>
                            <a:ea typeface="+mj-ea"/>
                          </a:rPr>
                        </m:ctrlPr>
                      </m:sSubPr>
                      <m:e>
                        <m:r>
                          <a:rPr lang="zh-CN" altLang="en-US" sz="2400" b="0" i="1" kern="1200" smtClean="0">
                            <a:latin typeface="Cambria Math" panose="02040503050406030204" pitchFamily="18" charset="0"/>
                            <a:ea typeface="+mj-ea"/>
                          </a:rPr>
                          <m:t>𝜇</m:t>
                        </m:r>
                      </m:e>
                      <m:sub>
                        <m:r>
                          <a:rPr lang="en-US" altLang="zh-CN" sz="2400" b="0" i="1" kern="1200" smtClean="0">
                            <a:latin typeface="Cambria Math" panose="02040503050406030204" pitchFamily="18" charset="0"/>
                            <a:ea typeface="+mj-ea"/>
                          </a:rPr>
                          <m:t>𝑖</m:t>
                        </m:r>
                      </m:sub>
                    </m:sSub>
                  </m:oMath>
                </a14:m>
                <a:endParaRPr lang="zh-CN" altLang="en-US" sz="2400" b="0" kern="1200" dirty="0">
                  <a:latin typeface="+mj-ea"/>
                  <a:ea typeface="+mj-ea"/>
                </a:endParaRPr>
              </a:p>
              <a:p>
                <a:pPr lvl="1">
                  <a:lnSpc>
                    <a:spcPct val="120000"/>
                  </a:lnSpc>
                  <a:buFont typeface="Wingdings" panose="05000000000000000000" charset="0"/>
                  <a:buChar char="l"/>
                </a:pPr>
                <a:r>
                  <a:rPr lang="zh-CN" altLang="en-US" sz="2400" b="0" kern="1200" dirty="0">
                    <a:latin typeface="+mj-ea"/>
                    <a:ea typeface="+mj-ea"/>
                  </a:rPr>
                  <a:t>第</a:t>
                </a:r>
                <a:r>
                  <a:rPr lang="en-US" altLang="zh-CN" sz="2400" b="0" kern="1200" dirty="0" err="1">
                    <a:latin typeface="+mj-ea"/>
                    <a:ea typeface="+mj-ea"/>
                  </a:rPr>
                  <a:t>i</a:t>
                </a:r>
                <a:r>
                  <a:rPr lang="zh-CN" altLang="en-US" sz="2400" b="0" kern="1200" dirty="0">
                    <a:latin typeface="+mj-ea"/>
                    <a:ea typeface="+mj-ea"/>
                  </a:rPr>
                  <a:t>类示例的协方差矩阵</a:t>
                </a:r>
                <a14:m>
                  <m:oMath xmlns:m="http://schemas.openxmlformats.org/officeDocument/2006/math">
                    <m:nary>
                      <m:naryPr>
                        <m:chr m:val="∑"/>
                        <m:supHide m:val="on"/>
                        <m:ctrlPr>
                          <a:rPr lang="en-US" altLang="zh-CN" sz="2400" b="0" i="1" kern="1200">
                            <a:latin typeface="Cambria Math" panose="02040503050406030204" pitchFamily="18" charset="0"/>
                            <a:ea typeface="+mj-ea"/>
                          </a:rPr>
                        </m:ctrlPr>
                      </m:naryPr>
                      <m:sub>
                        <m:r>
                          <m:rPr>
                            <m:brk m:alnAt="7"/>
                          </m:rPr>
                          <a:rPr lang="en-US" altLang="zh-CN" sz="2400" b="0" i="1" kern="1200" smtClean="0">
                            <a:latin typeface="Cambria Math" panose="02040503050406030204" pitchFamily="18" charset="0"/>
                            <a:ea typeface="+mj-ea"/>
                          </a:rPr>
                          <m:t>𝑖</m:t>
                        </m:r>
                      </m:sub>
                      <m:sup/>
                      <m:e>
                        <m:r>
                          <a:rPr lang="en-US" altLang="zh-CN" sz="2400" b="0" i="1" kern="1200" smtClean="0">
                            <a:latin typeface="Cambria Math" panose="02040503050406030204" pitchFamily="18" charset="0"/>
                            <a:ea typeface="+mj-ea"/>
                          </a:rPr>
                          <m:t>=</m:t>
                        </m:r>
                      </m:e>
                    </m:nary>
                    <m:nary>
                      <m:naryPr>
                        <m:chr m:val="∑"/>
                        <m:supHide m:val="on"/>
                        <m:ctrlPr>
                          <a:rPr lang="zh-CN" altLang="en-US" sz="2400" b="0" i="1" kern="1200" smtClean="0">
                            <a:latin typeface="Cambria Math" panose="02040503050406030204" pitchFamily="18" charset="0"/>
                            <a:ea typeface="+mj-ea"/>
                          </a:rPr>
                        </m:ctrlPr>
                      </m:naryPr>
                      <m:sub>
                        <m:r>
                          <m:rPr>
                            <m:brk m:alnAt="7"/>
                          </m:rPr>
                          <a:rPr lang="en-US" altLang="zh-CN" sz="2400" b="0" i="1" kern="1200" smtClean="0">
                            <a:latin typeface="Cambria Math" panose="02040503050406030204" pitchFamily="18" charset="0"/>
                            <a:ea typeface="+mj-ea"/>
                          </a:rPr>
                          <m:t>𝑥</m:t>
                        </m:r>
                        <m:r>
                          <a:rPr lang="en-US" altLang="zh-CN" sz="2400" b="0" i="1" kern="1200" smtClean="0">
                            <a:latin typeface="Cambria Math" panose="02040503050406030204" pitchFamily="18" charset="0"/>
                            <a:ea typeface="+mj-ea"/>
                          </a:rPr>
                          <m:t>∈</m:t>
                        </m:r>
                        <m:sSub>
                          <m:sSubPr>
                            <m:ctrlPr>
                              <a:rPr lang="en-US" altLang="zh-CN" sz="2400" b="0" i="1" kern="1200" smtClean="0">
                                <a:latin typeface="Cambria Math" panose="02040503050406030204" pitchFamily="18" charset="0"/>
                                <a:ea typeface="+mj-ea"/>
                              </a:rPr>
                            </m:ctrlPr>
                          </m:sSubPr>
                          <m:e>
                            <m:r>
                              <a:rPr lang="en-US" altLang="zh-CN" sz="2400" b="0" i="1" kern="1200" smtClean="0">
                                <a:latin typeface="Cambria Math" panose="02040503050406030204" pitchFamily="18" charset="0"/>
                                <a:ea typeface="+mj-ea"/>
                              </a:rPr>
                              <m:t>𝑋</m:t>
                            </m:r>
                          </m:e>
                          <m:sub>
                            <m:r>
                              <a:rPr lang="en-US" altLang="zh-CN" sz="2400" b="0" i="1" kern="1200" smtClean="0">
                                <a:latin typeface="Cambria Math" panose="02040503050406030204" pitchFamily="18" charset="0"/>
                                <a:ea typeface="+mj-ea"/>
                              </a:rPr>
                              <m:t>𝑖</m:t>
                            </m:r>
                          </m:sub>
                        </m:sSub>
                      </m:sub>
                      <m:sup/>
                      <m:e>
                        <m:r>
                          <a:rPr lang="en-US" altLang="zh-CN" sz="2400" b="0" i="1" kern="1200" smtClean="0">
                            <a:latin typeface="Cambria Math" panose="02040503050406030204" pitchFamily="18" charset="0"/>
                            <a:ea typeface="+mj-ea"/>
                          </a:rPr>
                          <m:t>(</m:t>
                        </m:r>
                        <m:r>
                          <a:rPr lang="en-US" altLang="zh-CN" sz="2400" b="0" i="1" kern="1200" smtClean="0">
                            <a:latin typeface="Cambria Math" panose="02040503050406030204" pitchFamily="18" charset="0"/>
                            <a:ea typeface="+mj-ea"/>
                          </a:rPr>
                          <m:t>𝑥</m:t>
                        </m:r>
                        <m:r>
                          <a:rPr lang="en-US" altLang="zh-CN" sz="2400" b="0" i="1" kern="1200" smtClean="0">
                            <a:latin typeface="Cambria Math" panose="02040503050406030204" pitchFamily="18" charset="0"/>
                            <a:ea typeface="+mj-ea"/>
                          </a:rPr>
                          <m:t>−</m:t>
                        </m:r>
                        <m:sSub>
                          <m:sSubPr>
                            <m:ctrlPr>
                              <a:rPr lang="en-US" altLang="zh-CN" sz="2400" b="0" i="1" kern="1200" smtClean="0">
                                <a:latin typeface="Cambria Math" panose="02040503050406030204" pitchFamily="18" charset="0"/>
                                <a:ea typeface="+mj-ea"/>
                              </a:rPr>
                            </m:ctrlPr>
                          </m:sSubPr>
                          <m:e>
                            <m:r>
                              <a:rPr lang="zh-CN" altLang="en-US" sz="2400" b="0" i="1" kern="1200" smtClean="0">
                                <a:latin typeface="Cambria Math" panose="02040503050406030204" pitchFamily="18" charset="0"/>
                                <a:ea typeface="+mj-ea"/>
                              </a:rPr>
                              <m:t>𝜇</m:t>
                            </m:r>
                          </m:e>
                          <m:sub>
                            <m:r>
                              <a:rPr lang="en-US" altLang="zh-CN" sz="2400" b="0" i="1" kern="1200" smtClean="0">
                                <a:latin typeface="Cambria Math" panose="02040503050406030204" pitchFamily="18" charset="0"/>
                                <a:ea typeface="+mj-ea"/>
                              </a:rPr>
                              <m:t>𝑖</m:t>
                            </m:r>
                          </m:sub>
                        </m:sSub>
                        <m:r>
                          <a:rPr lang="en-US" altLang="zh-CN" sz="2400" b="0" i="1" kern="1200" smtClean="0">
                            <a:latin typeface="Cambria Math" panose="02040503050406030204" pitchFamily="18" charset="0"/>
                            <a:ea typeface="+mj-ea"/>
                          </a:rPr>
                          <m:t>)</m:t>
                        </m:r>
                        <m:sSup>
                          <m:sSupPr>
                            <m:ctrlPr>
                              <a:rPr lang="en-US" altLang="zh-CN" sz="2400" b="0" i="1" kern="1200" smtClean="0">
                                <a:latin typeface="Cambria Math" panose="02040503050406030204" pitchFamily="18" charset="0"/>
                                <a:ea typeface="+mj-ea"/>
                              </a:rPr>
                            </m:ctrlPr>
                          </m:sSupPr>
                          <m:e>
                            <m:r>
                              <a:rPr lang="en-US" altLang="zh-CN" sz="2400" b="0" i="1" kern="1200">
                                <a:latin typeface="Cambria Math" panose="02040503050406030204" pitchFamily="18" charset="0"/>
                                <a:ea typeface="+mj-ea"/>
                              </a:rPr>
                              <m:t>(</m:t>
                            </m:r>
                            <m:r>
                              <a:rPr lang="en-US" altLang="zh-CN" sz="2400" b="0" i="1" kern="1200">
                                <a:latin typeface="Cambria Math" panose="02040503050406030204" pitchFamily="18" charset="0"/>
                                <a:ea typeface="+mj-ea"/>
                              </a:rPr>
                              <m:t>𝑥</m:t>
                            </m:r>
                            <m:r>
                              <a:rPr lang="en-US" altLang="zh-CN" sz="2400" b="0" i="1" kern="1200">
                                <a:latin typeface="Cambria Math" panose="02040503050406030204" pitchFamily="18" charset="0"/>
                                <a:ea typeface="+mj-ea"/>
                              </a:rPr>
                              <m:t>−</m:t>
                            </m:r>
                            <m:sSub>
                              <m:sSubPr>
                                <m:ctrlPr>
                                  <a:rPr lang="en-US" altLang="zh-CN" sz="2400" b="0" i="1" kern="1200">
                                    <a:latin typeface="Cambria Math" panose="02040503050406030204" pitchFamily="18" charset="0"/>
                                    <a:ea typeface="+mj-ea"/>
                                  </a:rPr>
                                </m:ctrlPr>
                              </m:sSubPr>
                              <m:e>
                                <m:r>
                                  <a:rPr lang="zh-CN" altLang="en-US" sz="2400" b="0" i="1" kern="1200">
                                    <a:latin typeface="Cambria Math" panose="02040503050406030204" pitchFamily="18" charset="0"/>
                                    <a:ea typeface="+mj-ea"/>
                                  </a:rPr>
                                  <m:t>𝜇</m:t>
                                </m:r>
                              </m:e>
                              <m:sub>
                                <m:r>
                                  <a:rPr lang="en-US" altLang="zh-CN" sz="2400" b="0" i="1" kern="1200">
                                    <a:latin typeface="Cambria Math" panose="02040503050406030204" pitchFamily="18" charset="0"/>
                                    <a:ea typeface="+mj-ea"/>
                                  </a:rPr>
                                  <m:t>𝑖</m:t>
                                </m:r>
                              </m:sub>
                            </m:sSub>
                            <m:r>
                              <a:rPr lang="en-US" altLang="zh-CN" sz="2400" b="0" i="1" kern="1200">
                                <a:latin typeface="Cambria Math" panose="02040503050406030204" pitchFamily="18" charset="0"/>
                                <a:ea typeface="+mj-ea"/>
                              </a:rPr>
                              <m:t>)</m:t>
                            </m:r>
                          </m:e>
                          <m:sup>
                            <m:r>
                              <a:rPr lang="en-US" altLang="zh-CN" sz="2400" b="0" i="1" kern="1200" smtClean="0">
                                <a:latin typeface="Cambria Math" panose="02040503050406030204" pitchFamily="18" charset="0"/>
                                <a:ea typeface="+mj-ea"/>
                              </a:rPr>
                              <m:t>𝑇</m:t>
                            </m:r>
                          </m:sup>
                        </m:sSup>
                      </m:e>
                    </m:nary>
                  </m:oMath>
                </a14:m>
                <a:endParaRPr lang="zh-CN" altLang="en-US" sz="2400" b="0" kern="1200" dirty="0">
                  <a:latin typeface="+mj-ea"/>
                  <a:ea typeface="+mj-ea"/>
                </a:endParaRPr>
              </a:p>
              <a:p>
                <a:pPr lvl="1">
                  <a:lnSpc>
                    <a:spcPct val="120000"/>
                  </a:lnSpc>
                  <a:buFont typeface="Wingdings" panose="05000000000000000000" charset="0"/>
                  <a:buChar char="l"/>
                </a:pPr>
                <a:r>
                  <a:rPr lang="zh-CN" altLang="en-US" sz="2400" b="0" kern="1200" dirty="0">
                    <a:latin typeface="+mj-ea"/>
                    <a:ea typeface="+mj-ea"/>
                  </a:rPr>
                  <a:t>两类样本的中心在直线上的投影：</a:t>
                </a:r>
                <a14:m>
                  <m:oMath xmlns:m="http://schemas.openxmlformats.org/officeDocument/2006/math">
                    <m:sSup>
                      <m:sSupPr>
                        <m:ctrlPr>
                          <a:rPr lang="en-US" altLang="zh-CN" sz="2400" b="0" i="1" kern="1200" smtClean="0">
                            <a:latin typeface="Cambria Math" panose="02040503050406030204" pitchFamily="18" charset="0"/>
                            <a:ea typeface="+mj-ea"/>
                          </a:rPr>
                        </m:ctrlPr>
                      </m:sSupPr>
                      <m:e>
                        <m:r>
                          <a:rPr lang="en-US" altLang="zh-CN" sz="2400" b="0" i="1" kern="1200" smtClean="0">
                            <a:latin typeface="Cambria Math" panose="02040503050406030204" pitchFamily="18" charset="0"/>
                            <a:ea typeface="+mj-ea"/>
                          </a:rPr>
                          <m:t>𝑤</m:t>
                        </m:r>
                      </m:e>
                      <m:sup>
                        <m:r>
                          <a:rPr lang="en-US" altLang="zh-CN" sz="2400" b="0" i="1" kern="1200" smtClean="0">
                            <a:latin typeface="Cambria Math" panose="02040503050406030204" pitchFamily="18" charset="0"/>
                            <a:ea typeface="+mj-ea"/>
                          </a:rPr>
                          <m:t>𝑇</m:t>
                        </m:r>
                      </m:sup>
                    </m:sSup>
                    <m:sSub>
                      <m:sSubPr>
                        <m:ctrlPr>
                          <a:rPr lang="en-US" altLang="zh-CN" sz="2400" b="0" i="1" kern="1200" smtClean="0">
                            <a:latin typeface="Cambria Math" panose="02040503050406030204" pitchFamily="18" charset="0"/>
                            <a:ea typeface="+mj-ea"/>
                          </a:rPr>
                        </m:ctrlPr>
                      </m:sSubPr>
                      <m:e>
                        <m:r>
                          <a:rPr lang="zh-CN" altLang="en-US" sz="2400" b="0" i="1" kern="1200" smtClean="0">
                            <a:latin typeface="Cambria Math" panose="02040503050406030204" pitchFamily="18" charset="0"/>
                            <a:ea typeface="+mj-ea"/>
                          </a:rPr>
                          <m:t>𝜇</m:t>
                        </m:r>
                      </m:e>
                      <m:sub>
                        <m:r>
                          <a:rPr lang="en-US" altLang="zh-CN" sz="2400" b="0" i="1" kern="1200" smtClean="0">
                            <a:latin typeface="Cambria Math" panose="02040503050406030204" pitchFamily="18" charset="0"/>
                            <a:ea typeface="+mj-ea"/>
                          </a:rPr>
                          <m:t>0</m:t>
                        </m:r>
                      </m:sub>
                    </m:sSub>
                  </m:oMath>
                </a14:m>
                <a:r>
                  <a:rPr lang="zh-CN" altLang="en-US" sz="2400" b="0" kern="1200" dirty="0">
                    <a:latin typeface="+mj-ea"/>
                    <a:ea typeface="+mj-ea"/>
                  </a:rPr>
                  <a:t>和</a:t>
                </a:r>
                <a14:m>
                  <m:oMath xmlns:m="http://schemas.openxmlformats.org/officeDocument/2006/math">
                    <m:sSup>
                      <m:sSupPr>
                        <m:ctrlPr>
                          <a:rPr lang="en-US" altLang="zh-CN" sz="2400" b="0" i="1" kern="1200">
                            <a:latin typeface="Cambria Math" panose="02040503050406030204" pitchFamily="18" charset="0"/>
                            <a:ea typeface="+mj-ea"/>
                          </a:rPr>
                        </m:ctrlPr>
                      </m:sSupPr>
                      <m:e>
                        <m:r>
                          <a:rPr lang="en-US" altLang="zh-CN" sz="2400" b="0" i="1" kern="1200">
                            <a:latin typeface="Cambria Math" panose="02040503050406030204" pitchFamily="18" charset="0"/>
                            <a:ea typeface="+mj-ea"/>
                          </a:rPr>
                          <m:t>𝑤</m:t>
                        </m:r>
                      </m:e>
                      <m:sup>
                        <m:r>
                          <a:rPr lang="en-US" altLang="zh-CN" sz="2400" b="0" i="1" kern="1200">
                            <a:latin typeface="Cambria Math" panose="02040503050406030204" pitchFamily="18" charset="0"/>
                            <a:ea typeface="+mj-ea"/>
                          </a:rPr>
                          <m:t>𝑇</m:t>
                        </m:r>
                      </m:sup>
                    </m:sSup>
                    <m:sSub>
                      <m:sSubPr>
                        <m:ctrlPr>
                          <a:rPr lang="en-US" altLang="zh-CN" sz="2400" b="0" i="1" kern="1200">
                            <a:latin typeface="Cambria Math" panose="02040503050406030204" pitchFamily="18" charset="0"/>
                            <a:ea typeface="+mj-ea"/>
                          </a:rPr>
                        </m:ctrlPr>
                      </m:sSubPr>
                      <m:e>
                        <m:r>
                          <a:rPr lang="zh-CN" altLang="en-US" sz="2400" b="0" i="1" kern="1200">
                            <a:latin typeface="Cambria Math" panose="02040503050406030204" pitchFamily="18" charset="0"/>
                            <a:ea typeface="+mj-ea"/>
                          </a:rPr>
                          <m:t>𝜇</m:t>
                        </m:r>
                      </m:e>
                      <m:sub>
                        <m:r>
                          <a:rPr lang="en-US" altLang="zh-CN" sz="2400" b="0" i="1" kern="1200" smtClean="0">
                            <a:latin typeface="Cambria Math" panose="02040503050406030204" pitchFamily="18" charset="0"/>
                            <a:ea typeface="+mj-ea"/>
                          </a:rPr>
                          <m:t>1</m:t>
                        </m:r>
                      </m:sub>
                    </m:sSub>
                  </m:oMath>
                </a14:m>
                <a:r>
                  <a:rPr lang="zh-CN" altLang="en-US" sz="2400" b="0" kern="1200" dirty="0">
                    <a:latin typeface="+mj-ea"/>
                    <a:ea typeface="+mj-ea"/>
                  </a:rPr>
                  <a:t> </a:t>
                </a:r>
                <a:endParaRPr lang="en-US" altLang="zh-CN" sz="2400" b="0" kern="1200" dirty="0">
                  <a:latin typeface="+mj-ea"/>
                  <a:ea typeface="+mj-ea"/>
                </a:endParaRPr>
              </a:p>
              <a:p>
                <a:pPr lvl="1">
                  <a:lnSpc>
                    <a:spcPct val="120000"/>
                  </a:lnSpc>
                  <a:buFont typeface="Wingdings" panose="05000000000000000000" charset="0"/>
                  <a:buChar char="l"/>
                </a:pPr>
                <a:r>
                  <a:rPr lang="zh-CN" altLang="en-US" sz="2400" b="0" kern="1200" dirty="0">
                    <a:latin typeface="+mj-ea"/>
                    <a:ea typeface="+mj-ea"/>
                  </a:rPr>
                  <a:t>两类样本投影点的协方差</a:t>
                </a:r>
                <a:r>
                  <a:rPr lang="zh-CN" altLang="en-US" sz="2400" b="0" dirty="0">
                    <a:latin typeface="+mj-ea"/>
                    <a:ea typeface="+mj-ea"/>
                    <a:cs typeface="微软雅黑" panose="020B0503020204020204" charset="-122"/>
                  </a:rPr>
                  <a:t>：</a:t>
                </a:r>
                <a:r>
                  <a:rPr lang="en-US" altLang="zh-CN" sz="2400" b="0" kern="1200" dirty="0">
                    <a:latin typeface="+mj-ea"/>
                    <a:ea typeface="+mj-ea"/>
                  </a:rPr>
                  <a:t> </a:t>
                </a:r>
                <a14:m>
                  <m:oMath xmlns:m="http://schemas.openxmlformats.org/officeDocument/2006/math">
                    <m:sSup>
                      <m:sSupPr>
                        <m:ctrlPr>
                          <a:rPr lang="en-US" altLang="zh-CN" sz="2400" b="0" i="1" kern="1200" smtClean="0">
                            <a:latin typeface="Cambria Math" panose="02040503050406030204" pitchFamily="18" charset="0"/>
                            <a:ea typeface="+mj-ea"/>
                          </a:rPr>
                        </m:ctrlPr>
                      </m:sSupPr>
                      <m:e>
                        <m:r>
                          <a:rPr lang="en-US" altLang="zh-CN" sz="2400" b="0" i="1" kern="1200" smtClean="0">
                            <a:latin typeface="Cambria Math" panose="02040503050406030204" pitchFamily="18" charset="0"/>
                            <a:ea typeface="+mj-ea"/>
                          </a:rPr>
                          <m:t>𝑤</m:t>
                        </m:r>
                      </m:e>
                      <m:sup>
                        <m:r>
                          <a:rPr lang="en-US" altLang="zh-CN" sz="2400" b="0" i="1" kern="1200" smtClean="0">
                            <a:latin typeface="Cambria Math" panose="02040503050406030204" pitchFamily="18" charset="0"/>
                            <a:ea typeface="+mj-ea"/>
                          </a:rPr>
                          <m:t>𝑇</m:t>
                        </m:r>
                      </m:sup>
                    </m:sSup>
                    <m:nary>
                      <m:naryPr>
                        <m:chr m:val="∑"/>
                        <m:supHide m:val="on"/>
                        <m:ctrlPr>
                          <a:rPr lang="en-US" altLang="zh-CN" sz="2400" b="0" i="1" kern="1200" smtClean="0">
                            <a:latin typeface="Cambria Math" panose="02040503050406030204" pitchFamily="18" charset="0"/>
                            <a:ea typeface="+mj-ea"/>
                          </a:rPr>
                        </m:ctrlPr>
                      </m:naryPr>
                      <m:sub>
                        <m:r>
                          <m:rPr>
                            <m:brk m:alnAt="7"/>
                          </m:rPr>
                          <a:rPr lang="en-US" altLang="zh-CN" sz="2400" b="0" i="1" kern="1200" smtClean="0">
                            <a:latin typeface="Cambria Math" panose="02040503050406030204" pitchFamily="18" charset="0"/>
                            <a:ea typeface="+mj-ea"/>
                          </a:rPr>
                          <m:t>0</m:t>
                        </m:r>
                      </m:sub>
                      <m:sup/>
                      <m:e>
                        <m:r>
                          <a:rPr lang="en-US" altLang="zh-CN" sz="2400" b="0" i="1" kern="1200" smtClean="0">
                            <a:latin typeface="Cambria Math" panose="02040503050406030204" pitchFamily="18" charset="0"/>
                            <a:ea typeface="+mj-ea"/>
                          </a:rPr>
                          <m:t>𝑤</m:t>
                        </m:r>
                      </m:e>
                    </m:nary>
                  </m:oMath>
                </a14:m>
                <a:r>
                  <a:rPr lang="zh-CN" altLang="en-US" sz="2400" b="0" dirty="0">
                    <a:latin typeface="+mj-ea"/>
                    <a:ea typeface="+mj-ea"/>
                    <a:cs typeface="微软雅黑" panose="020B0503020204020204" charset="-122"/>
                  </a:rPr>
                  <a:t> 和</a:t>
                </a:r>
                <a14:m>
                  <m:oMath xmlns:m="http://schemas.openxmlformats.org/officeDocument/2006/math">
                    <m:sSup>
                      <m:sSupPr>
                        <m:ctrlPr>
                          <a:rPr lang="en-US" altLang="zh-CN" sz="2400" b="0" i="1" kern="1200">
                            <a:latin typeface="Cambria Math" panose="02040503050406030204" pitchFamily="18" charset="0"/>
                            <a:ea typeface="+mj-ea"/>
                          </a:rPr>
                        </m:ctrlPr>
                      </m:sSupPr>
                      <m:e>
                        <m:r>
                          <a:rPr lang="en-US" altLang="zh-CN" sz="2400" b="0" i="1" kern="1200">
                            <a:latin typeface="Cambria Math" panose="02040503050406030204" pitchFamily="18" charset="0"/>
                            <a:ea typeface="+mj-ea"/>
                          </a:rPr>
                          <m:t>𝑤</m:t>
                        </m:r>
                      </m:e>
                      <m:sup>
                        <m:r>
                          <a:rPr lang="en-US" altLang="zh-CN" sz="2400" b="0" i="1" kern="1200">
                            <a:latin typeface="Cambria Math" panose="02040503050406030204" pitchFamily="18" charset="0"/>
                            <a:ea typeface="+mj-ea"/>
                          </a:rPr>
                          <m:t>𝑇</m:t>
                        </m:r>
                      </m:sup>
                    </m:sSup>
                    <m:nary>
                      <m:naryPr>
                        <m:chr m:val="∑"/>
                        <m:supHide m:val="on"/>
                        <m:ctrlPr>
                          <a:rPr lang="en-US" altLang="zh-CN" sz="2400" b="0" i="1" kern="1200">
                            <a:latin typeface="Cambria Math" panose="02040503050406030204" pitchFamily="18" charset="0"/>
                            <a:ea typeface="+mj-ea"/>
                          </a:rPr>
                        </m:ctrlPr>
                      </m:naryPr>
                      <m:sub>
                        <m:r>
                          <m:rPr>
                            <m:brk m:alnAt="7"/>
                          </m:rPr>
                          <a:rPr lang="en-US" altLang="zh-CN" sz="2400" b="0" i="1" kern="1200" smtClean="0">
                            <a:latin typeface="Cambria Math" panose="02040503050406030204" pitchFamily="18" charset="0"/>
                            <a:ea typeface="+mj-ea"/>
                          </a:rPr>
                          <m:t>1</m:t>
                        </m:r>
                      </m:sub>
                      <m:sup/>
                      <m:e>
                        <m:r>
                          <a:rPr lang="en-US" altLang="zh-CN" sz="2400" b="0" i="1" kern="1200">
                            <a:latin typeface="Cambria Math" panose="02040503050406030204" pitchFamily="18" charset="0"/>
                            <a:ea typeface="+mj-ea"/>
                          </a:rPr>
                          <m:t>𝑤</m:t>
                        </m:r>
                      </m:e>
                    </m:nary>
                  </m:oMath>
                </a14:m>
                <a:r>
                  <a:rPr lang="zh-CN" altLang="en-US" sz="2400" b="0" dirty="0">
                    <a:latin typeface="+mj-ea"/>
                    <a:ea typeface="+mj-ea"/>
                    <a:cs typeface="微软雅黑" panose="020B0503020204020204" charset="-122"/>
                  </a:rPr>
                  <a:t> </a:t>
                </a:r>
                <a:endParaRPr lang="en-US" altLang="zh-CN" sz="2400" b="0" dirty="0">
                  <a:latin typeface="+mj-ea"/>
                  <a:ea typeface="+mj-ea"/>
                  <a:cs typeface="微软雅黑" panose="020B0503020204020204" charset="-122"/>
                </a:endParaRPr>
              </a:p>
              <a:p>
                <a:pPr marL="0" indent="0">
                  <a:buNone/>
                </a:pPr>
                <a:endParaRPr lang="en-US" altLang="zh-CN" sz="1600" dirty="0">
                  <a:latin typeface="微软雅黑" panose="020B0503020204020204" charset="-122"/>
                  <a:ea typeface="微软雅黑" panose="020B0503020204020204" charset="-122"/>
                  <a:cs typeface="微软雅黑" panose="020B0503020204020204"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91998" y="1191805"/>
                <a:ext cx="10421620" cy="4874260"/>
              </a:xfrm>
              <a:blipFill>
                <a:blip r:embed="rId2"/>
                <a:stretch>
                  <a:fillRect l="-819"/>
                </a:stretch>
              </a:blipFill>
            </p:spPr>
            <p:txBody>
              <a:bodyPr/>
              <a:lstStyle/>
              <a:p>
                <a:r>
                  <a:rPr lang="zh-CN" altLang="en-US">
                    <a:noFill/>
                  </a:rPr>
                  <a:t> </a:t>
                </a:r>
              </a:p>
            </p:txBody>
          </p:sp>
        </mc:Fallback>
      </mc:AlternateContent>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3. 1 </a:t>
            </a:r>
            <a:r>
              <a:rPr lang="zh-CN" altLang="en-US" dirty="0">
                <a:solidFill>
                  <a:schemeClr val="tx1"/>
                </a:solidFill>
                <a:latin typeface="+mn-ea"/>
                <a:sym typeface="+mn-ea"/>
              </a:rPr>
              <a:t>线性判别分析</a:t>
            </a:r>
            <a:r>
              <a:rPr lang="en-US" altLang="zh-CN" dirty="0">
                <a:solidFill>
                  <a:schemeClr val="tx1"/>
                </a:solidFill>
                <a:latin typeface="+mn-ea"/>
                <a:sym typeface="+mn-ea"/>
              </a:rPr>
              <a:t>---</a:t>
            </a:r>
            <a:r>
              <a:rPr lang="zh-CN" altLang="en-US" dirty="0">
                <a:solidFill>
                  <a:schemeClr val="tx1"/>
                </a:solidFill>
                <a:latin typeface="+mn-ea"/>
                <a:sym typeface="+mn-ea"/>
              </a:rPr>
              <a:t>二分类任务</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217689" y="1409887"/>
                <a:ext cx="9756621" cy="4920912"/>
              </a:xfrm>
            </p:spPr>
            <p:txBody>
              <a:bodyPr>
                <a:normAutofit fontScale="92500" lnSpcReduction="10000"/>
              </a:bodyPr>
              <a:lstStyle/>
              <a:p>
                <a:r>
                  <a:rPr lang="zh-CN" altLang="en-US" sz="2600" dirty="0"/>
                  <a:t>最大化目标</a:t>
                </a:r>
                <a:endParaRPr lang="en-US" altLang="zh-CN" sz="26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mn-ea"/>
                        </a:rPr>
                        <m:t>𝐽</m:t>
                      </m:r>
                      <m:r>
                        <a:rPr lang="en-US" altLang="zh-CN" sz="2000" b="0" i="1" smtClean="0">
                          <a:latin typeface="Cambria Math" panose="02040503050406030204" pitchFamily="18" charset="0"/>
                          <a:ea typeface="+mn-ea"/>
                        </a:rPr>
                        <m:t>=</m:t>
                      </m:r>
                      <m:f>
                        <m:fPr>
                          <m:ctrlPr>
                            <a:rPr lang="en-US" altLang="zh-CN" sz="2000" b="0" i="1" smtClean="0">
                              <a:latin typeface="Cambria Math" panose="02040503050406030204" pitchFamily="18" charset="0"/>
                              <a:ea typeface="+mn-ea"/>
                            </a:rPr>
                          </m:ctrlPr>
                        </m:fPr>
                        <m:num>
                          <m:r>
                            <a:rPr lang="en-US" altLang="zh-CN" sz="2000" b="0" i="1" smtClean="0">
                              <a:latin typeface="Cambria Math" panose="02040503050406030204" pitchFamily="18" charset="0"/>
                              <a:ea typeface="+mn-ea"/>
                            </a:rPr>
                            <m:t>|</m:t>
                          </m:r>
                          <m:sSubSup>
                            <m:sSubSupPr>
                              <m:ctrlPr>
                                <a:rPr lang="en-US" altLang="zh-CN" sz="2000" b="0" i="1" smtClean="0">
                                  <a:latin typeface="Cambria Math" panose="02040503050406030204" pitchFamily="18" charset="0"/>
                                  <a:ea typeface="+mn-ea"/>
                                </a:rPr>
                              </m:ctrlPr>
                            </m:sSubSupPr>
                            <m:e>
                              <m:r>
                                <a:rPr lang="en-US" altLang="zh-CN" sz="2000" b="0" i="1" smtClean="0">
                                  <a:latin typeface="Cambria Math" panose="02040503050406030204" pitchFamily="18" charset="0"/>
                                  <a:ea typeface="+mn-ea"/>
                                </a:rPr>
                                <m:t>|</m:t>
                              </m:r>
                              <m:sSup>
                                <m:sSupPr>
                                  <m:ctrlPr>
                                    <a:rPr lang="en-US" altLang="zh-CN" sz="2000" i="1" kern="1200">
                                      <a:latin typeface="Cambria Math" panose="02040503050406030204" pitchFamily="18" charset="0"/>
                                      <a:ea typeface="宋体" panose="02010600030101010101" pitchFamily="2" charset="-122"/>
                                    </a:rPr>
                                  </m:ctrlPr>
                                </m:sSupPr>
                                <m:e>
                                  <m:r>
                                    <a:rPr lang="en-US" altLang="zh-CN" sz="2000" i="1" kern="1200">
                                      <a:latin typeface="Cambria Math" panose="02040503050406030204" pitchFamily="18" charset="0"/>
                                      <a:ea typeface="宋体" panose="02010600030101010101" pitchFamily="2" charset="-122"/>
                                    </a:rPr>
                                    <m:t>𝑤</m:t>
                                  </m:r>
                                </m:e>
                                <m:sup>
                                  <m:r>
                                    <a:rPr lang="en-US" altLang="zh-CN" sz="2000" i="1" kern="1200">
                                      <a:latin typeface="Cambria Math" panose="02040503050406030204" pitchFamily="18" charset="0"/>
                                      <a:ea typeface="宋体" panose="02010600030101010101" pitchFamily="2" charset="-122"/>
                                    </a:rPr>
                                    <m:t>𝑇</m:t>
                                  </m:r>
                                </m:sup>
                              </m:sSup>
                              <m:sSub>
                                <m:sSubPr>
                                  <m:ctrlPr>
                                    <a:rPr lang="en-US" altLang="zh-CN" sz="2000" i="1" kern="1200">
                                      <a:latin typeface="Cambria Math" panose="02040503050406030204" pitchFamily="18" charset="0"/>
                                      <a:ea typeface="宋体" panose="02010600030101010101" pitchFamily="2" charset="-122"/>
                                    </a:rPr>
                                  </m:ctrlPr>
                                </m:sSubPr>
                                <m:e>
                                  <m:r>
                                    <a:rPr lang="zh-CN" altLang="en-US" sz="2000" i="1" kern="1200">
                                      <a:latin typeface="Cambria Math" panose="02040503050406030204" pitchFamily="18" charset="0"/>
                                      <a:ea typeface="宋体" panose="02010600030101010101" pitchFamily="2" charset="-122"/>
                                    </a:rPr>
                                    <m:t>𝜇</m:t>
                                  </m:r>
                                </m:e>
                                <m:sub>
                                  <m:r>
                                    <a:rPr lang="en-US" altLang="zh-CN" sz="2000" i="1" kern="1200">
                                      <a:latin typeface="Cambria Math" panose="02040503050406030204" pitchFamily="18" charset="0"/>
                                      <a:ea typeface="宋体" panose="02010600030101010101" pitchFamily="2" charset="-122"/>
                                    </a:rPr>
                                    <m:t>0</m:t>
                                  </m:r>
                                </m:sub>
                              </m:sSub>
                              <m:r>
                                <a:rPr lang="en-US" altLang="zh-CN" sz="2000" b="0" i="1" kern="1200" smtClean="0">
                                  <a:latin typeface="Cambria Math" panose="02040503050406030204" pitchFamily="18" charset="0"/>
                                  <a:ea typeface="宋体" panose="02010600030101010101" pitchFamily="2" charset="-122"/>
                                </a:rPr>
                                <m:t>−</m:t>
                              </m:r>
                              <m:sSup>
                                <m:sSupPr>
                                  <m:ctrlPr>
                                    <a:rPr lang="en-US" altLang="zh-CN" sz="2000" i="1" kern="1200">
                                      <a:latin typeface="Cambria Math" panose="02040503050406030204" pitchFamily="18" charset="0"/>
                                      <a:ea typeface="宋体" panose="02010600030101010101" pitchFamily="2" charset="-122"/>
                                    </a:rPr>
                                  </m:ctrlPr>
                                </m:sSupPr>
                                <m:e>
                                  <m:r>
                                    <a:rPr lang="en-US" altLang="zh-CN" sz="2000" i="1" kern="1200">
                                      <a:latin typeface="Cambria Math" panose="02040503050406030204" pitchFamily="18" charset="0"/>
                                      <a:ea typeface="宋体" panose="02010600030101010101" pitchFamily="2" charset="-122"/>
                                    </a:rPr>
                                    <m:t>𝑤</m:t>
                                  </m:r>
                                </m:e>
                                <m:sup>
                                  <m:r>
                                    <a:rPr lang="en-US" altLang="zh-CN" sz="2000" i="1" kern="1200">
                                      <a:latin typeface="Cambria Math" panose="02040503050406030204" pitchFamily="18" charset="0"/>
                                      <a:ea typeface="宋体" panose="02010600030101010101" pitchFamily="2" charset="-122"/>
                                    </a:rPr>
                                    <m:t>𝑇</m:t>
                                  </m:r>
                                </m:sup>
                              </m:sSup>
                              <m:sSub>
                                <m:sSubPr>
                                  <m:ctrlPr>
                                    <a:rPr lang="en-US" altLang="zh-CN" sz="2000" i="1" kern="1200">
                                      <a:latin typeface="Cambria Math" panose="02040503050406030204" pitchFamily="18" charset="0"/>
                                      <a:ea typeface="宋体" panose="02010600030101010101" pitchFamily="2" charset="-122"/>
                                    </a:rPr>
                                  </m:ctrlPr>
                                </m:sSubPr>
                                <m:e>
                                  <m:r>
                                    <a:rPr lang="zh-CN" altLang="en-US" sz="2000" i="1" kern="1200">
                                      <a:latin typeface="Cambria Math" panose="02040503050406030204" pitchFamily="18" charset="0"/>
                                      <a:ea typeface="宋体" panose="02010600030101010101" pitchFamily="2" charset="-122"/>
                                    </a:rPr>
                                    <m:t>𝜇</m:t>
                                  </m:r>
                                </m:e>
                                <m:sub>
                                  <m:r>
                                    <a:rPr lang="en-US" altLang="zh-CN" sz="2000" b="0" i="1" kern="1200" smtClean="0">
                                      <a:latin typeface="Cambria Math" panose="02040503050406030204" pitchFamily="18" charset="0"/>
                                      <a:ea typeface="宋体" panose="02010600030101010101" pitchFamily="2" charset="-122"/>
                                    </a:rPr>
                                    <m:t>1</m:t>
                                  </m:r>
                                </m:sub>
                              </m:sSub>
                              <m:r>
                                <a:rPr lang="en-US" altLang="zh-CN" sz="2000" b="0" i="1" smtClean="0">
                                  <a:latin typeface="Cambria Math" panose="02040503050406030204" pitchFamily="18" charset="0"/>
                                  <a:ea typeface="+mn-ea"/>
                                </a:rPr>
                                <m:t>|</m:t>
                              </m:r>
                              <m:r>
                                <a:rPr lang="en-US" altLang="zh-CN" sz="2000" i="1">
                                  <a:latin typeface="Cambria Math" panose="02040503050406030204" pitchFamily="18" charset="0"/>
                                </a:rPr>
                                <m:t>|</m:t>
                              </m:r>
                            </m:e>
                            <m:sub>
                              <m:r>
                                <a:rPr lang="en-US" altLang="zh-CN" sz="2000" b="0" i="1" smtClean="0">
                                  <a:latin typeface="Cambria Math" panose="02040503050406030204" pitchFamily="18" charset="0"/>
                                  <a:ea typeface="+mn-ea"/>
                                </a:rPr>
                                <m:t>2</m:t>
                              </m:r>
                            </m:sub>
                            <m:sup>
                              <m:r>
                                <a:rPr lang="en-US" altLang="zh-CN" sz="2000" b="0" i="1" smtClean="0">
                                  <a:latin typeface="Cambria Math" panose="02040503050406030204" pitchFamily="18" charset="0"/>
                                  <a:ea typeface="+mn-ea"/>
                                </a:rPr>
                                <m:t>2</m:t>
                              </m:r>
                            </m:sup>
                          </m:sSubSup>
                        </m:num>
                        <m:den>
                          <m:sSup>
                            <m:sSupPr>
                              <m:ctrlPr>
                                <a:rPr lang="en-US" altLang="zh-CN" sz="2000" i="1" kern="1200">
                                  <a:latin typeface="Cambria Math" panose="02040503050406030204" pitchFamily="18" charset="0"/>
                                  <a:ea typeface="宋体" panose="02010600030101010101" pitchFamily="2" charset="-122"/>
                                </a:rPr>
                              </m:ctrlPr>
                            </m:sSupPr>
                            <m:e>
                              <m:r>
                                <a:rPr lang="en-US" altLang="zh-CN" sz="2000" i="1" kern="1200">
                                  <a:latin typeface="Cambria Math" panose="02040503050406030204" pitchFamily="18" charset="0"/>
                                  <a:ea typeface="宋体" panose="02010600030101010101" pitchFamily="2" charset="-122"/>
                                </a:rPr>
                                <m:t>𝑤</m:t>
                              </m:r>
                            </m:e>
                            <m:sup>
                              <m:r>
                                <a:rPr lang="en-US" altLang="zh-CN" sz="2000" i="1" kern="1200">
                                  <a:latin typeface="Cambria Math" panose="02040503050406030204" pitchFamily="18" charset="0"/>
                                  <a:ea typeface="宋体" panose="02010600030101010101" pitchFamily="2" charset="-122"/>
                                </a:rPr>
                                <m:t>𝑇</m:t>
                              </m:r>
                            </m:sup>
                          </m:sSup>
                          <m:nary>
                            <m:naryPr>
                              <m:chr m:val="∑"/>
                              <m:supHide m:val="on"/>
                              <m:ctrlPr>
                                <a:rPr lang="en-US" altLang="zh-CN" sz="2000" i="1" kern="1200">
                                  <a:latin typeface="Cambria Math" panose="02040503050406030204" pitchFamily="18" charset="0"/>
                                  <a:ea typeface="宋体" panose="02010600030101010101" pitchFamily="2" charset="-122"/>
                                </a:rPr>
                              </m:ctrlPr>
                            </m:naryPr>
                            <m:sub>
                              <m:r>
                                <m:rPr>
                                  <m:brk m:alnAt="7"/>
                                </m:rPr>
                                <a:rPr lang="en-US" altLang="zh-CN" sz="2000" i="1" kern="1200">
                                  <a:latin typeface="Cambria Math" panose="02040503050406030204" pitchFamily="18" charset="0"/>
                                  <a:ea typeface="宋体" panose="02010600030101010101" pitchFamily="2" charset="-122"/>
                                </a:rPr>
                                <m:t>0</m:t>
                              </m:r>
                            </m:sub>
                            <m:sup/>
                            <m:e>
                              <m:r>
                                <a:rPr lang="en-US" altLang="zh-CN" sz="2000" i="1" kern="1200">
                                  <a:latin typeface="Cambria Math" panose="02040503050406030204" pitchFamily="18" charset="0"/>
                                  <a:ea typeface="宋体" panose="02010600030101010101" pitchFamily="2" charset="-122"/>
                                </a:rPr>
                                <m:t>𝑤</m:t>
                              </m:r>
                            </m:e>
                          </m:nary>
                          <m:r>
                            <a:rPr lang="en-US" altLang="zh-CN" sz="2000" b="0" i="1" kern="1200" smtClean="0">
                              <a:latin typeface="Cambria Math" panose="02040503050406030204" pitchFamily="18" charset="0"/>
                              <a:ea typeface="宋体" panose="02010600030101010101" pitchFamily="2" charset="-122"/>
                            </a:rPr>
                            <m:t>+</m:t>
                          </m:r>
                          <m:sSup>
                            <m:sSupPr>
                              <m:ctrlPr>
                                <a:rPr lang="en-US" altLang="zh-CN" sz="2000" i="1" kern="1200">
                                  <a:latin typeface="Cambria Math" panose="02040503050406030204" pitchFamily="18" charset="0"/>
                                  <a:ea typeface="宋体" panose="02010600030101010101" pitchFamily="2" charset="-122"/>
                                </a:rPr>
                              </m:ctrlPr>
                            </m:sSupPr>
                            <m:e>
                              <m:r>
                                <a:rPr lang="en-US" altLang="zh-CN" sz="2000" i="1" kern="1200">
                                  <a:latin typeface="Cambria Math" panose="02040503050406030204" pitchFamily="18" charset="0"/>
                                  <a:ea typeface="宋体" panose="02010600030101010101" pitchFamily="2" charset="-122"/>
                                </a:rPr>
                                <m:t>𝑤</m:t>
                              </m:r>
                            </m:e>
                            <m:sup>
                              <m:r>
                                <a:rPr lang="en-US" altLang="zh-CN" sz="2000" i="1" kern="1200">
                                  <a:latin typeface="Cambria Math" panose="02040503050406030204" pitchFamily="18" charset="0"/>
                                  <a:ea typeface="宋体" panose="02010600030101010101" pitchFamily="2" charset="-122"/>
                                </a:rPr>
                                <m:t>𝑇</m:t>
                              </m:r>
                            </m:sup>
                          </m:sSup>
                          <m:nary>
                            <m:naryPr>
                              <m:chr m:val="∑"/>
                              <m:supHide m:val="on"/>
                              <m:ctrlPr>
                                <a:rPr lang="en-US" altLang="zh-CN" sz="2000" i="1" kern="1200">
                                  <a:latin typeface="Cambria Math" panose="02040503050406030204" pitchFamily="18" charset="0"/>
                                  <a:ea typeface="宋体" panose="02010600030101010101" pitchFamily="2" charset="-122"/>
                                </a:rPr>
                              </m:ctrlPr>
                            </m:naryPr>
                            <m:sub>
                              <m:r>
                                <m:rPr>
                                  <m:brk m:alnAt="7"/>
                                </m:rPr>
                                <a:rPr lang="en-US" altLang="zh-CN" sz="2000" b="0" i="1" kern="1200" smtClean="0">
                                  <a:latin typeface="Cambria Math" panose="02040503050406030204" pitchFamily="18" charset="0"/>
                                  <a:ea typeface="宋体" panose="02010600030101010101" pitchFamily="2" charset="-122"/>
                                </a:rPr>
                                <m:t>1</m:t>
                              </m:r>
                            </m:sub>
                            <m:sup/>
                            <m:e>
                              <m:r>
                                <a:rPr lang="en-US" altLang="zh-CN" sz="2000" i="1" kern="1200">
                                  <a:latin typeface="Cambria Math" panose="02040503050406030204" pitchFamily="18" charset="0"/>
                                  <a:ea typeface="宋体" panose="02010600030101010101" pitchFamily="2" charset="-122"/>
                                </a:rPr>
                                <m:t>𝑤</m:t>
                              </m:r>
                            </m:e>
                          </m:nary>
                        </m:den>
                      </m:f>
                    </m:oMath>
                  </m:oMathPara>
                </a14:m>
                <a:endParaRPr lang="en-US" altLang="zh-CN" sz="2000" b="0" dirty="0">
                  <a:latin typeface="+mn-ea"/>
                  <a:ea typeface="+mn-ea"/>
                </a:endParaRPr>
              </a:p>
              <a:p>
                <a:pPr marL="0" indent="0">
                  <a:buNone/>
                </a:pPr>
                <a:r>
                  <a:rPr lang="en-US" altLang="zh-CN" sz="2000" b="0" dirty="0">
                    <a:ea typeface="+mn-ea"/>
                  </a:rPr>
                  <a:t>       </a:t>
                </a:r>
                <a14:m>
                  <m:oMath xmlns:m="http://schemas.openxmlformats.org/officeDocument/2006/math">
                    <m:r>
                      <a:rPr lang="en-US" altLang="zh-CN" sz="2600" b="0" i="0" smtClean="0">
                        <a:latin typeface="Cambria Math" panose="02040503050406030204" pitchFamily="18" charset="0"/>
                        <a:ea typeface="+mn-ea"/>
                      </a:rPr>
                      <m:t>                                                        </m:t>
                    </m:r>
                    <m:r>
                      <a:rPr lang="en-US" altLang="zh-CN" sz="2600" b="0" i="1" smtClean="0">
                        <a:latin typeface="Cambria Math" panose="02040503050406030204" pitchFamily="18" charset="0"/>
                        <a:ea typeface="+mn-ea"/>
                      </a:rPr>
                      <m:t>=</m:t>
                    </m:r>
                    <m:f>
                      <m:fPr>
                        <m:ctrlPr>
                          <a:rPr lang="en-US" altLang="zh-CN" sz="2600" b="0" i="1" smtClean="0">
                            <a:latin typeface="Cambria Math" panose="02040503050406030204" pitchFamily="18" charset="0"/>
                            <a:ea typeface="+mn-ea"/>
                          </a:rPr>
                        </m:ctrlPr>
                      </m:fPr>
                      <m:num>
                        <m:sSup>
                          <m:sSupPr>
                            <m:ctrlPr>
                              <a:rPr lang="en-US" altLang="zh-CN" sz="2600" i="1" kern="1200">
                                <a:latin typeface="Cambria Math" panose="02040503050406030204" pitchFamily="18" charset="0"/>
                                <a:ea typeface="宋体" panose="02010600030101010101" pitchFamily="2" charset="-122"/>
                              </a:rPr>
                            </m:ctrlPr>
                          </m:sSupPr>
                          <m:e>
                            <m:r>
                              <a:rPr lang="en-US" altLang="zh-CN" sz="2600" i="1" kern="1200">
                                <a:latin typeface="Cambria Math" panose="02040503050406030204" pitchFamily="18" charset="0"/>
                                <a:ea typeface="宋体" panose="02010600030101010101" pitchFamily="2" charset="-122"/>
                              </a:rPr>
                              <m:t>𝑤</m:t>
                            </m:r>
                          </m:e>
                          <m:sup>
                            <m:r>
                              <a:rPr lang="en-US" altLang="zh-CN" sz="2600" i="1" kern="1200">
                                <a:latin typeface="Cambria Math" panose="02040503050406030204" pitchFamily="18" charset="0"/>
                                <a:ea typeface="宋体" panose="02010600030101010101" pitchFamily="2" charset="-122"/>
                              </a:rPr>
                              <m:t>𝑇</m:t>
                            </m:r>
                          </m:sup>
                        </m:sSup>
                        <m:sSub>
                          <m:sSubPr>
                            <m:ctrlPr>
                              <a:rPr lang="en-US" altLang="zh-CN" sz="2600" i="1" kern="1200">
                                <a:latin typeface="Cambria Math" panose="02040503050406030204" pitchFamily="18" charset="0"/>
                                <a:ea typeface="宋体" panose="02010600030101010101" pitchFamily="2" charset="-122"/>
                              </a:rPr>
                            </m:ctrlPr>
                          </m:sSubPr>
                          <m:e>
                            <m:r>
                              <a:rPr lang="en-US" altLang="zh-CN" sz="2600" b="0" i="1" kern="1200" smtClean="0">
                                <a:latin typeface="Cambria Math" panose="02040503050406030204" pitchFamily="18" charset="0"/>
                                <a:ea typeface="宋体" panose="02010600030101010101" pitchFamily="2" charset="-122"/>
                              </a:rPr>
                              <m:t>(</m:t>
                            </m:r>
                            <m:r>
                              <a:rPr lang="zh-CN" altLang="en-US" sz="2600" i="1" kern="1200">
                                <a:latin typeface="Cambria Math" panose="02040503050406030204" pitchFamily="18" charset="0"/>
                                <a:ea typeface="宋体" panose="02010600030101010101" pitchFamily="2" charset="-122"/>
                              </a:rPr>
                              <m:t>𝜇</m:t>
                            </m:r>
                          </m:e>
                          <m:sub>
                            <m:r>
                              <a:rPr lang="en-US" altLang="zh-CN" sz="2600" i="1" kern="1200">
                                <a:latin typeface="Cambria Math" panose="02040503050406030204" pitchFamily="18" charset="0"/>
                                <a:ea typeface="宋体" panose="02010600030101010101" pitchFamily="2" charset="-122"/>
                              </a:rPr>
                              <m:t>0</m:t>
                            </m:r>
                          </m:sub>
                        </m:sSub>
                        <m:r>
                          <a:rPr lang="en-US" altLang="zh-CN" sz="2600" b="0" i="1" kern="1200" smtClean="0">
                            <a:latin typeface="Cambria Math" panose="02040503050406030204" pitchFamily="18" charset="0"/>
                            <a:ea typeface="宋体" panose="02010600030101010101" pitchFamily="2" charset="-122"/>
                          </a:rPr>
                          <m:t>−</m:t>
                        </m:r>
                        <m:sSub>
                          <m:sSubPr>
                            <m:ctrlPr>
                              <a:rPr lang="en-US" altLang="zh-CN" sz="2600" i="1" kern="1200">
                                <a:latin typeface="Cambria Math" panose="02040503050406030204" pitchFamily="18" charset="0"/>
                                <a:ea typeface="宋体" panose="02010600030101010101" pitchFamily="2" charset="-122"/>
                              </a:rPr>
                            </m:ctrlPr>
                          </m:sSubPr>
                          <m:e>
                            <m:r>
                              <a:rPr lang="zh-CN" altLang="en-US" sz="2600" i="1" kern="1200">
                                <a:latin typeface="Cambria Math" panose="02040503050406030204" pitchFamily="18" charset="0"/>
                                <a:ea typeface="宋体" panose="02010600030101010101" pitchFamily="2" charset="-122"/>
                              </a:rPr>
                              <m:t>𝜇</m:t>
                            </m:r>
                          </m:e>
                          <m:sub>
                            <m:r>
                              <a:rPr lang="en-US" altLang="zh-CN" sz="2600" b="0" i="1" kern="1200" smtClean="0">
                                <a:latin typeface="Cambria Math" panose="02040503050406030204" pitchFamily="18" charset="0"/>
                                <a:ea typeface="宋体" panose="02010600030101010101" pitchFamily="2" charset="-122"/>
                              </a:rPr>
                              <m:t>1</m:t>
                            </m:r>
                          </m:sub>
                        </m:sSub>
                        <m:r>
                          <a:rPr lang="en-US" altLang="zh-CN" sz="2600" b="0" i="1" kern="1200" smtClean="0">
                            <a:latin typeface="Cambria Math" panose="02040503050406030204" pitchFamily="18" charset="0"/>
                            <a:ea typeface="宋体" panose="02010600030101010101" pitchFamily="2" charset="-122"/>
                          </a:rPr>
                          <m:t>)</m:t>
                        </m:r>
                        <m:sSup>
                          <m:sSupPr>
                            <m:ctrlPr>
                              <a:rPr lang="en-US" altLang="zh-CN" sz="2600" i="1" kern="1200">
                                <a:latin typeface="Cambria Math" panose="02040503050406030204" pitchFamily="18" charset="0"/>
                                <a:ea typeface="宋体" panose="02010600030101010101" pitchFamily="2" charset="-122"/>
                              </a:rPr>
                            </m:ctrlPr>
                          </m:sSupPr>
                          <m:e>
                            <m:sSub>
                              <m:sSubPr>
                                <m:ctrlPr>
                                  <a:rPr lang="en-US" altLang="zh-CN" sz="2600" i="1" kern="1200">
                                    <a:latin typeface="Cambria Math" panose="02040503050406030204" pitchFamily="18" charset="0"/>
                                    <a:ea typeface="宋体" panose="02010600030101010101" pitchFamily="2" charset="-122"/>
                                  </a:rPr>
                                </m:ctrlPr>
                              </m:sSubPr>
                              <m:e>
                                <m:r>
                                  <a:rPr lang="en-US" altLang="zh-CN" sz="2600" i="1" kern="1200">
                                    <a:latin typeface="Cambria Math" panose="02040503050406030204" pitchFamily="18" charset="0"/>
                                    <a:ea typeface="宋体" panose="02010600030101010101" pitchFamily="2" charset="-122"/>
                                  </a:rPr>
                                  <m:t>(</m:t>
                                </m:r>
                                <m:r>
                                  <a:rPr lang="zh-CN" altLang="en-US" sz="2600" i="1" kern="1200">
                                    <a:latin typeface="Cambria Math" panose="02040503050406030204" pitchFamily="18" charset="0"/>
                                    <a:ea typeface="宋体" panose="02010600030101010101" pitchFamily="2" charset="-122"/>
                                  </a:rPr>
                                  <m:t>𝜇</m:t>
                                </m:r>
                              </m:e>
                              <m:sub>
                                <m:r>
                                  <a:rPr lang="en-US" altLang="zh-CN" sz="2600" i="1" kern="1200">
                                    <a:latin typeface="Cambria Math" panose="02040503050406030204" pitchFamily="18" charset="0"/>
                                    <a:ea typeface="宋体" panose="02010600030101010101" pitchFamily="2" charset="-122"/>
                                  </a:rPr>
                                  <m:t>0</m:t>
                                </m:r>
                              </m:sub>
                            </m:sSub>
                            <m:r>
                              <a:rPr lang="en-US" altLang="zh-CN" sz="2600" i="1" kern="1200">
                                <a:latin typeface="Cambria Math" panose="02040503050406030204" pitchFamily="18" charset="0"/>
                                <a:ea typeface="宋体" panose="02010600030101010101" pitchFamily="2" charset="-122"/>
                              </a:rPr>
                              <m:t>−</m:t>
                            </m:r>
                            <m:sSub>
                              <m:sSubPr>
                                <m:ctrlPr>
                                  <a:rPr lang="en-US" altLang="zh-CN" sz="2600" i="1" kern="1200">
                                    <a:latin typeface="Cambria Math" panose="02040503050406030204" pitchFamily="18" charset="0"/>
                                    <a:ea typeface="宋体" panose="02010600030101010101" pitchFamily="2" charset="-122"/>
                                  </a:rPr>
                                </m:ctrlPr>
                              </m:sSubPr>
                              <m:e>
                                <m:r>
                                  <a:rPr lang="zh-CN" altLang="en-US" sz="2600" i="1" kern="1200">
                                    <a:latin typeface="Cambria Math" panose="02040503050406030204" pitchFamily="18" charset="0"/>
                                    <a:ea typeface="宋体" panose="02010600030101010101" pitchFamily="2" charset="-122"/>
                                  </a:rPr>
                                  <m:t>𝜇</m:t>
                                </m:r>
                              </m:e>
                              <m:sub>
                                <m:r>
                                  <a:rPr lang="en-US" altLang="zh-CN" sz="2600" i="1" kern="1200">
                                    <a:latin typeface="Cambria Math" panose="02040503050406030204" pitchFamily="18" charset="0"/>
                                    <a:ea typeface="宋体" panose="02010600030101010101" pitchFamily="2" charset="-122"/>
                                  </a:rPr>
                                  <m:t>1</m:t>
                                </m:r>
                              </m:sub>
                            </m:sSub>
                            <m:r>
                              <a:rPr lang="en-US" altLang="zh-CN" sz="2600" i="1" kern="1200">
                                <a:latin typeface="Cambria Math" panose="02040503050406030204" pitchFamily="18" charset="0"/>
                                <a:ea typeface="宋体" panose="02010600030101010101" pitchFamily="2" charset="-122"/>
                              </a:rPr>
                              <m:t>)</m:t>
                            </m:r>
                          </m:e>
                          <m:sup>
                            <m:r>
                              <a:rPr lang="en-US" altLang="zh-CN" sz="2600" i="1" kern="1200">
                                <a:latin typeface="Cambria Math" panose="02040503050406030204" pitchFamily="18" charset="0"/>
                                <a:ea typeface="宋体" panose="02010600030101010101" pitchFamily="2" charset="-122"/>
                              </a:rPr>
                              <m:t>𝑇</m:t>
                            </m:r>
                          </m:sup>
                        </m:sSup>
                        <m:r>
                          <a:rPr lang="en-US" altLang="zh-CN" sz="2600" b="0" i="1" kern="1200" smtClean="0">
                            <a:latin typeface="Cambria Math" panose="02040503050406030204" pitchFamily="18" charset="0"/>
                            <a:ea typeface="宋体" panose="02010600030101010101" pitchFamily="2" charset="-122"/>
                          </a:rPr>
                          <m:t>𝑤</m:t>
                        </m:r>
                      </m:num>
                      <m:den>
                        <m:sSup>
                          <m:sSupPr>
                            <m:ctrlPr>
                              <a:rPr lang="en-US" altLang="zh-CN" sz="2600" i="1" kern="1200">
                                <a:latin typeface="Cambria Math" panose="02040503050406030204" pitchFamily="18" charset="0"/>
                                <a:ea typeface="宋体" panose="02010600030101010101" pitchFamily="2" charset="-122"/>
                              </a:rPr>
                            </m:ctrlPr>
                          </m:sSupPr>
                          <m:e>
                            <m:r>
                              <a:rPr lang="en-US" altLang="zh-CN" sz="2600" i="1" kern="1200">
                                <a:latin typeface="Cambria Math" panose="02040503050406030204" pitchFamily="18" charset="0"/>
                                <a:ea typeface="宋体" panose="02010600030101010101" pitchFamily="2" charset="-122"/>
                              </a:rPr>
                              <m:t>𝑤</m:t>
                            </m:r>
                          </m:e>
                          <m:sup>
                            <m:r>
                              <a:rPr lang="en-US" altLang="zh-CN" sz="2600" i="1" kern="1200">
                                <a:latin typeface="Cambria Math" panose="02040503050406030204" pitchFamily="18" charset="0"/>
                                <a:ea typeface="宋体" panose="02010600030101010101" pitchFamily="2" charset="-122"/>
                              </a:rPr>
                              <m:t>𝑇</m:t>
                            </m:r>
                          </m:sup>
                        </m:sSup>
                        <m:r>
                          <a:rPr lang="en-US" altLang="zh-CN" sz="2600" b="0" i="1" kern="1200" smtClean="0">
                            <a:latin typeface="Cambria Math" panose="02040503050406030204" pitchFamily="18" charset="0"/>
                            <a:ea typeface="宋体" panose="02010600030101010101" pitchFamily="2" charset="-122"/>
                          </a:rPr>
                          <m:t>(</m:t>
                        </m:r>
                        <m:nary>
                          <m:naryPr>
                            <m:chr m:val="∑"/>
                            <m:supHide m:val="on"/>
                            <m:ctrlPr>
                              <a:rPr lang="en-US" altLang="zh-CN" sz="2600" i="1" kern="1200" smtClean="0">
                                <a:latin typeface="Cambria Math" panose="02040503050406030204" pitchFamily="18" charset="0"/>
                                <a:ea typeface="宋体" panose="02010600030101010101" pitchFamily="2" charset="-122"/>
                              </a:rPr>
                            </m:ctrlPr>
                          </m:naryPr>
                          <m:sub>
                            <m:r>
                              <m:rPr>
                                <m:brk m:alnAt="7"/>
                              </m:rPr>
                              <a:rPr lang="en-US" altLang="zh-CN" sz="2600" b="0" i="1" kern="1200" smtClean="0">
                                <a:latin typeface="Cambria Math" panose="02040503050406030204" pitchFamily="18" charset="0"/>
                                <a:ea typeface="宋体" panose="02010600030101010101" pitchFamily="2" charset="-122"/>
                              </a:rPr>
                              <m:t>0</m:t>
                            </m:r>
                          </m:sub>
                          <m:sup/>
                          <m:e>
                            <m:r>
                              <a:rPr lang="en-US" altLang="zh-CN" sz="2600" b="0" i="1" kern="1200" smtClean="0">
                                <a:latin typeface="Cambria Math" panose="02040503050406030204" pitchFamily="18" charset="0"/>
                                <a:ea typeface="宋体" panose="02010600030101010101" pitchFamily="2" charset="-122"/>
                              </a:rPr>
                              <m:t>+</m:t>
                            </m:r>
                          </m:e>
                        </m:nary>
                        <m:nary>
                          <m:naryPr>
                            <m:chr m:val="∑"/>
                            <m:supHide m:val="on"/>
                            <m:ctrlPr>
                              <a:rPr lang="en-US" altLang="zh-CN" sz="2600" i="1" kern="1200" smtClean="0">
                                <a:latin typeface="Cambria Math" panose="02040503050406030204" pitchFamily="18" charset="0"/>
                                <a:ea typeface="宋体" panose="02010600030101010101" pitchFamily="2" charset="-122"/>
                              </a:rPr>
                            </m:ctrlPr>
                          </m:naryPr>
                          <m:sub>
                            <m:r>
                              <m:rPr>
                                <m:brk m:alnAt="7"/>
                              </m:rPr>
                              <a:rPr lang="en-US" altLang="zh-CN" sz="2600" b="0" i="1" kern="1200" smtClean="0">
                                <a:latin typeface="Cambria Math" panose="02040503050406030204" pitchFamily="18" charset="0"/>
                                <a:ea typeface="宋体" panose="02010600030101010101" pitchFamily="2" charset="-122"/>
                              </a:rPr>
                              <m:t>1</m:t>
                            </m:r>
                          </m:sub>
                          <m:sup/>
                          <m:e>
                            <m:r>
                              <a:rPr lang="en-US" altLang="zh-CN" sz="2600" b="0" i="1" kern="1200" smtClean="0">
                                <a:latin typeface="Cambria Math" panose="02040503050406030204" pitchFamily="18" charset="0"/>
                                <a:ea typeface="宋体" panose="02010600030101010101" pitchFamily="2" charset="-122"/>
                              </a:rPr>
                              <m:t>)</m:t>
                            </m:r>
                            <m:r>
                              <a:rPr lang="en-US" altLang="zh-CN" sz="2600" i="1" kern="1200">
                                <a:latin typeface="Cambria Math" panose="02040503050406030204" pitchFamily="18" charset="0"/>
                                <a:ea typeface="宋体" panose="02010600030101010101" pitchFamily="2" charset="-122"/>
                              </a:rPr>
                              <m:t>𝑤</m:t>
                            </m:r>
                          </m:e>
                        </m:nary>
                      </m:den>
                    </m:f>
                    <m:r>
                      <a:rPr lang="en-US" altLang="zh-CN" sz="2600" b="0" i="1" smtClean="0">
                        <a:latin typeface="Cambria Math" panose="02040503050406030204" pitchFamily="18" charset="0"/>
                        <a:ea typeface="+mn-ea"/>
                      </a:rPr>
                      <m:t>  </m:t>
                    </m:r>
                  </m:oMath>
                </a14:m>
                <a:endParaRPr lang="en-US" altLang="zh-CN" sz="2000" dirty="0">
                  <a:latin typeface="+mn-ea"/>
                  <a:ea typeface="+mn-ea"/>
                </a:endParaRPr>
              </a:p>
              <a:p>
                <a:pPr marL="0" indent="0">
                  <a:buNone/>
                </a:pPr>
                <a:endParaRPr lang="en-US" altLang="zh-CN" sz="2000" dirty="0">
                  <a:latin typeface="+mn-ea"/>
                  <a:ea typeface="+mn-ea"/>
                </a:endParaRPr>
              </a:p>
              <a:p>
                <a:r>
                  <a:rPr lang="zh-CN" altLang="en-US" sz="2600" dirty="0"/>
                  <a:t>类内散度矩阵</a:t>
                </a:r>
                <a:endParaRPr lang="en-US" altLang="zh-CN" sz="26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mn-ea"/>
                            </a:rPr>
                          </m:ctrlPr>
                        </m:sSubPr>
                        <m:e>
                          <m:r>
                            <a:rPr lang="en-US" altLang="zh-CN" sz="2000" b="0" i="1" smtClean="0">
                              <a:latin typeface="Cambria Math" panose="02040503050406030204" pitchFamily="18" charset="0"/>
                              <a:ea typeface="+mn-ea"/>
                            </a:rPr>
                            <m:t>𝑆</m:t>
                          </m:r>
                        </m:e>
                        <m:sub>
                          <m:r>
                            <a:rPr lang="en-US" altLang="zh-CN" sz="2000" b="0" i="1" smtClean="0">
                              <a:latin typeface="Cambria Math" panose="02040503050406030204" pitchFamily="18" charset="0"/>
                              <a:ea typeface="+mn-ea"/>
                            </a:rPr>
                            <m:t>𝑤</m:t>
                          </m:r>
                        </m:sub>
                      </m:sSub>
                      <m:r>
                        <a:rPr lang="en-US" altLang="zh-CN" sz="2000" b="0" i="1" smtClean="0">
                          <a:latin typeface="Cambria Math" panose="02040503050406030204" pitchFamily="18" charset="0"/>
                          <a:ea typeface="+mn-ea"/>
                        </a:rPr>
                        <m:t>=</m:t>
                      </m:r>
                      <m:r>
                        <a:rPr lang="en-US" altLang="zh-CN" sz="2000" i="1" kern="1200">
                          <a:latin typeface="Cambria Math" panose="02040503050406030204" pitchFamily="18" charset="0"/>
                          <a:ea typeface="宋体" panose="02010600030101010101" pitchFamily="2" charset="-122"/>
                        </a:rPr>
                        <m:t>(</m:t>
                      </m:r>
                      <m:nary>
                        <m:naryPr>
                          <m:chr m:val="∑"/>
                          <m:limLoc m:val="subSup"/>
                          <m:supHide m:val="on"/>
                          <m:ctrlPr>
                            <a:rPr lang="en-US" altLang="zh-CN" sz="2000" i="1" kern="1200" smtClean="0">
                              <a:latin typeface="Cambria Math" panose="02040503050406030204" pitchFamily="18" charset="0"/>
                              <a:ea typeface="宋体" panose="02010600030101010101" pitchFamily="2" charset="-122"/>
                            </a:rPr>
                          </m:ctrlPr>
                        </m:naryPr>
                        <m:sub>
                          <m:r>
                            <m:rPr>
                              <m:brk m:alnAt="9"/>
                            </m:rPr>
                            <a:rPr lang="en-US" altLang="zh-CN" sz="2000" b="0" i="1" kern="1200" smtClean="0">
                              <a:latin typeface="Cambria Math" panose="02040503050406030204" pitchFamily="18" charset="0"/>
                              <a:ea typeface="宋体" panose="02010600030101010101" pitchFamily="2" charset="-122"/>
                            </a:rPr>
                            <m:t>0</m:t>
                          </m:r>
                        </m:sub>
                        <m:sup/>
                        <m:e>
                          <m:r>
                            <a:rPr lang="en-US" altLang="zh-CN" sz="2000" b="0" i="1" kern="1200" smtClean="0">
                              <a:latin typeface="Cambria Math" panose="02040503050406030204" pitchFamily="18" charset="0"/>
                              <a:ea typeface="宋体" panose="02010600030101010101" pitchFamily="2" charset="-122"/>
                            </a:rPr>
                            <m:t>+</m:t>
                          </m:r>
                        </m:e>
                      </m:nary>
                      <m:nary>
                        <m:naryPr>
                          <m:chr m:val="∑"/>
                          <m:limLoc m:val="subSup"/>
                          <m:supHide m:val="on"/>
                          <m:ctrlPr>
                            <a:rPr lang="en-US" altLang="zh-CN" sz="2000" i="1" kern="1200">
                              <a:latin typeface="Cambria Math" panose="02040503050406030204" pitchFamily="18" charset="0"/>
                              <a:ea typeface="宋体" panose="02010600030101010101" pitchFamily="2" charset="-122"/>
                            </a:rPr>
                          </m:ctrlPr>
                        </m:naryPr>
                        <m:sub>
                          <m:r>
                            <m:rPr>
                              <m:brk m:alnAt="1"/>
                            </m:rPr>
                            <a:rPr lang="en-US" altLang="zh-CN" sz="2000" b="0" i="1" kern="1200" smtClean="0">
                              <a:latin typeface="Cambria Math" panose="02040503050406030204" pitchFamily="18" charset="0"/>
                              <a:ea typeface="宋体" panose="02010600030101010101" pitchFamily="2" charset="-122"/>
                            </a:rPr>
                            <m:t>1</m:t>
                          </m:r>
                        </m:sub>
                        <m:sup/>
                        <m:e>
                          <m:r>
                            <a:rPr lang="en-US" altLang="zh-CN" sz="2000" b="0" i="1" kern="1200" smtClean="0">
                              <a:latin typeface="Cambria Math" panose="02040503050406030204" pitchFamily="18" charset="0"/>
                              <a:ea typeface="宋体" panose="02010600030101010101" pitchFamily="2" charset="-122"/>
                            </a:rPr>
                            <m:t>)</m:t>
                          </m:r>
                        </m:e>
                      </m:nary>
                    </m:oMath>
                  </m:oMathPara>
                </a14:m>
                <a:endParaRPr lang="en-US" altLang="zh-CN" sz="2000" kern="1200" dirty="0">
                  <a:latin typeface="+mn-ea"/>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mn-ea"/>
                        </a:rPr>
                        <m:t>                                            =</m:t>
                      </m:r>
                      <m:nary>
                        <m:naryPr>
                          <m:chr m:val="∑"/>
                          <m:supHide m:val="on"/>
                          <m:ctrlPr>
                            <a:rPr lang="en-US" altLang="zh-CN" sz="2000" b="0" i="1" smtClean="0">
                              <a:latin typeface="Cambria Math" panose="02040503050406030204" pitchFamily="18" charset="0"/>
                              <a:ea typeface="+mn-ea"/>
                            </a:rPr>
                          </m:ctrlPr>
                        </m:naryPr>
                        <m:sub>
                          <m:r>
                            <m:rPr>
                              <m:brk m:alnAt="7"/>
                            </m:rPr>
                            <a:rPr lang="en-US" altLang="zh-CN" sz="2000" i="1" kern="1200">
                              <a:latin typeface="Cambria Math" panose="02040503050406030204" pitchFamily="18" charset="0"/>
                              <a:ea typeface="宋体" panose="02010600030101010101" pitchFamily="2" charset="-122"/>
                            </a:rPr>
                            <m:t>𝑥</m:t>
                          </m:r>
                          <m:r>
                            <a:rPr lang="en-US" altLang="zh-CN" sz="2000" i="1" kern="1200">
                              <a:latin typeface="Cambria Math" panose="02040503050406030204" pitchFamily="18" charset="0"/>
                              <a:ea typeface="Cambria Math" panose="02040503050406030204" pitchFamily="18" charset="0"/>
                            </a:rPr>
                            <m:t>∈</m:t>
                          </m:r>
                          <m:sSub>
                            <m:sSubPr>
                              <m:ctrlPr>
                                <a:rPr lang="en-US" altLang="zh-CN" sz="2000" i="1" kern="1200">
                                  <a:latin typeface="Cambria Math" panose="02040503050406030204" pitchFamily="18" charset="0"/>
                                  <a:ea typeface="Cambria Math" panose="02040503050406030204" pitchFamily="18" charset="0"/>
                                </a:rPr>
                              </m:ctrlPr>
                            </m:sSubPr>
                            <m:e>
                              <m:r>
                                <a:rPr lang="en-US" altLang="zh-CN" sz="2000" i="1" kern="1200">
                                  <a:latin typeface="Cambria Math" panose="02040503050406030204" pitchFamily="18" charset="0"/>
                                  <a:ea typeface="Cambria Math" panose="02040503050406030204" pitchFamily="18" charset="0"/>
                                </a:rPr>
                                <m:t>𝑋</m:t>
                              </m:r>
                            </m:e>
                            <m:sub>
                              <m:r>
                                <a:rPr lang="en-US" altLang="zh-CN" sz="2000" b="0" i="1" kern="1200" smtClean="0">
                                  <a:latin typeface="Cambria Math" panose="02040503050406030204" pitchFamily="18" charset="0"/>
                                  <a:ea typeface="Cambria Math" panose="02040503050406030204" pitchFamily="18" charset="0"/>
                                </a:rPr>
                                <m:t>0</m:t>
                              </m:r>
                            </m:sub>
                          </m:sSub>
                        </m:sub>
                        <m:sup/>
                        <m:e>
                          <m:d>
                            <m:dPr>
                              <m:ctrlPr>
                                <a:rPr lang="en-US" altLang="zh-CN" sz="2000" i="1" kern="1200">
                                  <a:latin typeface="Cambria Math" panose="02040503050406030204" pitchFamily="18" charset="0"/>
                                  <a:ea typeface="宋体" panose="02010600030101010101" pitchFamily="2" charset="-122"/>
                                </a:rPr>
                              </m:ctrlPr>
                            </m:dPr>
                            <m:e>
                              <m:r>
                                <a:rPr lang="en-US" altLang="zh-CN" sz="2000" i="1" kern="1200">
                                  <a:latin typeface="Cambria Math" panose="02040503050406030204" pitchFamily="18" charset="0"/>
                                  <a:ea typeface="宋体" panose="02010600030101010101" pitchFamily="2" charset="-122"/>
                                </a:rPr>
                                <m:t>𝑥</m:t>
                              </m:r>
                              <m:r>
                                <a:rPr lang="en-US" altLang="zh-CN" sz="2000" i="1" kern="1200">
                                  <a:latin typeface="Cambria Math" panose="02040503050406030204" pitchFamily="18" charset="0"/>
                                  <a:ea typeface="宋体" panose="02010600030101010101" pitchFamily="2" charset="-122"/>
                                </a:rPr>
                                <m:t>−</m:t>
                              </m:r>
                              <m:sSub>
                                <m:sSubPr>
                                  <m:ctrlPr>
                                    <a:rPr lang="en-US" altLang="zh-CN" sz="2000" i="1" kern="1200">
                                      <a:latin typeface="Cambria Math" panose="02040503050406030204" pitchFamily="18" charset="0"/>
                                      <a:ea typeface="宋体" panose="02010600030101010101" pitchFamily="2" charset="-122"/>
                                    </a:rPr>
                                  </m:ctrlPr>
                                </m:sSubPr>
                                <m:e>
                                  <m:r>
                                    <a:rPr lang="zh-CN" altLang="en-US" sz="2000" i="1" kern="1200">
                                      <a:latin typeface="Cambria Math" panose="02040503050406030204" pitchFamily="18" charset="0"/>
                                      <a:ea typeface="宋体" panose="02010600030101010101" pitchFamily="2" charset="-122"/>
                                    </a:rPr>
                                    <m:t>𝜇</m:t>
                                  </m:r>
                                </m:e>
                                <m:sub>
                                  <m:r>
                                    <a:rPr lang="en-US" altLang="zh-CN" sz="2000" b="0" i="1" kern="1200" smtClean="0">
                                      <a:latin typeface="Cambria Math" panose="02040503050406030204" pitchFamily="18" charset="0"/>
                                      <a:ea typeface="宋体" panose="02010600030101010101" pitchFamily="2" charset="-122"/>
                                    </a:rPr>
                                    <m:t>0</m:t>
                                  </m:r>
                                </m:sub>
                              </m:sSub>
                            </m:e>
                          </m:d>
                          <m:sSup>
                            <m:sSupPr>
                              <m:ctrlPr>
                                <a:rPr lang="en-US" altLang="zh-CN" sz="2000" i="1" kern="1200">
                                  <a:latin typeface="Cambria Math" panose="02040503050406030204" pitchFamily="18" charset="0"/>
                                  <a:ea typeface="宋体" panose="02010600030101010101" pitchFamily="2" charset="-122"/>
                                </a:rPr>
                              </m:ctrlPr>
                            </m:sSupPr>
                            <m:e>
                              <m:d>
                                <m:dPr>
                                  <m:ctrlPr>
                                    <a:rPr lang="en-US" altLang="zh-CN" sz="2000" i="1" kern="1200">
                                      <a:latin typeface="Cambria Math" panose="02040503050406030204" pitchFamily="18" charset="0"/>
                                      <a:ea typeface="宋体" panose="02010600030101010101" pitchFamily="2" charset="-122"/>
                                    </a:rPr>
                                  </m:ctrlPr>
                                </m:dPr>
                                <m:e>
                                  <m:r>
                                    <a:rPr lang="en-US" altLang="zh-CN" sz="2000" i="1" kern="1200">
                                      <a:latin typeface="Cambria Math" panose="02040503050406030204" pitchFamily="18" charset="0"/>
                                      <a:ea typeface="宋体" panose="02010600030101010101" pitchFamily="2" charset="-122"/>
                                    </a:rPr>
                                    <m:t>𝑥</m:t>
                                  </m:r>
                                  <m:r>
                                    <a:rPr lang="en-US" altLang="zh-CN" sz="2000" i="1" kern="1200">
                                      <a:latin typeface="Cambria Math" panose="02040503050406030204" pitchFamily="18" charset="0"/>
                                      <a:ea typeface="宋体" panose="02010600030101010101" pitchFamily="2" charset="-122"/>
                                    </a:rPr>
                                    <m:t>−</m:t>
                                  </m:r>
                                  <m:sSub>
                                    <m:sSubPr>
                                      <m:ctrlPr>
                                        <a:rPr lang="en-US" altLang="zh-CN" sz="2000" i="1" kern="1200">
                                          <a:latin typeface="Cambria Math" panose="02040503050406030204" pitchFamily="18" charset="0"/>
                                          <a:ea typeface="宋体" panose="02010600030101010101" pitchFamily="2" charset="-122"/>
                                        </a:rPr>
                                      </m:ctrlPr>
                                    </m:sSubPr>
                                    <m:e>
                                      <m:r>
                                        <a:rPr lang="zh-CN" altLang="en-US" sz="2000" i="1" kern="1200">
                                          <a:latin typeface="Cambria Math" panose="02040503050406030204" pitchFamily="18" charset="0"/>
                                          <a:ea typeface="宋体" panose="02010600030101010101" pitchFamily="2" charset="-122"/>
                                        </a:rPr>
                                        <m:t>𝜇</m:t>
                                      </m:r>
                                    </m:e>
                                    <m:sub>
                                      <m:r>
                                        <a:rPr lang="en-US" altLang="zh-CN" sz="2000" b="0" i="1" kern="1200" smtClean="0">
                                          <a:latin typeface="Cambria Math" panose="02040503050406030204" pitchFamily="18" charset="0"/>
                                          <a:ea typeface="宋体" panose="02010600030101010101" pitchFamily="2" charset="-122"/>
                                        </a:rPr>
                                        <m:t>0</m:t>
                                      </m:r>
                                    </m:sub>
                                  </m:sSub>
                                </m:e>
                              </m:d>
                            </m:e>
                            <m:sup>
                              <m:r>
                                <a:rPr lang="en-US" altLang="zh-CN" sz="2000" i="1" kern="1200">
                                  <a:latin typeface="Cambria Math" panose="02040503050406030204" pitchFamily="18" charset="0"/>
                                  <a:ea typeface="宋体" panose="02010600030101010101" pitchFamily="2" charset="-122"/>
                                </a:rPr>
                                <m:t>𝑇</m:t>
                              </m:r>
                            </m:sup>
                          </m:sSup>
                          <m:r>
                            <a:rPr lang="en-US" altLang="zh-CN" sz="2000" b="0" i="1" kern="1200" smtClean="0">
                              <a:latin typeface="Cambria Math" panose="02040503050406030204" pitchFamily="18" charset="0"/>
                              <a:ea typeface="宋体" panose="02010600030101010101" pitchFamily="2" charset="-122"/>
                            </a:rPr>
                            <m:t>+</m:t>
                          </m:r>
                        </m:e>
                      </m:nary>
                      <m:nary>
                        <m:naryPr>
                          <m:chr m:val="∑"/>
                          <m:supHide m:val="on"/>
                          <m:ctrlPr>
                            <a:rPr lang="en-US" altLang="zh-CN" sz="2000" i="1">
                              <a:latin typeface="Cambria Math" panose="02040503050406030204" pitchFamily="18" charset="0"/>
                            </a:rPr>
                          </m:ctrlPr>
                        </m:naryPr>
                        <m:sub>
                          <m:r>
                            <m:rPr>
                              <m:brk m:alnAt="7"/>
                            </m:rPr>
                            <a:rPr lang="en-US" altLang="zh-CN" sz="2000" i="1" kern="1200">
                              <a:latin typeface="Cambria Math" panose="02040503050406030204" pitchFamily="18" charset="0"/>
                              <a:ea typeface="宋体" panose="02010600030101010101" pitchFamily="2" charset="-122"/>
                            </a:rPr>
                            <m:t>𝑥</m:t>
                          </m:r>
                          <m:r>
                            <a:rPr lang="en-US" altLang="zh-CN" sz="2000" i="1" kern="1200">
                              <a:latin typeface="Cambria Math" panose="02040503050406030204" pitchFamily="18" charset="0"/>
                              <a:ea typeface="Cambria Math" panose="02040503050406030204" pitchFamily="18" charset="0"/>
                            </a:rPr>
                            <m:t>∈</m:t>
                          </m:r>
                          <m:sSub>
                            <m:sSubPr>
                              <m:ctrlPr>
                                <a:rPr lang="en-US" altLang="zh-CN" sz="2000" i="1" kern="1200">
                                  <a:latin typeface="Cambria Math" panose="02040503050406030204" pitchFamily="18" charset="0"/>
                                  <a:ea typeface="Cambria Math" panose="02040503050406030204" pitchFamily="18" charset="0"/>
                                </a:rPr>
                              </m:ctrlPr>
                            </m:sSubPr>
                            <m:e>
                              <m:r>
                                <a:rPr lang="en-US" altLang="zh-CN" sz="2000" i="1" kern="1200">
                                  <a:latin typeface="Cambria Math" panose="02040503050406030204" pitchFamily="18" charset="0"/>
                                  <a:ea typeface="Cambria Math" panose="02040503050406030204" pitchFamily="18" charset="0"/>
                                </a:rPr>
                                <m:t>𝑋</m:t>
                              </m:r>
                            </m:e>
                            <m:sub>
                              <m:r>
                                <a:rPr lang="en-US" altLang="zh-CN" sz="2000" b="0" i="1" kern="1200" smtClean="0">
                                  <a:latin typeface="Cambria Math" panose="02040503050406030204" pitchFamily="18" charset="0"/>
                                  <a:ea typeface="Cambria Math" panose="02040503050406030204" pitchFamily="18" charset="0"/>
                                </a:rPr>
                                <m:t>1</m:t>
                              </m:r>
                            </m:sub>
                          </m:sSub>
                        </m:sub>
                        <m:sup/>
                        <m:e>
                          <m:d>
                            <m:dPr>
                              <m:ctrlPr>
                                <a:rPr lang="en-US" altLang="zh-CN" sz="2000" i="1" kern="1200">
                                  <a:latin typeface="Cambria Math" panose="02040503050406030204" pitchFamily="18" charset="0"/>
                                  <a:ea typeface="宋体" panose="02010600030101010101" pitchFamily="2" charset="-122"/>
                                </a:rPr>
                              </m:ctrlPr>
                            </m:dPr>
                            <m:e>
                              <m:r>
                                <a:rPr lang="en-US" altLang="zh-CN" sz="2000" i="1" kern="1200">
                                  <a:latin typeface="Cambria Math" panose="02040503050406030204" pitchFamily="18" charset="0"/>
                                  <a:ea typeface="宋体" panose="02010600030101010101" pitchFamily="2" charset="-122"/>
                                </a:rPr>
                                <m:t>𝑥</m:t>
                              </m:r>
                              <m:r>
                                <a:rPr lang="en-US" altLang="zh-CN" sz="2000" i="1" kern="1200">
                                  <a:latin typeface="Cambria Math" panose="02040503050406030204" pitchFamily="18" charset="0"/>
                                  <a:ea typeface="宋体" panose="02010600030101010101" pitchFamily="2" charset="-122"/>
                                </a:rPr>
                                <m:t>−</m:t>
                              </m:r>
                              <m:sSub>
                                <m:sSubPr>
                                  <m:ctrlPr>
                                    <a:rPr lang="en-US" altLang="zh-CN" sz="2000" i="1" kern="1200">
                                      <a:latin typeface="Cambria Math" panose="02040503050406030204" pitchFamily="18" charset="0"/>
                                      <a:ea typeface="宋体" panose="02010600030101010101" pitchFamily="2" charset="-122"/>
                                    </a:rPr>
                                  </m:ctrlPr>
                                </m:sSubPr>
                                <m:e>
                                  <m:r>
                                    <a:rPr lang="zh-CN" altLang="en-US" sz="2000" i="1" kern="1200">
                                      <a:latin typeface="Cambria Math" panose="02040503050406030204" pitchFamily="18" charset="0"/>
                                      <a:ea typeface="宋体" panose="02010600030101010101" pitchFamily="2" charset="-122"/>
                                    </a:rPr>
                                    <m:t>𝜇</m:t>
                                  </m:r>
                                </m:e>
                                <m:sub>
                                  <m:r>
                                    <a:rPr lang="en-US" altLang="zh-CN" sz="2000" b="0" i="1" kern="1200" smtClean="0">
                                      <a:latin typeface="Cambria Math" panose="02040503050406030204" pitchFamily="18" charset="0"/>
                                      <a:ea typeface="宋体" panose="02010600030101010101" pitchFamily="2" charset="-122"/>
                                    </a:rPr>
                                    <m:t>1</m:t>
                                  </m:r>
                                </m:sub>
                              </m:sSub>
                            </m:e>
                          </m:d>
                          <m:sSup>
                            <m:sSupPr>
                              <m:ctrlPr>
                                <a:rPr lang="en-US" altLang="zh-CN" sz="2000" i="1" kern="1200">
                                  <a:latin typeface="Cambria Math" panose="02040503050406030204" pitchFamily="18" charset="0"/>
                                  <a:ea typeface="宋体" panose="02010600030101010101" pitchFamily="2" charset="-122"/>
                                </a:rPr>
                              </m:ctrlPr>
                            </m:sSupPr>
                            <m:e>
                              <m:d>
                                <m:dPr>
                                  <m:ctrlPr>
                                    <a:rPr lang="en-US" altLang="zh-CN" sz="2000" i="1" kern="1200">
                                      <a:latin typeface="Cambria Math" panose="02040503050406030204" pitchFamily="18" charset="0"/>
                                      <a:ea typeface="宋体" panose="02010600030101010101" pitchFamily="2" charset="-122"/>
                                    </a:rPr>
                                  </m:ctrlPr>
                                </m:dPr>
                                <m:e>
                                  <m:r>
                                    <a:rPr lang="en-US" altLang="zh-CN" sz="2000" i="1" kern="1200">
                                      <a:latin typeface="Cambria Math" panose="02040503050406030204" pitchFamily="18" charset="0"/>
                                      <a:ea typeface="宋体" panose="02010600030101010101" pitchFamily="2" charset="-122"/>
                                    </a:rPr>
                                    <m:t>𝑥</m:t>
                                  </m:r>
                                  <m:r>
                                    <a:rPr lang="en-US" altLang="zh-CN" sz="2000" i="1" kern="1200">
                                      <a:latin typeface="Cambria Math" panose="02040503050406030204" pitchFamily="18" charset="0"/>
                                      <a:ea typeface="宋体" panose="02010600030101010101" pitchFamily="2" charset="-122"/>
                                    </a:rPr>
                                    <m:t>−</m:t>
                                  </m:r>
                                  <m:sSub>
                                    <m:sSubPr>
                                      <m:ctrlPr>
                                        <a:rPr lang="en-US" altLang="zh-CN" sz="2000" i="1" kern="1200">
                                          <a:latin typeface="Cambria Math" panose="02040503050406030204" pitchFamily="18" charset="0"/>
                                          <a:ea typeface="宋体" panose="02010600030101010101" pitchFamily="2" charset="-122"/>
                                        </a:rPr>
                                      </m:ctrlPr>
                                    </m:sSubPr>
                                    <m:e>
                                      <m:r>
                                        <a:rPr lang="zh-CN" altLang="en-US" sz="2000" i="1" kern="1200">
                                          <a:latin typeface="Cambria Math" panose="02040503050406030204" pitchFamily="18" charset="0"/>
                                          <a:ea typeface="宋体" panose="02010600030101010101" pitchFamily="2" charset="-122"/>
                                        </a:rPr>
                                        <m:t>𝜇</m:t>
                                      </m:r>
                                    </m:e>
                                    <m:sub>
                                      <m:r>
                                        <a:rPr lang="en-US" altLang="zh-CN" sz="2000" b="0" i="1" kern="1200" smtClean="0">
                                          <a:latin typeface="Cambria Math" panose="02040503050406030204" pitchFamily="18" charset="0"/>
                                          <a:ea typeface="宋体" panose="02010600030101010101" pitchFamily="2" charset="-122"/>
                                        </a:rPr>
                                        <m:t>1</m:t>
                                      </m:r>
                                    </m:sub>
                                  </m:sSub>
                                </m:e>
                              </m:d>
                            </m:e>
                            <m:sup>
                              <m:r>
                                <a:rPr lang="en-US" altLang="zh-CN" sz="2000" i="1" kern="1200">
                                  <a:latin typeface="Cambria Math" panose="02040503050406030204" pitchFamily="18" charset="0"/>
                                  <a:ea typeface="宋体" panose="02010600030101010101" pitchFamily="2" charset="-122"/>
                                </a:rPr>
                                <m:t>𝑇</m:t>
                              </m:r>
                            </m:sup>
                          </m:sSup>
                        </m:e>
                      </m:nary>
                    </m:oMath>
                  </m:oMathPara>
                </a14:m>
                <a:endParaRPr lang="en-US" altLang="zh-CN" sz="2000" dirty="0">
                  <a:latin typeface="+mn-ea"/>
                  <a:ea typeface="+mn-ea"/>
                </a:endParaRPr>
              </a:p>
              <a:p>
                <a:endParaRPr lang="en-US" altLang="zh-CN" sz="2000" dirty="0">
                  <a:latin typeface="+mn-ea"/>
                  <a:ea typeface="+mn-ea"/>
                </a:endParaRPr>
              </a:p>
              <a:p>
                <a:r>
                  <a:rPr lang="zh-CN" altLang="en-US" sz="2600" dirty="0"/>
                  <a:t>类间散度矩阵</a:t>
                </a:r>
                <a:endParaRPr lang="en-US" altLang="zh-CN" sz="26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i="1" kern="1200" smtClean="0">
                              <a:latin typeface="Cambria Math" panose="02040503050406030204" pitchFamily="18" charset="0"/>
                              <a:ea typeface="宋体" panose="02010600030101010101" pitchFamily="2" charset="-122"/>
                            </a:rPr>
                          </m:ctrlPr>
                        </m:sSubPr>
                        <m:e>
                          <m:r>
                            <a:rPr lang="en-US" altLang="zh-CN" sz="2000" b="0" i="1" kern="1200" smtClean="0">
                              <a:latin typeface="Cambria Math" panose="02040503050406030204" pitchFamily="18" charset="0"/>
                              <a:ea typeface="宋体" panose="02010600030101010101" pitchFamily="2" charset="-122"/>
                            </a:rPr>
                            <m:t>𝑆</m:t>
                          </m:r>
                        </m:e>
                        <m:sub>
                          <m:r>
                            <a:rPr lang="en-US" altLang="zh-CN" sz="2000" b="0" i="1" kern="1200" smtClean="0">
                              <a:latin typeface="Cambria Math" panose="02040503050406030204" pitchFamily="18" charset="0"/>
                              <a:ea typeface="宋体" panose="02010600030101010101" pitchFamily="2" charset="-122"/>
                            </a:rPr>
                            <m:t>𝑏</m:t>
                          </m:r>
                        </m:sub>
                      </m:sSub>
                      <m:r>
                        <a:rPr lang="en-US" altLang="zh-CN" sz="2000" b="0" i="1" kern="1200" smtClean="0">
                          <a:latin typeface="Cambria Math" panose="02040503050406030204" pitchFamily="18" charset="0"/>
                          <a:ea typeface="宋体" panose="02010600030101010101" pitchFamily="2" charset="-122"/>
                        </a:rPr>
                        <m:t>=</m:t>
                      </m:r>
                      <m:d>
                        <m:dPr>
                          <m:ctrlPr>
                            <a:rPr lang="en-US" altLang="zh-CN" sz="2000" i="1" kern="1200" smtClean="0">
                              <a:latin typeface="Cambria Math" panose="02040503050406030204" pitchFamily="18" charset="0"/>
                              <a:ea typeface="宋体" panose="02010600030101010101" pitchFamily="2" charset="-122"/>
                            </a:rPr>
                          </m:ctrlPr>
                        </m:dPr>
                        <m:e>
                          <m:sSub>
                            <m:sSubPr>
                              <m:ctrlPr>
                                <a:rPr lang="en-US" altLang="zh-CN" sz="2000" i="1" kern="1200">
                                  <a:latin typeface="Cambria Math" panose="02040503050406030204" pitchFamily="18" charset="0"/>
                                  <a:ea typeface="宋体" panose="02010600030101010101" pitchFamily="2" charset="-122"/>
                                </a:rPr>
                              </m:ctrlPr>
                            </m:sSubPr>
                            <m:e>
                              <m:r>
                                <a:rPr lang="zh-CN" altLang="en-US" sz="2000" i="1" kern="1200">
                                  <a:latin typeface="Cambria Math" panose="02040503050406030204" pitchFamily="18" charset="0"/>
                                  <a:ea typeface="宋体" panose="02010600030101010101" pitchFamily="2" charset="-122"/>
                                </a:rPr>
                                <m:t>𝜇</m:t>
                              </m:r>
                            </m:e>
                            <m:sub>
                              <m:r>
                                <a:rPr lang="en-US" altLang="zh-CN" sz="2000" i="1" kern="1200">
                                  <a:latin typeface="Cambria Math" panose="02040503050406030204" pitchFamily="18" charset="0"/>
                                  <a:ea typeface="宋体" panose="02010600030101010101" pitchFamily="2" charset="-122"/>
                                </a:rPr>
                                <m:t>0</m:t>
                              </m:r>
                            </m:sub>
                          </m:sSub>
                          <m:r>
                            <a:rPr lang="en-US" altLang="zh-CN" sz="2000" i="1" kern="1200">
                              <a:latin typeface="Cambria Math" panose="02040503050406030204" pitchFamily="18" charset="0"/>
                              <a:ea typeface="宋体" panose="02010600030101010101" pitchFamily="2" charset="-122"/>
                            </a:rPr>
                            <m:t>−</m:t>
                          </m:r>
                          <m:sSub>
                            <m:sSubPr>
                              <m:ctrlPr>
                                <a:rPr lang="en-US" altLang="zh-CN" sz="2000" i="1" kern="1200">
                                  <a:latin typeface="Cambria Math" panose="02040503050406030204" pitchFamily="18" charset="0"/>
                                  <a:ea typeface="宋体" panose="02010600030101010101" pitchFamily="2" charset="-122"/>
                                </a:rPr>
                              </m:ctrlPr>
                            </m:sSubPr>
                            <m:e>
                              <m:r>
                                <a:rPr lang="zh-CN" altLang="en-US" sz="2000" i="1" kern="1200">
                                  <a:latin typeface="Cambria Math" panose="02040503050406030204" pitchFamily="18" charset="0"/>
                                  <a:ea typeface="宋体" panose="02010600030101010101" pitchFamily="2" charset="-122"/>
                                </a:rPr>
                                <m:t>𝜇</m:t>
                              </m:r>
                            </m:e>
                            <m:sub>
                              <m:r>
                                <a:rPr lang="en-US" altLang="zh-CN" sz="2000" b="0" i="1" kern="1200" smtClean="0">
                                  <a:latin typeface="Cambria Math" panose="02040503050406030204" pitchFamily="18" charset="0"/>
                                  <a:ea typeface="宋体" panose="02010600030101010101" pitchFamily="2" charset="-122"/>
                                </a:rPr>
                                <m:t>1</m:t>
                              </m:r>
                            </m:sub>
                          </m:sSub>
                        </m:e>
                      </m:d>
                      <m:sSup>
                        <m:sSupPr>
                          <m:ctrlPr>
                            <a:rPr lang="en-US" altLang="zh-CN" sz="2000" i="1" kern="1200">
                              <a:latin typeface="Cambria Math" panose="02040503050406030204" pitchFamily="18" charset="0"/>
                              <a:ea typeface="宋体" panose="02010600030101010101" pitchFamily="2" charset="-122"/>
                            </a:rPr>
                          </m:ctrlPr>
                        </m:sSupPr>
                        <m:e>
                          <m:d>
                            <m:dPr>
                              <m:ctrlPr>
                                <a:rPr lang="en-US" altLang="zh-CN" sz="2000" i="1" kern="1200">
                                  <a:latin typeface="Cambria Math" panose="02040503050406030204" pitchFamily="18" charset="0"/>
                                  <a:ea typeface="宋体" panose="02010600030101010101" pitchFamily="2" charset="-122"/>
                                </a:rPr>
                              </m:ctrlPr>
                            </m:dPr>
                            <m:e>
                              <m:sSub>
                                <m:sSubPr>
                                  <m:ctrlPr>
                                    <a:rPr lang="en-US" altLang="zh-CN" sz="2000" i="1" kern="1200">
                                      <a:latin typeface="Cambria Math" panose="02040503050406030204" pitchFamily="18" charset="0"/>
                                      <a:ea typeface="宋体" panose="02010600030101010101" pitchFamily="2" charset="-122"/>
                                    </a:rPr>
                                  </m:ctrlPr>
                                </m:sSubPr>
                                <m:e>
                                  <m:r>
                                    <a:rPr lang="zh-CN" altLang="en-US" sz="2000" i="1" kern="1200">
                                      <a:latin typeface="Cambria Math" panose="02040503050406030204" pitchFamily="18" charset="0"/>
                                      <a:ea typeface="宋体" panose="02010600030101010101" pitchFamily="2" charset="-122"/>
                                    </a:rPr>
                                    <m:t>𝜇</m:t>
                                  </m:r>
                                </m:e>
                                <m:sub>
                                  <m:r>
                                    <a:rPr lang="en-US" altLang="zh-CN" sz="2000" i="1" kern="1200">
                                      <a:latin typeface="Cambria Math" panose="02040503050406030204" pitchFamily="18" charset="0"/>
                                      <a:ea typeface="宋体" panose="02010600030101010101" pitchFamily="2" charset="-122"/>
                                    </a:rPr>
                                    <m:t>0</m:t>
                                  </m:r>
                                </m:sub>
                              </m:sSub>
                              <m:r>
                                <a:rPr lang="en-US" altLang="zh-CN" sz="2000" i="1" kern="1200">
                                  <a:latin typeface="Cambria Math" panose="02040503050406030204" pitchFamily="18" charset="0"/>
                                  <a:ea typeface="宋体" panose="02010600030101010101" pitchFamily="2" charset="-122"/>
                                </a:rPr>
                                <m:t>−</m:t>
                              </m:r>
                              <m:sSub>
                                <m:sSubPr>
                                  <m:ctrlPr>
                                    <a:rPr lang="en-US" altLang="zh-CN" sz="2000" i="1" kern="1200">
                                      <a:latin typeface="Cambria Math" panose="02040503050406030204" pitchFamily="18" charset="0"/>
                                      <a:ea typeface="宋体" panose="02010600030101010101" pitchFamily="2" charset="-122"/>
                                    </a:rPr>
                                  </m:ctrlPr>
                                </m:sSubPr>
                                <m:e>
                                  <m:r>
                                    <a:rPr lang="zh-CN" altLang="en-US" sz="2000" i="1" kern="1200">
                                      <a:latin typeface="Cambria Math" panose="02040503050406030204" pitchFamily="18" charset="0"/>
                                      <a:ea typeface="宋体" panose="02010600030101010101" pitchFamily="2" charset="-122"/>
                                    </a:rPr>
                                    <m:t>𝜇</m:t>
                                  </m:r>
                                </m:e>
                                <m:sub>
                                  <m:r>
                                    <a:rPr lang="en-US" altLang="zh-CN" sz="2000" i="1" kern="1200">
                                      <a:latin typeface="Cambria Math" panose="02040503050406030204" pitchFamily="18" charset="0"/>
                                      <a:ea typeface="宋体" panose="02010600030101010101" pitchFamily="2" charset="-122"/>
                                    </a:rPr>
                                    <m:t>1</m:t>
                                  </m:r>
                                </m:sub>
                              </m:sSub>
                            </m:e>
                          </m:d>
                        </m:e>
                        <m:sup>
                          <m:r>
                            <a:rPr lang="en-US" altLang="zh-CN" sz="2000" i="1" kern="1200">
                              <a:latin typeface="Cambria Math" panose="02040503050406030204" pitchFamily="18" charset="0"/>
                              <a:ea typeface="宋体" panose="02010600030101010101" pitchFamily="2" charset="-122"/>
                            </a:rPr>
                            <m:t>𝑇</m:t>
                          </m:r>
                        </m:sup>
                      </m:sSup>
                    </m:oMath>
                  </m:oMathPara>
                </a14:m>
                <a:endParaRPr lang="zh-CN" altLang="en-US" sz="2000" dirty="0">
                  <a:latin typeface="+mn-ea"/>
                  <a:ea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217689" y="1409887"/>
                <a:ext cx="9756621" cy="4920912"/>
              </a:xfrm>
              <a:blipFill>
                <a:blip r:embed="rId3"/>
                <a:stretch>
                  <a:fillRect l="-1188" t="-2475"/>
                </a:stretch>
              </a:blipFill>
            </p:spPr>
            <p:txBody>
              <a:bodyPr/>
              <a:lstStyle/>
              <a:p>
                <a:r>
                  <a:rPr lang="zh-CN" altLang="en-US">
                    <a:noFill/>
                  </a:rPr>
                  <a:t> </a:t>
                </a:r>
              </a:p>
            </p:txBody>
          </p:sp>
        </mc:Fallback>
      </mc:AlternateContent>
      <p:sp>
        <p:nvSpPr>
          <p:cNvPr id="5" name="Rectangle 2"/>
          <p:cNvSpPr txBox="1">
            <a:spLocks noChangeArrowheads="1"/>
          </p:cNvSpPr>
          <p:nvPr/>
        </p:nvSpPr>
        <p:spPr bwMode="auto">
          <a:xfrm>
            <a:off x="668338" y="235898"/>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9pPr>
          </a:lstStyle>
          <a:p>
            <a:pPr algn="l" eaLnBrk="1" hangingPunct="1"/>
            <a:r>
              <a:rPr lang="en-US" altLang="zh-CN" kern="0" dirty="0">
                <a:solidFill>
                  <a:schemeClr val="tx1"/>
                </a:solidFill>
              </a:rPr>
              <a:t>3. 1 </a:t>
            </a:r>
            <a:r>
              <a:rPr lang="zh-CN" altLang="en-US" kern="0" dirty="0">
                <a:solidFill>
                  <a:schemeClr val="tx1"/>
                </a:solidFill>
                <a:latin typeface="+mn-ea"/>
                <a:sym typeface="+mn-ea"/>
              </a:rPr>
              <a:t>线性判别分析</a:t>
            </a:r>
            <a:r>
              <a:rPr lang="en-US" altLang="zh-CN" kern="0" dirty="0">
                <a:solidFill>
                  <a:schemeClr val="tx1"/>
                </a:solidFill>
                <a:latin typeface="+mn-ea"/>
                <a:sym typeface="+mn-ea"/>
              </a:rPr>
              <a:t>---</a:t>
            </a:r>
            <a:r>
              <a:rPr lang="zh-CN" altLang="en-US" kern="0" dirty="0">
                <a:solidFill>
                  <a:schemeClr val="tx1"/>
                </a:solidFill>
                <a:latin typeface="+mn-ea"/>
                <a:sym typeface="+mn-ea"/>
              </a:rPr>
              <a:t>二分类任务</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84350" y="1266825"/>
                <a:ext cx="8616950" cy="4775230"/>
              </a:xfrm>
            </p:spPr>
            <p:txBody>
              <a:bodyPr>
                <a:normAutofit/>
              </a:bodyPr>
              <a:lstStyle/>
              <a:p>
                <a:pPr>
                  <a:buClr>
                    <a:schemeClr val="tx2"/>
                  </a:buClr>
                  <a:buFont typeface="Wingdings" panose="05000000000000000000" charset="0"/>
                  <a:buChar char="n"/>
                </a:pPr>
                <a:r>
                  <a:rPr lang="zh-CN" altLang="en-US" sz="2400" dirty="0"/>
                  <a:t>广义瑞利商（</a:t>
                </a:r>
                <a:r>
                  <a:rPr lang="en-US" altLang="zh-CN" sz="2400" dirty="0"/>
                  <a:t>generalized Rayleigh quotient</a:t>
                </a:r>
                <a:r>
                  <a:rPr lang="zh-CN" altLang="en-US" sz="2400" dirty="0"/>
                  <a:t>）</a:t>
                </a:r>
                <a:endParaRPr lang="en-US" altLang="zh-CN" sz="2400" dirty="0"/>
              </a:p>
              <a:p>
                <a:pPr>
                  <a:buClr>
                    <a:schemeClr val="tx2"/>
                  </a:buClr>
                </a:pPr>
                <a:endParaRPr lang="en-US" altLang="zh-CN" sz="2400" dirty="0"/>
              </a:p>
              <a:p>
                <a:pPr>
                  <a:buClr>
                    <a:schemeClr val="tx2"/>
                  </a:buClr>
                </a:pPr>
                <a:endParaRPr lang="en-US" altLang="zh-CN" sz="2400" dirty="0"/>
              </a:p>
              <a:p>
                <a:pPr>
                  <a:buClr>
                    <a:schemeClr val="tx2"/>
                  </a:buClr>
                </a:pPr>
                <a:endParaRPr lang="en-US" altLang="zh-CN" sz="2400" dirty="0"/>
              </a:p>
              <a:p>
                <a:pPr>
                  <a:buClr>
                    <a:schemeClr val="tx2"/>
                  </a:buClr>
                  <a:buFont typeface="Wingdings" panose="05000000000000000000" charset="0"/>
                  <a:buChar char="n"/>
                </a:pPr>
                <a:r>
                  <a:rPr lang="zh-CN" altLang="en-US" sz="2400" dirty="0"/>
                  <a:t>令</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𝑇</m:t>
                        </m:r>
                      </m:sup>
                    </m:s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𝑤</m:t>
                        </m:r>
                      </m:sub>
                    </m:sSub>
                    <m:r>
                      <m:rPr>
                        <m:sty m:val="p"/>
                      </m:rPr>
                      <a:rPr lang="en-US" altLang="zh-CN" sz="2400" b="0" i="0" smtClean="0">
                        <a:latin typeface="Cambria Math" panose="02040503050406030204" pitchFamily="18" charset="0"/>
                      </a:rPr>
                      <m:t>w</m:t>
                    </m:r>
                    <m:r>
                      <a:rPr lang="en-US" altLang="zh-CN" sz="2400" b="0" i="0" smtClean="0">
                        <a:latin typeface="Cambria Math" panose="02040503050406030204" pitchFamily="18" charset="0"/>
                      </a:rPr>
                      <m:t>=1</m:t>
                    </m:r>
                  </m:oMath>
                </a14:m>
                <a:r>
                  <a:rPr lang="zh-CN" altLang="en-US" sz="2400" dirty="0"/>
                  <a:t> ，最大化广义瑞利商等价形式为</a:t>
                </a:r>
                <a:endParaRPr lang="en-US" altLang="zh-CN" sz="2400" dirty="0"/>
              </a:p>
              <a:p>
                <a:pPr>
                  <a:buClr>
                    <a:schemeClr val="tx2"/>
                  </a:buClr>
                </a:pPr>
                <a:endParaRPr lang="en-US" altLang="zh-CN" sz="2400" dirty="0"/>
              </a:p>
              <a:p>
                <a:pPr marL="0" indent="0">
                  <a:buClr>
                    <a:schemeClr val="tx2"/>
                  </a:buClr>
                  <a:buNone/>
                </a:pPr>
                <a:endParaRPr lang="en-US" altLang="zh-CN" sz="2400" dirty="0"/>
              </a:p>
              <a:p>
                <a:pPr>
                  <a:buClr>
                    <a:schemeClr val="tx2"/>
                  </a:buClr>
                </a:pPr>
                <a:endParaRPr lang="en-US" altLang="zh-CN" sz="2400" dirty="0"/>
              </a:p>
              <a:p>
                <a:pPr>
                  <a:buClr>
                    <a:schemeClr val="tx2"/>
                  </a:buClr>
                  <a:buFont typeface="Wingdings" panose="05000000000000000000" charset="0"/>
                  <a:buChar char="n"/>
                </a:pPr>
                <a:r>
                  <a:rPr lang="zh-CN" altLang="en-US" sz="2400" dirty="0"/>
                  <a:t>运用拉格朗日乘子法</a:t>
                </a:r>
              </a:p>
              <a:p>
                <a:endParaRPr lang="zh-CN" altLang="en-US" sz="24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1784350" y="1266825"/>
                <a:ext cx="8616950" cy="4775230"/>
              </a:xfrm>
              <a:blipFill rotWithShape="1">
                <a:blip r:embed="rId2"/>
                <a:stretch>
                  <a:fillRect b="1"/>
                </a:stretch>
              </a:blipFill>
            </p:spPr>
            <p:txBody>
              <a:bodyPr/>
              <a:lstStyle/>
              <a:p>
                <a:r>
                  <a:rPr lang="zh-CN" altLang="en-US">
                    <a:noFill/>
                  </a:rPr>
                  <a:t> </a:t>
                </a:r>
              </a:p>
            </p:txBody>
          </p:sp>
        </mc:Fallback>
      </mc:AlternateContent>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3. 1 </a:t>
            </a:r>
            <a:r>
              <a:rPr lang="zh-CN" altLang="en-US" dirty="0">
                <a:solidFill>
                  <a:schemeClr val="tx1"/>
                </a:solidFill>
                <a:latin typeface="+mn-ea"/>
                <a:sym typeface="+mn-ea"/>
              </a:rPr>
              <a:t>线性判别分析</a:t>
            </a:r>
            <a:r>
              <a:rPr lang="en-US" altLang="zh-CN" dirty="0">
                <a:solidFill>
                  <a:schemeClr val="tx1"/>
                </a:solidFill>
                <a:latin typeface="+mn-ea"/>
                <a:sym typeface="+mn-ea"/>
              </a:rPr>
              <a:t>---</a:t>
            </a:r>
            <a:r>
              <a:rPr lang="zh-CN" altLang="en-US" dirty="0">
                <a:solidFill>
                  <a:schemeClr val="tx1"/>
                </a:solidFill>
                <a:latin typeface="+mn-ea"/>
                <a:sym typeface="+mn-ea"/>
              </a:rPr>
              <a:t>二分类任务</a:t>
            </a:r>
          </a:p>
        </p:txBody>
      </p:sp>
      <mc:AlternateContent xmlns:mc="http://schemas.openxmlformats.org/markup-compatibility/2006" xmlns:a14="http://schemas.microsoft.com/office/drawing/2010/main">
        <mc:Choice Requires="a14">
          <p:sp>
            <p:nvSpPr>
              <p:cNvPr id="2" name="文本框 1"/>
              <p:cNvSpPr txBox="1"/>
              <p:nvPr/>
            </p:nvSpPr>
            <p:spPr>
              <a:xfrm>
                <a:off x="5264456" y="1730243"/>
                <a:ext cx="2355543" cy="8958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𝐽</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p>
                            <m:sSupPr>
                              <m:ctrlPr>
                                <a:rPr lang="en-US" altLang="zh-CN" sz="2400" i="1">
                                  <a:latin typeface="Cambria Math" panose="02040503050406030204" pitchFamily="18" charset="0"/>
                                  <a:ea typeface="宋体" panose="02010600030101010101" pitchFamily="2" charset="-122"/>
                                </a:rPr>
                              </m:ctrlPr>
                            </m:sSupPr>
                            <m:e>
                              <m:r>
                                <a:rPr lang="en-US" altLang="zh-CN" sz="2400" i="1">
                                  <a:latin typeface="Cambria Math" panose="02040503050406030204" pitchFamily="18" charset="0"/>
                                  <a:ea typeface="宋体" panose="02010600030101010101" pitchFamily="2" charset="-122"/>
                                </a:rPr>
                                <m:t>𝑤</m:t>
                              </m:r>
                            </m:e>
                            <m:sup>
                              <m:r>
                                <a:rPr lang="en-US" altLang="zh-CN" sz="2400" i="1">
                                  <a:latin typeface="Cambria Math" panose="02040503050406030204" pitchFamily="18" charset="0"/>
                                  <a:ea typeface="宋体" panose="02010600030101010101" pitchFamily="2" charset="-122"/>
                                </a:rPr>
                                <m:t>𝑇</m:t>
                              </m:r>
                            </m:sup>
                          </m:sSup>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𝑆</m:t>
                              </m:r>
                            </m:e>
                            <m:sub>
                              <m:r>
                                <a:rPr lang="en-US" altLang="zh-CN" sz="2400" i="1">
                                  <a:latin typeface="Cambria Math" panose="02040503050406030204" pitchFamily="18" charset="0"/>
                                  <a:ea typeface="宋体" panose="02010600030101010101" pitchFamily="2" charset="-122"/>
                                </a:rPr>
                                <m:t>𝑏</m:t>
                              </m:r>
                            </m:sub>
                          </m:sSub>
                          <m:r>
                            <a:rPr lang="en-US" altLang="zh-CN" sz="2400" b="0" i="1" smtClean="0">
                              <a:latin typeface="Cambria Math" panose="02040503050406030204" pitchFamily="18" charset="0"/>
                              <a:ea typeface="宋体" panose="02010600030101010101" pitchFamily="2" charset="-122"/>
                            </a:rPr>
                            <m:t>𝑤</m:t>
                          </m:r>
                        </m:num>
                        <m:den>
                          <m:sSup>
                            <m:sSupPr>
                              <m:ctrlPr>
                                <a:rPr lang="en-US" altLang="zh-CN" sz="2400" i="1">
                                  <a:latin typeface="Cambria Math" panose="02040503050406030204" pitchFamily="18" charset="0"/>
                                  <a:ea typeface="宋体" panose="02010600030101010101" pitchFamily="2" charset="-122"/>
                                </a:rPr>
                              </m:ctrlPr>
                            </m:sSupPr>
                            <m:e>
                              <m:r>
                                <a:rPr lang="en-US" altLang="zh-CN" sz="2400" i="1">
                                  <a:latin typeface="Cambria Math" panose="02040503050406030204" pitchFamily="18" charset="0"/>
                                  <a:ea typeface="宋体" panose="02010600030101010101" pitchFamily="2" charset="-122"/>
                                </a:rPr>
                                <m:t>𝑤</m:t>
                              </m:r>
                            </m:e>
                            <m:sup>
                              <m:r>
                                <a:rPr lang="en-US" altLang="zh-CN" sz="2400" i="1">
                                  <a:latin typeface="Cambria Math" panose="02040503050406030204" pitchFamily="18" charset="0"/>
                                  <a:ea typeface="宋体" panose="02010600030101010101" pitchFamily="2" charset="-122"/>
                                </a:rPr>
                                <m:t>𝑇</m:t>
                              </m:r>
                            </m:sup>
                          </m:sSup>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𝑆</m:t>
                              </m:r>
                            </m:e>
                            <m:sub>
                              <m:r>
                                <a:rPr lang="en-US" altLang="zh-CN" sz="2400" b="0" i="1" smtClean="0">
                                  <a:latin typeface="Cambria Math" panose="02040503050406030204" pitchFamily="18" charset="0"/>
                                  <a:ea typeface="宋体" panose="02010600030101010101" pitchFamily="2" charset="-122"/>
                                </a:rPr>
                                <m:t>𝑤</m:t>
                              </m:r>
                            </m:sub>
                          </m:sSub>
                          <m:r>
                            <a:rPr lang="en-US" altLang="zh-CN" sz="2400" i="1">
                              <a:latin typeface="Cambria Math" panose="02040503050406030204" pitchFamily="18" charset="0"/>
                              <a:ea typeface="宋体" panose="02010600030101010101" pitchFamily="2" charset="-122"/>
                            </a:rPr>
                            <m:t>𝑤</m:t>
                          </m:r>
                        </m:den>
                      </m:f>
                    </m:oMath>
                  </m:oMathPara>
                </a14:m>
                <a:endParaRPr lang="zh-CN" altLang="en-US" sz="2400" dirty="0"/>
              </a:p>
            </p:txBody>
          </p:sp>
        </mc:Choice>
        <mc:Fallback xmlns="">
          <p:sp>
            <p:nvSpPr>
              <p:cNvPr id="2" name="文本框 1"/>
              <p:cNvSpPr txBox="1">
                <a:spLocks noRot="1" noChangeAspect="1" noMove="1" noResize="1" noEditPoints="1" noAdjustHandles="1" noChangeArrowheads="1" noChangeShapeType="1" noTextEdit="1"/>
              </p:cNvSpPr>
              <p:nvPr/>
            </p:nvSpPr>
            <p:spPr>
              <a:xfrm>
                <a:off x="5264456" y="1730243"/>
                <a:ext cx="2355543" cy="895823"/>
              </a:xfrm>
              <a:prstGeom prst="rect">
                <a:avLst/>
              </a:prstGeom>
              <a:blipFill rotWithShape="1">
                <a:blip r:embed="rId3"/>
                <a:stretch>
                  <a:fillRect l="-13" t="-56" r="27" b="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5133018" y="3642778"/>
                <a:ext cx="2982281" cy="1200329"/>
              </a:xfrm>
              <a:prstGeom prst="rect">
                <a:avLst/>
              </a:prstGeom>
              <a:noFill/>
            </p:spPr>
            <p:txBody>
              <a:bodyPr wrap="square" rtlCol="0">
                <a:spAutoFit/>
              </a:bodyPr>
              <a:lstStyle/>
              <a:p>
                <a:r>
                  <a:rPr lang="en-US" altLang="zh-CN" sz="2400" b="0" dirty="0"/>
                  <a:t>min</a:t>
                </a:r>
                <a14:m>
                  <m:oMath xmlns:m="http://schemas.openxmlformats.org/officeDocument/2006/math">
                    <m:r>
                      <a:rPr lang="en-US" altLang="zh-CN" sz="2400" b="0" i="0" smtClean="0">
                        <a:latin typeface="Cambria Math" panose="02040503050406030204" pitchFamily="18" charset="0"/>
                      </a:rPr>
                      <m:t> </m:t>
                    </m:r>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ea typeface="宋体" panose="02010600030101010101" pitchFamily="2" charset="-122"/>
                          </a:rPr>
                        </m:ctrlPr>
                      </m:sSupPr>
                      <m:e>
                        <m:r>
                          <a:rPr lang="en-US" altLang="zh-CN" sz="2400" i="1">
                            <a:latin typeface="Cambria Math" panose="02040503050406030204" pitchFamily="18" charset="0"/>
                            <a:ea typeface="宋体" panose="02010600030101010101" pitchFamily="2" charset="-122"/>
                          </a:rPr>
                          <m:t>𝑤</m:t>
                        </m:r>
                      </m:e>
                      <m:sup>
                        <m:r>
                          <a:rPr lang="en-US" altLang="zh-CN" sz="2400" i="1">
                            <a:latin typeface="Cambria Math" panose="02040503050406030204" pitchFamily="18" charset="0"/>
                            <a:ea typeface="宋体" panose="02010600030101010101" pitchFamily="2" charset="-122"/>
                          </a:rPr>
                          <m:t>𝑇</m:t>
                        </m:r>
                      </m:sup>
                    </m:sSup>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𝑆</m:t>
                        </m:r>
                      </m:e>
                      <m:sub>
                        <m:r>
                          <a:rPr lang="en-US" altLang="zh-CN" sz="2400" b="0" i="1" smtClean="0">
                            <a:latin typeface="Cambria Math" panose="02040503050406030204" pitchFamily="18" charset="0"/>
                            <a:ea typeface="宋体" panose="02010600030101010101" pitchFamily="2" charset="-122"/>
                          </a:rPr>
                          <m:t>𝑏</m:t>
                        </m:r>
                      </m:sub>
                    </m:sSub>
                    <m:r>
                      <m:rPr>
                        <m:sty m:val="p"/>
                      </m:rPr>
                      <a:rPr lang="en-US" altLang="zh-CN" sz="2400">
                        <a:latin typeface="Cambria Math" panose="02040503050406030204" pitchFamily="18" charset="0"/>
                        <a:ea typeface="宋体" panose="02010600030101010101" pitchFamily="2" charset="-122"/>
                      </a:rPr>
                      <m:t>w</m:t>
                    </m:r>
                  </m:oMath>
                </a14:m>
                <a:endParaRPr lang="en-US" altLang="zh-CN" sz="2400" dirty="0">
                  <a:ea typeface="宋体" panose="02010600030101010101" pitchFamily="2" charset="-122"/>
                </a:endParaRPr>
              </a:p>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𝑠</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𝑡</m:t>
                      </m:r>
                      <m:r>
                        <a:rPr lang="en-US" altLang="zh-CN" sz="2400" i="1" dirty="0" smtClean="0">
                          <a:latin typeface="Cambria Math" panose="02040503050406030204" pitchFamily="18" charset="0"/>
                        </a:rPr>
                        <m:t>. </m:t>
                      </m:r>
                      <m:sSup>
                        <m:sSupPr>
                          <m:ctrlPr>
                            <a:rPr lang="en-US" altLang="zh-CN" sz="2400" i="1">
                              <a:latin typeface="Cambria Math" panose="02040503050406030204" pitchFamily="18" charset="0"/>
                              <a:ea typeface="宋体" panose="02010600030101010101" pitchFamily="2" charset="-122"/>
                            </a:rPr>
                          </m:ctrlPr>
                        </m:sSupPr>
                        <m:e>
                          <m:r>
                            <a:rPr lang="en-US" altLang="zh-CN" sz="2400" i="1">
                              <a:latin typeface="Cambria Math" panose="02040503050406030204" pitchFamily="18" charset="0"/>
                              <a:ea typeface="宋体" panose="02010600030101010101" pitchFamily="2" charset="-122"/>
                            </a:rPr>
                            <m:t>𝑤</m:t>
                          </m:r>
                        </m:e>
                        <m:sup>
                          <m:r>
                            <a:rPr lang="en-US" altLang="zh-CN" sz="2400" i="1">
                              <a:latin typeface="Cambria Math" panose="02040503050406030204" pitchFamily="18" charset="0"/>
                              <a:ea typeface="宋体" panose="02010600030101010101" pitchFamily="2" charset="-122"/>
                            </a:rPr>
                            <m:t>𝑇</m:t>
                          </m:r>
                        </m:sup>
                      </m:sSup>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𝑆</m:t>
                          </m:r>
                        </m:e>
                        <m:sub>
                          <m:r>
                            <a:rPr lang="en-US" altLang="zh-CN" sz="2400" i="1">
                              <a:latin typeface="Cambria Math" panose="02040503050406030204" pitchFamily="18" charset="0"/>
                              <a:ea typeface="宋体" panose="02010600030101010101" pitchFamily="2" charset="-122"/>
                            </a:rPr>
                            <m:t>𝑤</m:t>
                          </m:r>
                        </m:sub>
                      </m:sSub>
                      <m:r>
                        <m:rPr>
                          <m:sty m:val="p"/>
                        </m:rPr>
                        <a:rPr lang="en-US" altLang="zh-CN" sz="2400">
                          <a:latin typeface="Cambria Math" panose="02040503050406030204" pitchFamily="18" charset="0"/>
                          <a:ea typeface="宋体" panose="02010600030101010101" pitchFamily="2" charset="-122"/>
                        </a:rPr>
                        <m:t>w</m:t>
                      </m:r>
                      <m:r>
                        <a:rPr lang="en-US" altLang="zh-CN" sz="2400" i="1" dirty="0" smtClean="0">
                          <a:latin typeface="Cambria Math" panose="02040503050406030204" pitchFamily="18" charset="0"/>
                          <a:ea typeface="宋体" panose="02010600030101010101" pitchFamily="2" charset="-122"/>
                        </a:rPr>
                        <m:t>=1</m:t>
                      </m:r>
                    </m:oMath>
                  </m:oMathPara>
                </a14:m>
                <a:endParaRPr lang="en-US" altLang="zh-CN" sz="2400" dirty="0">
                  <a:ea typeface="宋体" panose="02010600030101010101" pitchFamily="2" charset="-122"/>
                </a:endParaRPr>
              </a:p>
              <a:p>
                <a:r>
                  <a:rPr lang="en-US" altLang="zh-CN" sz="2400" dirty="0"/>
                  <a:t> </a:t>
                </a:r>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5133018" y="3642778"/>
                <a:ext cx="2982281" cy="1200329"/>
              </a:xfrm>
              <a:prstGeom prst="rect">
                <a:avLst/>
              </a:prstGeom>
              <a:blipFill rotWithShape="1">
                <a:blip r:embed="rId4"/>
                <a:stretch>
                  <a:fillRect l="-10" t="-35" r="21" b="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5442717" y="5588174"/>
                <a:ext cx="1706942" cy="461665"/>
              </a:xfrm>
              <a:prstGeom prst="rect">
                <a:avLst/>
              </a:prstGeom>
              <a:noFill/>
            </p:spPr>
            <p:txBody>
              <a:bodyPr wrap="none" rtlCol="0">
                <a:spAutoFit/>
              </a:bodyPr>
              <a:lstStyle/>
              <a:p>
                <a14:m>
                  <m:oMath xmlns:m="http://schemas.openxmlformats.org/officeDocument/2006/math">
                    <m:sSub>
                      <m:sSubPr>
                        <m:ctrlPr>
                          <a:rPr lang="en-US" altLang="zh-CN" sz="2400" i="1" smtClean="0">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𝑆</m:t>
                        </m:r>
                      </m:e>
                      <m:sub>
                        <m:r>
                          <a:rPr lang="en-US" altLang="zh-CN" sz="2400" i="1">
                            <a:latin typeface="Cambria Math" panose="02040503050406030204" pitchFamily="18" charset="0"/>
                            <a:ea typeface="宋体" panose="02010600030101010101" pitchFamily="2" charset="-122"/>
                          </a:rPr>
                          <m:t>𝑏</m:t>
                        </m:r>
                      </m:sub>
                    </m:sSub>
                    <m:r>
                      <a:rPr lang="en-US" altLang="zh-CN" sz="2400" i="1">
                        <a:latin typeface="Cambria Math" panose="02040503050406030204" pitchFamily="18" charset="0"/>
                        <a:ea typeface="宋体" panose="02010600030101010101" pitchFamily="2" charset="-122"/>
                      </a:rPr>
                      <m:t>𝑤</m:t>
                    </m:r>
                  </m:oMath>
                </a14:m>
                <a:r>
                  <a:rPr lang="en-US" altLang="zh-CN" sz="2400" dirty="0"/>
                  <a:t>=</a:t>
                </a:r>
                <a:r>
                  <a:rPr lang="en-US" altLang="zh-CN" sz="2400" dirty="0">
                    <a:ea typeface="宋体" panose="02010600030101010101" pitchFamily="2" charset="-122"/>
                  </a:rPr>
                  <a:t> </a:t>
                </a:r>
                <a14:m>
                  <m:oMath xmlns:m="http://schemas.openxmlformats.org/officeDocument/2006/math">
                    <m:r>
                      <a:rPr lang="el-GR" altLang="zh-CN" sz="2400" i="1" smtClean="0">
                        <a:latin typeface="Cambria Math" panose="02040503050406030204" pitchFamily="18" charset="0"/>
                        <a:ea typeface="Cambria Math" panose="02040503050406030204" pitchFamily="18" charset="0"/>
                      </a:rPr>
                      <m:t>ℷ</m:t>
                    </m:r>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𝑆</m:t>
                        </m:r>
                      </m:e>
                      <m:sub>
                        <m:r>
                          <a:rPr lang="en-US" altLang="zh-CN" sz="2400" b="0" i="1" smtClean="0">
                            <a:latin typeface="Cambria Math" panose="02040503050406030204" pitchFamily="18" charset="0"/>
                            <a:ea typeface="宋体" panose="02010600030101010101" pitchFamily="2" charset="-122"/>
                          </a:rPr>
                          <m:t>𝑤</m:t>
                        </m:r>
                      </m:sub>
                    </m:sSub>
                    <m:r>
                      <a:rPr lang="en-US" altLang="zh-CN" sz="2400" i="1">
                        <a:latin typeface="Cambria Math" panose="02040503050406030204" pitchFamily="18" charset="0"/>
                        <a:ea typeface="宋体" panose="02010600030101010101" pitchFamily="2" charset="-122"/>
                      </a:rPr>
                      <m:t>𝑤</m:t>
                    </m:r>
                  </m:oMath>
                </a14:m>
                <a:endParaRPr lang="zh-CN" altLang="en-US" sz="24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5442717" y="5588174"/>
                <a:ext cx="1706942" cy="461665"/>
              </a:xfrm>
              <a:prstGeom prst="rect">
                <a:avLst/>
              </a:prstGeom>
              <a:blipFill rotWithShape="1">
                <a:blip r:embed="rId5"/>
                <a:stretch>
                  <a:fillRect l="-8" t="-38" r="11" b="42"/>
                </a:stretch>
              </a:blipFill>
            </p:spPr>
            <p:txBody>
              <a:bodyPr/>
              <a:lstStyle/>
              <a:p>
                <a:r>
                  <a:rPr lang="zh-CN" alt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6571" y="1290258"/>
            <a:ext cx="11239903" cy="1282120"/>
          </a:xfrm>
        </p:spPr>
        <p:txBody>
          <a:bodyPr>
            <a:normAutofit/>
          </a:bodyPr>
          <a:lstStyle/>
          <a:p>
            <a:pPr>
              <a:lnSpc>
                <a:spcPct val="120000"/>
              </a:lnSpc>
              <a:buClr>
                <a:schemeClr val="tx2"/>
              </a:buClr>
              <a:buFont typeface="Wingdings" panose="05000000000000000000" charset="0"/>
              <a:buChar char="n"/>
            </a:pPr>
            <a:r>
              <a:rPr lang="zh-CN" altLang="en-US" sz="2400" dirty="0"/>
              <a:t>拉格朗日乘子法</a:t>
            </a:r>
            <a:endParaRPr lang="en-US" altLang="zh-CN" sz="2400" dirty="0"/>
          </a:p>
          <a:p>
            <a:pPr marL="0" indent="0">
              <a:lnSpc>
                <a:spcPct val="120000"/>
              </a:lnSpc>
              <a:buClr>
                <a:schemeClr val="tx2"/>
              </a:buClr>
              <a:buNone/>
            </a:pPr>
            <a:r>
              <a:rPr lang="zh-CN" altLang="en-US" sz="2000" dirty="0"/>
              <a:t>对于仅含等式约束的优化问题</a:t>
            </a:r>
            <a:endParaRPr lang="en-US" altLang="zh-CN" sz="2000" dirty="0"/>
          </a:p>
          <a:p>
            <a:pPr marL="0" indent="0">
              <a:buClr>
                <a:schemeClr val="tx2"/>
              </a:buClr>
              <a:buNone/>
            </a:pPr>
            <a:endParaRPr lang="en-US" altLang="zh-CN" sz="2400" dirty="0"/>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3. 1 </a:t>
            </a:r>
            <a:r>
              <a:rPr lang="zh-CN" altLang="en-US" dirty="0">
                <a:solidFill>
                  <a:schemeClr val="tx1"/>
                </a:solidFill>
                <a:latin typeface="+mn-ea"/>
                <a:sym typeface="+mn-ea"/>
              </a:rPr>
              <a:t>线性判别分析</a:t>
            </a:r>
            <a:r>
              <a:rPr lang="en-US" altLang="zh-CN" dirty="0">
                <a:solidFill>
                  <a:schemeClr val="tx1"/>
                </a:solidFill>
                <a:latin typeface="+mn-ea"/>
                <a:sym typeface="+mn-ea"/>
              </a:rPr>
              <a:t>---</a:t>
            </a:r>
            <a:r>
              <a:rPr lang="zh-CN" altLang="en-US" dirty="0">
                <a:solidFill>
                  <a:schemeClr val="tx1"/>
                </a:solidFill>
                <a:latin typeface="+mn-ea"/>
                <a:sym typeface="+mn-ea"/>
              </a:rPr>
              <a:t>二分类任务</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6A2F297-FBFA-2831-AB83-5EB05B7F5DC8}"/>
                  </a:ext>
                </a:extLst>
              </p:cNvPr>
              <p:cNvSpPr txBox="1"/>
              <p:nvPr/>
            </p:nvSpPr>
            <p:spPr>
              <a:xfrm>
                <a:off x="3526832" y="2901535"/>
                <a:ext cx="421230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𝑠</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𝑡</m:t>
                      </m:r>
                      <m:r>
                        <a:rPr lang="en-US" altLang="zh-CN" sz="2000" i="1" dirty="0" smtClean="0">
                          <a:latin typeface="Cambria Math" panose="02040503050406030204" pitchFamily="18" charset="0"/>
                        </a:rPr>
                        <m:t>.      </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h</m:t>
                          </m:r>
                        </m:e>
                        <m:sub>
                          <m:r>
                            <a:rPr lang="en-US" altLang="zh-CN" sz="2000" b="0" i="1" dirty="0" smtClean="0">
                              <a:latin typeface="Cambria Math" panose="02040503050406030204" pitchFamily="18" charset="0"/>
                            </a:rPr>
                            <m:t>𝑖</m:t>
                          </m:r>
                        </m:sub>
                      </m:sSub>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e>
                      </m:d>
                      <m:r>
                        <a:rPr lang="en-US" altLang="zh-CN" sz="2000" b="0" i="1" dirty="0" smtClean="0">
                          <a:latin typeface="Cambria Math" panose="02040503050406030204" pitchFamily="18" charset="0"/>
                        </a:rPr>
                        <m:t>=0     </m:t>
                      </m:r>
                      <m:r>
                        <a:rPr lang="en-US" altLang="zh-CN" sz="2000" b="0" i="1" dirty="0" smtClean="0">
                          <a:latin typeface="Cambria Math" panose="02040503050406030204" pitchFamily="18" charset="0"/>
                        </a:rPr>
                        <m:t>𝑖</m:t>
                      </m:r>
                      <m:r>
                        <a:rPr lang="en-US" altLang="zh-CN" sz="2000" b="0" i="1" dirty="0" smtClean="0">
                          <a:latin typeface="Cambria Math" panose="02040503050406030204" pitchFamily="18" charset="0"/>
                        </a:rPr>
                        <m:t>=1,2,…,</m:t>
                      </m:r>
                      <m:r>
                        <a:rPr lang="en-US" altLang="zh-CN" sz="2000" b="0" i="1" dirty="0" smtClean="0">
                          <a:latin typeface="Cambria Math" panose="02040503050406030204" pitchFamily="18" charset="0"/>
                        </a:rPr>
                        <m:t>𝑛</m:t>
                      </m:r>
                    </m:oMath>
                  </m:oMathPara>
                </a14:m>
                <a:endParaRPr lang="en-US" altLang="zh-CN" sz="2000" dirty="0">
                  <a:ea typeface="宋体" panose="02010600030101010101" pitchFamily="2" charset="-122"/>
                </a:endParaRPr>
              </a:p>
            </p:txBody>
          </p:sp>
        </mc:Choice>
        <mc:Fallback xmlns="">
          <p:sp>
            <p:nvSpPr>
              <p:cNvPr id="5" name="文本框 4">
                <a:extLst>
                  <a:ext uri="{FF2B5EF4-FFF2-40B4-BE49-F238E27FC236}">
                    <a16:creationId xmlns:a16="http://schemas.microsoft.com/office/drawing/2014/main" id="{86A2F297-FBFA-2831-AB83-5EB05B7F5DC8}"/>
                  </a:ext>
                </a:extLst>
              </p:cNvPr>
              <p:cNvSpPr txBox="1">
                <a:spLocks noRot="1" noChangeAspect="1" noMove="1" noResize="1" noEditPoints="1" noAdjustHandles="1" noChangeArrowheads="1" noChangeShapeType="1" noTextEdit="1"/>
              </p:cNvSpPr>
              <p:nvPr/>
            </p:nvSpPr>
            <p:spPr>
              <a:xfrm>
                <a:off x="3526832" y="2901535"/>
                <a:ext cx="4212308" cy="400110"/>
              </a:xfrm>
              <a:prstGeom prst="rect">
                <a:avLst/>
              </a:prstGeom>
              <a:blipFill>
                <a:blip r:embed="rId2"/>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FCA3E39-768B-DA08-5D3E-A7508AD22327}"/>
                  </a:ext>
                </a:extLst>
              </p:cNvPr>
              <p:cNvSpPr txBox="1"/>
              <p:nvPr/>
            </p:nvSpPr>
            <p:spPr>
              <a:xfrm>
                <a:off x="3662469" y="2337092"/>
                <a:ext cx="1780248" cy="4928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000" i="1" smtClean="0">
                              <a:latin typeface="Cambria Math" panose="02040503050406030204" pitchFamily="18" charset="0"/>
                              <a:ea typeface="宋体" panose="02010600030101010101" pitchFamily="2" charset="-122"/>
                            </a:rPr>
                          </m:ctrlPr>
                        </m:funcPr>
                        <m:fName>
                          <m:limLow>
                            <m:limLowPr>
                              <m:ctrlPr>
                                <a:rPr lang="en-US" altLang="zh-CN" sz="2000" i="1" smtClean="0">
                                  <a:latin typeface="Cambria Math" panose="02040503050406030204" pitchFamily="18" charset="0"/>
                                  <a:ea typeface="宋体" panose="02010600030101010101" pitchFamily="2" charset="-122"/>
                                </a:rPr>
                              </m:ctrlPr>
                            </m:limLowPr>
                            <m:e>
                              <m:r>
                                <m:rPr>
                                  <m:sty m:val="p"/>
                                </m:rPr>
                                <a:rPr lang="en-US" altLang="zh-CN" sz="2000" i="0" smtClean="0">
                                  <a:latin typeface="Cambria Math" panose="02040503050406030204" pitchFamily="18" charset="0"/>
                                  <a:ea typeface="宋体" panose="02010600030101010101" pitchFamily="2" charset="-122"/>
                                </a:rPr>
                                <m:t>min</m:t>
                              </m:r>
                            </m:e>
                            <m:lim>
                              <m:r>
                                <a:rPr lang="en-US" altLang="zh-CN" sz="2000" b="0" i="1" smtClean="0">
                                  <a:latin typeface="Cambria Math" panose="02040503050406030204" pitchFamily="18" charset="0"/>
                                  <a:ea typeface="宋体" panose="02010600030101010101" pitchFamily="2" charset="-122"/>
                                </a:rPr>
                                <m:t>𝑥</m:t>
                              </m:r>
                            </m:lim>
                          </m:limLow>
                        </m:fName>
                        <m:e>
                          <m:r>
                            <a:rPr lang="en-US" altLang="zh-CN" sz="2000" b="0" i="1" smtClean="0">
                              <a:latin typeface="Cambria Math" panose="02040503050406030204" pitchFamily="18" charset="0"/>
                              <a:ea typeface="宋体" panose="02010600030101010101" pitchFamily="2" charset="-122"/>
                            </a:rPr>
                            <m:t>    </m:t>
                          </m:r>
                          <m:r>
                            <a:rPr lang="en-US" altLang="zh-CN" sz="2000" b="0" i="1" smtClean="0">
                              <a:latin typeface="Cambria Math" panose="02040503050406030204" pitchFamily="18" charset="0"/>
                              <a:ea typeface="宋体" panose="02010600030101010101" pitchFamily="2" charset="-122"/>
                            </a:rPr>
                            <m:t>𝑓</m:t>
                          </m:r>
                          <m:d>
                            <m:dPr>
                              <m:ctrlPr>
                                <a:rPr lang="en-US" altLang="zh-CN" sz="2000" b="0" i="1" smtClean="0">
                                  <a:latin typeface="Cambria Math" panose="02040503050406030204" pitchFamily="18" charset="0"/>
                                  <a:ea typeface="宋体" panose="02010600030101010101" pitchFamily="2" charset="-122"/>
                                </a:rPr>
                              </m:ctrlPr>
                            </m:dPr>
                            <m:e>
                              <m:r>
                                <a:rPr lang="en-US" altLang="zh-CN" sz="2000" b="0" i="1" smtClean="0">
                                  <a:latin typeface="Cambria Math" panose="02040503050406030204" pitchFamily="18" charset="0"/>
                                  <a:ea typeface="宋体" panose="02010600030101010101" pitchFamily="2" charset="-122"/>
                                </a:rPr>
                                <m:t>𝑥</m:t>
                              </m:r>
                            </m:e>
                          </m:d>
                        </m:e>
                      </m:func>
                    </m:oMath>
                  </m:oMathPara>
                </a14:m>
                <a:endParaRPr lang="zh-CN" altLang="en-US" sz="2000" dirty="0"/>
              </a:p>
            </p:txBody>
          </p:sp>
        </mc:Choice>
        <mc:Fallback xmlns="">
          <p:sp>
            <p:nvSpPr>
              <p:cNvPr id="7" name="文本框 6">
                <a:extLst>
                  <a:ext uri="{FF2B5EF4-FFF2-40B4-BE49-F238E27FC236}">
                    <a16:creationId xmlns:a16="http://schemas.microsoft.com/office/drawing/2014/main" id="{1FCA3E39-768B-DA08-5D3E-A7508AD22327}"/>
                  </a:ext>
                </a:extLst>
              </p:cNvPr>
              <p:cNvSpPr txBox="1">
                <a:spLocks noRot="1" noChangeAspect="1" noMove="1" noResize="1" noEditPoints="1" noAdjustHandles="1" noChangeArrowheads="1" noChangeShapeType="1" noTextEdit="1"/>
              </p:cNvSpPr>
              <p:nvPr/>
            </p:nvSpPr>
            <p:spPr>
              <a:xfrm>
                <a:off x="3662469" y="2337092"/>
                <a:ext cx="1780248" cy="49289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DD5F88C-5335-DDD5-673A-CE203B53E9EE}"/>
                  </a:ext>
                </a:extLst>
              </p:cNvPr>
              <p:cNvSpPr txBox="1"/>
              <p:nvPr/>
            </p:nvSpPr>
            <p:spPr>
              <a:xfrm>
                <a:off x="496571" y="3424648"/>
                <a:ext cx="10556616" cy="430374"/>
              </a:xfrm>
              <a:prstGeom prst="rect">
                <a:avLst/>
              </a:prstGeom>
              <a:noFill/>
            </p:spPr>
            <p:txBody>
              <a:bodyPr wrap="square">
                <a:spAutoFit/>
              </a:bodyPr>
              <a:lstStyle/>
              <a:p>
                <a:pPr>
                  <a:lnSpc>
                    <a:spcPct val="120000"/>
                  </a:lnSpc>
                  <a:buClr>
                    <a:schemeClr val="tx2"/>
                  </a:buClr>
                </a:pPr>
                <a:r>
                  <a:rPr lang="zh-CN" altLang="en-US" sz="2000" dirty="0">
                    <a:latin typeface="+mj-ea"/>
                    <a:ea typeface="+mj-ea"/>
                  </a:rPr>
                  <a:t>其中自变量</a:t>
                </a:r>
                <a14:m>
                  <m:oMath xmlns:m="http://schemas.openxmlformats.org/officeDocument/2006/math">
                    <m:r>
                      <a:rPr lang="en-US" altLang="zh-CN" sz="2000" b="0" i="1" smtClean="0">
                        <a:latin typeface="Cambria Math" panose="02040503050406030204" pitchFamily="18" charset="0"/>
                        <a:ea typeface="+mj-ea"/>
                      </a:rPr>
                      <m:t>𝑥</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ℝ</m:t>
                    </m:r>
                  </m:oMath>
                </a14:m>
                <a:r>
                  <a:rPr lang="zh-CN" altLang="en-US" sz="2000" dirty="0">
                    <a:latin typeface="+mj-ea"/>
                    <a:ea typeface="+mj-ea"/>
                  </a:rPr>
                  <a:t>，</a:t>
                </a:r>
                <a:r>
                  <a:rPr lang="en-US" altLang="zh-CN" sz="2000" dirty="0">
                    <a:ea typeface="宋体" panose="02010600030101010101" pitchFamily="2" charset="-122"/>
                  </a:rPr>
                  <a:t> </a:t>
                </a:r>
                <a14:m>
                  <m:oMath xmlns:m="http://schemas.openxmlformats.org/officeDocument/2006/math">
                    <m:r>
                      <a:rPr lang="en-US" altLang="zh-CN" sz="2000" i="1">
                        <a:latin typeface="Cambria Math" panose="02040503050406030204" pitchFamily="18" charset="0"/>
                        <a:ea typeface="宋体" panose="02010600030101010101" pitchFamily="2" charset="-122"/>
                      </a:rPr>
                      <m:t>𝑓</m:t>
                    </m:r>
                    <m:d>
                      <m:dPr>
                        <m:ctrlPr>
                          <a:rPr lang="en-US" altLang="zh-CN" sz="2000" i="1">
                            <a:latin typeface="Cambria Math" panose="02040503050406030204" pitchFamily="18" charset="0"/>
                            <a:ea typeface="宋体" panose="02010600030101010101" pitchFamily="2" charset="-122"/>
                          </a:rPr>
                        </m:ctrlPr>
                      </m:dPr>
                      <m:e>
                        <m:r>
                          <a:rPr lang="en-US" altLang="zh-CN" sz="2000" i="1">
                            <a:latin typeface="Cambria Math" panose="02040503050406030204" pitchFamily="18" charset="0"/>
                            <a:ea typeface="宋体" panose="02010600030101010101" pitchFamily="2" charset="-122"/>
                          </a:rPr>
                          <m:t>𝑥</m:t>
                        </m:r>
                      </m:e>
                    </m:d>
                  </m:oMath>
                </a14:m>
                <a:r>
                  <a:rPr lang="zh-CN" altLang="en-US" sz="2000" dirty="0">
                    <a:latin typeface="+mj-ea"/>
                    <a:ea typeface="+mj-ea"/>
                  </a:rPr>
                  <a:t>和</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h</m:t>
                        </m:r>
                      </m:e>
                      <m:sub>
                        <m:r>
                          <a:rPr lang="en-US" altLang="zh-CN" sz="2000" i="1" dirty="0">
                            <a:latin typeface="Cambria Math" panose="02040503050406030204" pitchFamily="18" charset="0"/>
                          </a:rPr>
                          <m:t>𝑖</m:t>
                        </m:r>
                      </m:sub>
                    </m:sSub>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𝑥</m:t>
                        </m:r>
                      </m:e>
                    </m:d>
                  </m:oMath>
                </a14:m>
                <a:r>
                  <a:rPr lang="zh-CN" altLang="en-US" sz="2000" dirty="0">
                    <a:latin typeface="+mj-ea"/>
                    <a:ea typeface="+mj-ea"/>
                  </a:rPr>
                  <a:t>均有连续的一阶偏导数。首先列出其拉格朗日函数</a:t>
                </a:r>
                <a:endParaRPr lang="en-US" altLang="zh-CN" sz="2000" dirty="0">
                  <a:latin typeface="+mj-ea"/>
                  <a:ea typeface="+mj-ea"/>
                </a:endParaRPr>
              </a:p>
            </p:txBody>
          </p:sp>
        </mc:Choice>
        <mc:Fallback xmlns="">
          <p:sp>
            <p:nvSpPr>
              <p:cNvPr id="12" name="文本框 11">
                <a:extLst>
                  <a:ext uri="{FF2B5EF4-FFF2-40B4-BE49-F238E27FC236}">
                    <a16:creationId xmlns:a16="http://schemas.microsoft.com/office/drawing/2014/main" id="{8DD5F88C-5335-DDD5-673A-CE203B53E9EE}"/>
                  </a:ext>
                </a:extLst>
              </p:cNvPr>
              <p:cNvSpPr txBox="1">
                <a:spLocks noRot="1" noChangeAspect="1" noMove="1" noResize="1" noEditPoints="1" noAdjustHandles="1" noChangeArrowheads="1" noChangeShapeType="1" noTextEdit="1"/>
              </p:cNvSpPr>
              <p:nvPr/>
            </p:nvSpPr>
            <p:spPr>
              <a:xfrm>
                <a:off x="496571" y="3424648"/>
                <a:ext cx="10556616" cy="430374"/>
              </a:xfrm>
              <a:prstGeom prst="rect">
                <a:avLst/>
              </a:prstGeom>
              <a:blipFill>
                <a:blip r:embed="rId4"/>
                <a:stretch>
                  <a:fillRect l="-577" t="-1429" b="-2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B75A5ED-914C-7669-B106-D245F5725FD8}"/>
                  </a:ext>
                </a:extLst>
              </p:cNvPr>
              <p:cNvSpPr txBox="1"/>
              <p:nvPr/>
            </p:nvSpPr>
            <p:spPr>
              <a:xfrm>
                <a:off x="3526832" y="3867495"/>
                <a:ext cx="4212308" cy="9326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dirty="0" smtClean="0">
                          <a:latin typeface="Cambria Math" panose="02040503050406030204" pitchFamily="18" charset="0"/>
                        </a:rPr>
                        <m:t>𝐿</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zh-CN" altLang="en-US" sz="2000" b="0" i="1" dirty="0" smtClean="0">
                              <a:latin typeface="Cambria Math" panose="02040503050406030204" pitchFamily="18" charset="0"/>
                            </a:rPr>
                            <m:t>𝜆</m:t>
                          </m:r>
                        </m:e>
                      </m:d>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𝑓</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e>
                      </m:d>
                      <m:r>
                        <a:rPr lang="en-US" altLang="zh-CN" sz="2000" b="0" i="1" dirty="0" smtClean="0">
                          <a:latin typeface="Cambria Math" panose="02040503050406030204" pitchFamily="18" charset="0"/>
                        </a:rPr>
                        <m:t>+</m:t>
                      </m:r>
                      <m:nary>
                        <m:naryPr>
                          <m:chr m:val="∑"/>
                          <m:ctrlPr>
                            <a:rPr lang="en-US" altLang="zh-CN" sz="2000" b="0" i="1" dirty="0" smtClean="0">
                              <a:latin typeface="Cambria Math" panose="02040503050406030204" pitchFamily="18" charset="0"/>
                            </a:rPr>
                          </m:ctrlPr>
                        </m:naryPr>
                        <m:sub>
                          <m:r>
                            <m:rPr>
                              <m:brk m:alnAt="23"/>
                            </m:rPr>
                            <a:rPr lang="en-US" altLang="zh-CN" sz="2000" b="0" i="1" dirty="0" smtClean="0">
                              <a:latin typeface="Cambria Math" panose="02040503050406030204" pitchFamily="18" charset="0"/>
                            </a:rPr>
                            <m:t>𝑖</m:t>
                          </m:r>
                          <m:r>
                            <a:rPr lang="en-US" altLang="zh-CN" sz="2000" b="0" i="1" dirty="0" smtClean="0">
                              <a:latin typeface="Cambria Math" panose="02040503050406030204" pitchFamily="18" charset="0"/>
                            </a:rPr>
                            <m:t>=1</m:t>
                          </m:r>
                        </m:sub>
                        <m:sup>
                          <m:r>
                            <a:rPr lang="en-US" altLang="zh-CN" sz="2000" b="0" i="1" dirty="0" smtClean="0">
                              <a:latin typeface="Cambria Math" panose="02040503050406030204" pitchFamily="18" charset="0"/>
                            </a:rPr>
                            <m:t>𝑛</m:t>
                          </m:r>
                        </m:sup>
                        <m:e>
                          <m:sSub>
                            <m:sSubPr>
                              <m:ctrlPr>
                                <a:rPr lang="en-US" altLang="zh-CN" sz="2000" b="0" i="1" dirty="0" smtClean="0">
                                  <a:latin typeface="Cambria Math" panose="02040503050406030204" pitchFamily="18" charset="0"/>
                                </a:rPr>
                              </m:ctrlPr>
                            </m:sSubPr>
                            <m:e>
                              <m:r>
                                <a:rPr lang="zh-CN" altLang="en-US" sz="2000" b="0" i="1" dirty="0" smtClean="0">
                                  <a:latin typeface="Cambria Math" panose="02040503050406030204" pitchFamily="18" charset="0"/>
                                </a:rPr>
                                <m:t>𝜆</m:t>
                              </m:r>
                            </m:e>
                            <m:sub>
                              <m:r>
                                <a:rPr lang="en-US" altLang="zh-CN" sz="2000" b="0" i="1" dirty="0" smtClean="0">
                                  <a:latin typeface="Cambria Math" panose="02040503050406030204" pitchFamily="18" charset="0"/>
                                </a:rPr>
                                <m:t>𝑖</m:t>
                              </m:r>
                            </m:sub>
                          </m:sSub>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h</m:t>
                              </m:r>
                            </m:e>
                            <m:sub>
                              <m:r>
                                <a:rPr lang="en-US" altLang="zh-CN" sz="2000" b="0" i="1" dirty="0" smtClean="0">
                                  <a:latin typeface="Cambria Math" panose="02040503050406030204" pitchFamily="18" charset="0"/>
                                </a:rPr>
                                <m:t>𝑖</m:t>
                              </m:r>
                            </m:sub>
                          </m:sSub>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e>
                      </m:nary>
                    </m:oMath>
                  </m:oMathPara>
                </a14:m>
                <a:endParaRPr lang="en-US" altLang="zh-CN" sz="2000" dirty="0">
                  <a:ea typeface="宋体" panose="02010600030101010101" pitchFamily="2" charset="-122"/>
                </a:endParaRPr>
              </a:p>
            </p:txBody>
          </p:sp>
        </mc:Choice>
        <mc:Fallback xmlns="">
          <p:sp>
            <p:nvSpPr>
              <p:cNvPr id="13" name="文本框 12">
                <a:extLst>
                  <a:ext uri="{FF2B5EF4-FFF2-40B4-BE49-F238E27FC236}">
                    <a16:creationId xmlns:a16="http://schemas.microsoft.com/office/drawing/2014/main" id="{6B75A5ED-914C-7669-B106-D245F5725FD8}"/>
                  </a:ext>
                </a:extLst>
              </p:cNvPr>
              <p:cNvSpPr txBox="1">
                <a:spLocks noRot="1" noChangeAspect="1" noMove="1" noResize="1" noEditPoints="1" noAdjustHandles="1" noChangeArrowheads="1" noChangeShapeType="1" noTextEdit="1"/>
              </p:cNvSpPr>
              <p:nvPr/>
            </p:nvSpPr>
            <p:spPr>
              <a:xfrm>
                <a:off x="3526832" y="3867495"/>
                <a:ext cx="4212308" cy="93262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60D992F-1A48-6EE5-55CD-88F92C4F8A42}"/>
                  </a:ext>
                </a:extLst>
              </p:cNvPr>
              <p:cNvSpPr txBox="1"/>
              <p:nvPr/>
            </p:nvSpPr>
            <p:spPr>
              <a:xfrm>
                <a:off x="496570" y="4812596"/>
                <a:ext cx="11239903" cy="1686103"/>
              </a:xfrm>
              <a:prstGeom prst="rect">
                <a:avLst/>
              </a:prstGeom>
              <a:noFill/>
            </p:spPr>
            <p:txBody>
              <a:bodyPr wrap="square">
                <a:spAutoFit/>
              </a:bodyPr>
              <a:lstStyle/>
              <a:p>
                <a:pPr>
                  <a:lnSpc>
                    <a:spcPct val="120000"/>
                  </a:lnSpc>
                  <a:buClr>
                    <a:schemeClr val="tx2"/>
                  </a:buClr>
                </a:pPr>
                <a:r>
                  <a:rPr lang="zh-CN" altLang="en-US" sz="2000" dirty="0">
                    <a:latin typeface="+mj-ea"/>
                    <a:ea typeface="+mj-ea"/>
                  </a:rPr>
                  <a:t>其中</a:t>
                </a:r>
                <a14:m>
                  <m:oMath xmlns:m="http://schemas.openxmlformats.org/officeDocument/2006/math">
                    <m:r>
                      <a:rPr lang="zh-CN" altLang="en-US" sz="2000" b="1" i="1" smtClean="0">
                        <a:latin typeface="Cambria Math" panose="02040503050406030204" pitchFamily="18" charset="0"/>
                        <a:ea typeface="+mj-ea"/>
                      </a:rPr>
                      <m:t>𝝀</m:t>
                    </m:r>
                    <m:r>
                      <a:rPr lang="en-US" altLang="zh-CN" sz="2000" b="0" i="1" smtClean="0">
                        <a:latin typeface="Cambria Math" panose="02040503050406030204" pitchFamily="18" charset="0"/>
                        <a:ea typeface="+mj-ea"/>
                      </a:rPr>
                      <m:t>=(</m:t>
                    </m:r>
                    <m:sSup>
                      <m:sSupPr>
                        <m:ctrlPr>
                          <a:rPr lang="en-US" altLang="zh-CN" sz="2000" b="0" i="1" smtClean="0">
                            <a:latin typeface="Cambria Math" panose="02040503050406030204" pitchFamily="18" charset="0"/>
                            <a:ea typeface="+mj-ea"/>
                          </a:rPr>
                        </m:ctrlPr>
                      </m:sSupPr>
                      <m:e>
                        <m:sSub>
                          <m:sSubPr>
                            <m:ctrlPr>
                              <a:rPr lang="en-US" altLang="zh-CN" sz="2000" i="1" dirty="0">
                                <a:latin typeface="Cambria Math" panose="02040503050406030204" pitchFamily="18" charset="0"/>
                              </a:rPr>
                            </m:ctrlPr>
                          </m:sSubPr>
                          <m:e>
                            <m:r>
                              <a:rPr lang="zh-CN" altLang="en-US" sz="2000" i="1" dirty="0">
                                <a:latin typeface="Cambria Math" panose="02040503050406030204" pitchFamily="18" charset="0"/>
                              </a:rPr>
                              <m:t>𝜆</m:t>
                            </m:r>
                          </m:e>
                          <m:sub>
                            <m:r>
                              <a:rPr lang="en-US" altLang="zh-CN" sz="2000" i="1" dirty="0">
                                <a:latin typeface="Cambria Math" panose="02040503050406030204" pitchFamily="18" charset="0"/>
                              </a:rPr>
                              <m:t>𝑖</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zh-CN" altLang="en-US" sz="2000" i="1" dirty="0">
                                <a:latin typeface="Cambria Math" panose="02040503050406030204" pitchFamily="18" charset="0"/>
                              </a:rPr>
                              <m:t>𝜆</m:t>
                            </m:r>
                          </m:e>
                          <m:sub>
                            <m:r>
                              <a:rPr lang="en-US" altLang="zh-CN" sz="2000" i="1" dirty="0">
                                <a:latin typeface="Cambria Math" panose="02040503050406030204" pitchFamily="18" charset="0"/>
                              </a:rPr>
                              <m:t>2</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zh-CN" altLang="en-US" sz="2000" i="1" dirty="0">
                                <a:latin typeface="Cambria Math" panose="02040503050406030204" pitchFamily="18" charset="0"/>
                              </a:rPr>
                              <m:t>𝜆</m:t>
                            </m:r>
                          </m:e>
                          <m:sub>
                            <m:r>
                              <a:rPr lang="en-US" altLang="zh-CN" sz="2000" i="1" dirty="0">
                                <a:latin typeface="Cambria Math" panose="02040503050406030204" pitchFamily="18" charset="0"/>
                              </a:rPr>
                              <m:t>𝑛</m:t>
                            </m:r>
                          </m:sub>
                        </m:sSub>
                        <m:r>
                          <a:rPr lang="en-US" altLang="zh-CN" sz="2000" i="1">
                            <a:latin typeface="Cambria Math" panose="02040503050406030204" pitchFamily="18" charset="0"/>
                          </a:rPr>
                          <m:t>)</m:t>
                        </m:r>
                      </m:e>
                      <m:sup>
                        <m:r>
                          <a:rPr lang="en-US" altLang="zh-CN" sz="2000" b="0" i="1" smtClean="0">
                            <a:latin typeface="Cambria Math" panose="02040503050406030204" pitchFamily="18" charset="0"/>
                            <a:ea typeface="+mj-ea"/>
                          </a:rPr>
                          <m:t>𝑇</m:t>
                        </m:r>
                      </m:sup>
                    </m:sSup>
                  </m:oMath>
                </a14:m>
                <a:r>
                  <a:rPr lang="zh-CN" altLang="en-US" sz="2000" dirty="0">
                    <a:latin typeface="+mj-ea"/>
                    <a:ea typeface="+mj-ea"/>
                  </a:rPr>
                  <a:t>为拉格朗日乘子。然后对拉格朗日函数关于</a:t>
                </a:r>
                <a14:m>
                  <m:oMath xmlns:m="http://schemas.openxmlformats.org/officeDocument/2006/math">
                    <m:r>
                      <a:rPr lang="en-US" altLang="zh-CN" sz="2000" i="1" dirty="0">
                        <a:latin typeface="Cambria Math" panose="02040503050406030204" pitchFamily="18" charset="0"/>
                      </a:rPr>
                      <m:t>𝑥</m:t>
                    </m:r>
                  </m:oMath>
                </a14:m>
                <a:r>
                  <a:rPr lang="zh-CN" altLang="en-US" sz="2000" dirty="0">
                    <a:latin typeface="+mj-ea"/>
                    <a:ea typeface="+mj-ea"/>
                  </a:rPr>
                  <a:t>求偏导，并令倒数等于</a:t>
                </a:r>
                <a:r>
                  <a:rPr lang="en-US" altLang="zh-CN" sz="2000" dirty="0">
                    <a:latin typeface="+mj-ea"/>
                    <a:ea typeface="+mj-ea"/>
                  </a:rPr>
                  <a:t>0</a:t>
                </a:r>
                <a:r>
                  <a:rPr lang="zh-CN" altLang="en-US" sz="2000" dirty="0">
                    <a:latin typeface="+mj-ea"/>
                    <a:ea typeface="+mj-ea"/>
                  </a:rPr>
                  <a:t>，再搭配约束条件</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h</m:t>
                        </m:r>
                      </m:e>
                      <m:sub>
                        <m:r>
                          <a:rPr lang="en-US" altLang="zh-CN" sz="2000" i="1" dirty="0">
                            <a:latin typeface="Cambria Math" panose="02040503050406030204" pitchFamily="18" charset="0"/>
                          </a:rPr>
                          <m:t>𝑖</m:t>
                        </m:r>
                      </m:sub>
                    </m:sSub>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𝑥</m:t>
                        </m:r>
                      </m:e>
                    </m:d>
                    <m:r>
                      <a:rPr lang="en-US" altLang="zh-CN" sz="2000" i="1" dirty="0">
                        <a:latin typeface="Cambria Math" panose="02040503050406030204" pitchFamily="18" charset="0"/>
                      </a:rPr>
                      <m:t>=0</m:t>
                    </m:r>
                  </m:oMath>
                </a14:m>
                <a:r>
                  <a:rPr lang="zh-CN" altLang="en-US" sz="2000" dirty="0">
                    <a:latin typeface="+mj-ea"/>
                    <a:ea typeface="+mj-ea"/>
                  </a:rPr>
                  <a:t>解出</a:t>
                </a:r>
                <a14:m>
                  <m:oMath xmlns:m="http://schemas.openxmlformats.org/officeDocument/2006/math">
                    <m:r>
                      <a:rPr lang="en-US" altLang="zh-CN" sz="2000" i="1" dirty="0">
                        <a:latin typeface="Cambria Math" panose="02040503050406030204" pitchFamily="18" charset="0"/>
                      </a:rPr>
                      <m:t>𝑥</m:t>
                    </m:r>
                  </m:oMath>
                </a14:m>
                <a:r>
                  <a:rPr lang="zh-CN" altLang="en-US" sz="2000" dirty="0">
                    <a:latin typeface="+mj-ea"/>
                    <a:ea typeface="+mj-ea"/>
                  </a:rPr>
                  <a:t>，求解出的所有</a:t>
                </a:r>
                <a14:m>
                  <m:oMath xmlns:m="http://schemas.openxmlformats.org/officeDocument/2006/math">
                    <m:r>
                      <a:rPr lang="en-US" altLang="zh-CN" sz="2000" i="1" dirty="0">
                        <a:latin typeface="Cambria Math" panose="02040503050406030204" pitchFamily="18" charset="0"/>
                      </a:rPr>
                      <m:t>𝑥</m:t>
                    </m:r>
                  </m:oMath>
                </a14:m>
                <a:r>
                  <a:rPr lang="zh-CN" altLang="en-US" sz="2000" dirty="0">
                    <a:latin typeface="+mj-ea"/>
                    <a:ea typeface="+mj-ea"/>
                  </a:rPr>
                  <a:t>即为上述优化问题的所有可能极值点。</a:t>
                </a:r>
                <a:endParaRPr lang="en-US" altLang="zh-CN" sz="2000" dirty="0">
                  <a:latin typeface="+mj-ea"/>
                  <a:ea typeface="+mj-ea"/>
                </a:endParaRPr>
              </a:p>
              <a:p>
                <a:pPr marL="341630" indent="-341630" eaLnBrk="0" fontAlgn="base" hangingPunct="0">
                  <a:lnSpc>
                    <a:spcPct val="120000"/>
                  </a:lnSpc>
                  <a:spcBef>
                    <a:spcPct val="20000"/>
                  </a:spcBef>
                  <a:spcAft>
                    <a:spcPct val="0"/>
                  </a:spcAft>
                  <a:buClr>
                    <a:schemeClr val="tx2"/>
                  </a:buClr>
                  <a:buFont typeface="Wingdings" panose="05000000000000000000" charset="0"/>
                  <a:buChar char="n"/>
                </a:pPr>
                <a:r>
                  <a:rPr lang="zh-CN" altLang="en-US" sz="2400" dirty="0">
                    <a:latin typeface="+mj-ea"/>
                    <a:ea typeface="+mj-ea"/>
                  </a:rPr>
                  <a:t>运用拉格朗日乘子法</a:t>
                </a:r>
              </a:p>
              <a:p>
                <a:pPr>
                  <a:lnSpc>
                    <a:spcPct val="120000"/>
                  </a:lnSpc>
                  <a:buClr>
                    <a:schemeClr val="tx2"/>
                  </a:buClr>
                </a:pPr>
                <a:endParaRPr lang="en-US" altLang="zh-CN" sz="2000" dirty="0">
                  <a:latin typeface="+mj-ea"/>
                  <a:ea typeface="+mj-ea"/>
                </a:endParaRPr>
              </a:p>
            </p:txBody>
          </p:sp>
        </mc:Choice>
        <mc:Fallback xmlns="">
          <p:sp>
            <p:nvSpPr>
              <p:cNvPr id="14" name="文本框 13">
                <a:extLst>
                  <a:ext uri="{FF2B5EF4-FFF2-40B4-BE49-F238E27FC236}">
                    <a16:creationId xmlns:a16="http://schemas.microsoft.com/office/drawing/2014/main" id="{360D992F-1A48-6EE5-55CD-88F92C4F8A42}"/>
                  </a:ext>
                </a:extLst>
              </p:cNvPr>
              <p:cNvSpPr txBox="1">
                <a:spLocks noRot="1" noChangeAspect="1" noMove="1" noResize="1" noEditPoints="1" noAdjustHandles="1" noChangeArrowheads="1" noChangeShapeType="1" noTextEdit="1"/>
              </p:cNvSpPr>
              <p:nvPr/>
            </p:nvSpPr>
            <p:spPr>
              <a:xfrm>
                <a:off x="496570" y="4812596"/>
                <a:ext cx="11239903" cy="1686103"/>
              </a:xfrm>
              <a:prstGeom prst="rect">
                <a:avLst/>
              </a:prstGeom>
              <a:blipFill>
                <a:blip r:embed="rId6"/>
                <a:stretch>
                  <a:fillRect l="-705" r="-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37D6E0A-C500-A4EF-BFFC-5005DBE8E273}"/>
                  </a:ext>
                </a:extLst>
              </p:cNvPr>
              <p:cNvSpPr txBox="1"/>
              <p:nvPr/>
            </p:nvSpPr>
            <p:spPr>
              <a:xfrm>
                <a:off x="4921408" y="6037034"/>
                <a:ext cx="1706942" cy="461665"/>
              </a:xfrm>
              <a:prstGeom prst="rect">
                <a:avLst/>
              </a:prstGeom>
              <a:noFill/>
            </p:spPr>
            <p:txBody>
              <a:bodyPr wrap="none" rtlCol="0">
                <a:spAutoFit/>
              </a:bodyPr>
              <a:lstStyle/>
              <a:p>
                <a14:m>
                  <m:oMath xmlns:m="http://schemas.openxmlformats.org/officeDocument/2006/math">
                    <m:sSub>
                      <m:sSubPr>
                        <m:ctrlPr>
                          <a:rPr lang="en-US" altLang="zh-CN" sz="2400" i="1" smtClean="0">
                            <a:solidFill>
                              <a:srgbClr val="FF0000"/>
                            </a:solidFill>
                            <a:latin typeface="Cambria Math" panose="02040503050406030204" pitchFamily="18" charset="0"/>
                            <a:ea typeface="宋体" panose="02010600030101010101" pitchFamily="2" charset="-122"/>
                          </a:rPr>
                        </m:ctrlPr>
                      </m:sSubPr>
                      <m:e>
                        <m:r>
                          <a:rPr lang="en-US" altLang="zh-CN" sz="2400" i="1">
                            <a:solidFill>
                              <a:srgbClr val="FF0000"/>
                            </a:solidFill>
                            <a:latin typeface="Cambria Math" panose="02040503050406030204" pitchFamily="18" charset="0"/>
                            <a:ea typeface="宋体" panose="02010600030101010101" pitchFamily="2" charset="-122"/>
                          </a:rPr>
                          <m:t>𝑆</m:t>
                        </m:r>
                      </m:e>
                      <m:sub>
                        <m:r>
                          <a:rPr lang="en-US" altLang="zh-CN" sz="2400" i="1">
                            <a:solidFill>
                              <a:srgbClr val="FF0000"/>
                            </a:solidFill>
                            <a:latin typeface="Cambria Math" panose="02040503050406030204" pitchFamily="18" charset="0"/>
                            <a:ea typeface="宋体" panose="02010600030101010101" pitchFamily="2" charset="-122"/>
                          </a:rPr>
                          <m:t>𝑏</m:t>
                        </m:r>
                      </m:sub>
                    </m:sSub>
                    <m:r>
                      <a:rPr lang="en-US" altLang="zh-CN" sz="2400" i="1">
                        <a:solidFill>
                          <a:srgbClr val="FF0000"/>
                        </a:solidFill>
                        <a:latin typeface="Cambria Math" panose="02040503050406030204" pitchFamily="18" charset="0"/>
                        <a:ea typeface="宋体" panose="02010600030101010101" pitchFamily="2" charset="-122"/>
                      </a:rPr>
                      <m:t>𝑤</m:t>
                    </m:r>
                  </m:oMath>
                </a14:m>
                <a:r>
                  <a:rPr lang="en-US" altLang="zh-CN" sz="2400" dirty="0">
                    <a:solidFill>
                      <a:srgbClr val="FF0000"/>
                    </a:solidFill>
                  </a:rPr>
                  <a:t>=</a:t>
                </a:r>
                <a:r>
                  <a:rPr lang="en-US" altLang="zh-CN" sz="2400" dirty="0">
                    <a:solidFill>
                      <a:srgbClr val="FF0000"/>
                    </a:solidFill>
                    <a:ea typeface="宋体" panose="02010600030101010101" pitchFamily="2" charset="-122"/>
                  </a:rPr>
                  <a:t> </a:t>
                </a:r>
                <a14:m>
                  <m:oMath xmlns:m="http://schemas.openxmlformats.org/officeDocument/2006/math">
                    <m:r>
                      <a:rPr lang="el-GR" altLang="zh-CN" sz="2400" i="1" smtClean="0">
                        <a:solidFill>
                          <a:srgbClr val="FF0000"/>
                        </a:solidFill>
                        <a:latin typeface="Cambria Math" panose="02040503050406030204" pitchFamily="18" charset="0"/>
                        <a:ea typeface="Cambria Math" panose="02040503050406030204" pitchFamily="18" charset="0"/>
                      </a:rPr>
                      <m:t>ℷ</m:t>
                    </m:r>
                    <m:sSub>
                      <m:sSubPr>
                        <m:ctrlPr>
                          <a:rPr lang="en-US" altLang="zh-CN" sz="2400" i="1">
                            <a:solidFill>
                              <a:srgbClr val="FF0000"/>
                            </a:solidFill>
                            <a:latin typeface="Cambria Math" panose="02040503050406030204" pitchFamily="18" charset="0"/>
                            <a:ea typeface="宋体" panose="02010600030101010101" pitchFamily="2" charset="-122"/>
                          </a:rPr>
                        </m:ctrlPr>
                      </m:sSubPr>
                      <m:e>
                        <m:r>
                          <a:rPr lang="en-US" altLang="zh-CN" sz="2400" i="1">
                            <a:solidFill>
                              <a:srgbClr val="FF0000"/>
                            </a:solidFill>
                            <a:latin typeface="Cambria Math" panose="02040503050406030204" pitchFamily="18" charset="0"/>
                            <a:ea typeface="宋体" panose="02010600030101010101" pitchFamily="2" charset="-122"/>
                          </a:rPr>
                          <m:t>𝑆</m:t>
                        </m:r>
                      </m:e>
                      <m:sub>
                        <m:r>
                          <a:rPr lang="en-US" altLang="zh-CN" sz="2400" b="0" i="1" smtClean="0">
                            <a:solidFill>
                              <a:srgbClr val="FF0000"/>
                            </a:solidFill>
                            <a:latin typeface="Cambria Math" panose="02040503050406030204" pitchFamily="18" charset="0"/>
                            <a:ea typeface="宋体" panose="02010600030101010101" pitchFamily="2" charset="-122"/>
                          </a:rPr>
                          <m:t>𝑤</m:t>
                        </m:r>
                      </m:sub>
                    </m:sSub>
                    <m:r>
                      <a:rPr lang="en-US" altLang="zh-CN" sz="2400" i="1">
                        <a:solidFill>
                          <a:srgbClr val="FF0000"/>
                        </a:solidFill>
                        <a:latin typeface="Cambria Math" panose="02040503050406030204" pitchFamily="18" charset="0"/>
                        <a:ea typeface="宋体" panose="02010600030101010101" pitchFamily="2" charset="-122"/>
                      </a:rPr>
                      <m:t>𝑤</m:t>
                    </m:r>
                  </m:oMath>
                </a14:m>
                <a:endParaRPr lang="zh-CN" altLang="en-US" sz="2400" dirty="0">
                  <a:solidFill>
                    <a:srgbClr val="FF0000"/>
                  </a:solidFill>
                </a:endParaRPr>
              </a:p>
            </p:txBody>
          </p:sp>
        </mc:Choice>
        <mc:Fallback xmlns="">
          <p:sp>
            <p:nvSpPr>
              <p:cNvPr id="15" name="文本框 14">
                <a:extLst>
                  <a:ext uri="{FF2B5EF4-FFF2-40B4-BE49-F238E27FC236}">
                    <a16:creationId xmlns:a16="http://schemas.microsoft.com/office/drawing/2014/main" id="{537D6E0A-C500-A4EF-BFFC-5005DBE8E273}"/>
                  </a:ext>
                </a:extLst>
              </p:cNvPr>
              <p:cNvSpPr txBox="1">
                <a:spLocks noRot="1" noChangeAspect="1" noMove="1" noResize="1" noEditPoints="1" noAdjustHandles="1" noChangeArrowheads="1" noChangeShapeType="1" noTextEdit="1"/>
              </p:cNvSpPr>
              <p:nvPr/>
            </p:nvSpPr>
            <p:spPr>
              <a:xfrm>
                <a:off x="4921408" y="6037034"/>
                <a:ext cx="1706942" cy="461665"/>
              </a:xfrm>
              <a:prstGeom prst="rect">
                <a:avLst/>
              </a:prstGeom>
              <a:blipFill>
                <a:blip r:embed="rId7"/>
                <a:stretch>
                  <a:fillRect l="-714" t="-9211"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0959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noFill/>
          <a:ln>
            <a:noFill/>
          </a:ln>
          <a:effectLst/>
        </p:spPr>
        <p:txBody>
          <a:bodyPr vert="horz" wrap="square" lIns="91440" tIns="45720" rIns="91440" bIns="45720" numCol="1" rtlCol="0" anchor="ctr" anchorCtr="0" compatLnSpc="1">
            <a:normAutofit fontScale="90000"/>
          </a:bodyPr>
          <a:lstStyle/>
          <a:p>
            <a:pPr lvl="0" algn="l" eaLnBrk="1" hangingPunct="1">
              <a:buClrTx/>
              <a:buSzTx/>
              <a:buFontTx/>
            </a:pPr>
            <a:r>
              <a:rPr lang="en-US" altLang="zh-CN" sz="4000" dirty="0">
                <a:solidFill>
                  <a:schemeClr val="tx1"/>
                </a:solidFill>
                <a:sym typeface="+mn-ea"/>
              </a:rPr>
              <a:t>1.1 </a:t>
            </a:r>
            <a:r>
              <a:rPr lang="zh-CN" altLang="en-US" sz="4000" dirty="0">
                <a:solidFill>
                  <a:schemeClr val="tx1"/>
                </a:solidFill>
                <a:sym typeface="+mn-ea"/>
              </a:rPr>
              <a:t>线性回归</a:t>
            </a:r>
            <a:r>
              <a:rPr lang="en-US" altLang="zh-CN" sz="4000" dirty="0">
                <a:solidFill>
                  <a:schemeClr val="tx1"/>
                </a:solidFill>
                <a:sym typeface="+mn-ea"/>
              </a:rPr>
              <a:t>-线性模型优点</a:t>
            </a:r>
          </a:p>
        </p:txBody>
      </p:sp>
      <p:sp>
        <p:nvSpPr>
          <p:cNvPr id="4" name="内容占位符 3"/>
          <p:cNvSpPr>
            <a:spLocks noGrp="1"/>
          </p:cNvSpPr>
          <p:nvPr>
            <p:ph idx="1"/>
          </p:nvPr>
        </p:nvSpPr>
        <p:spPr>
          <a:xfrm>
            <a:off x="669941" y="1358456"/>
            <a:ext cx="10439708" cy="4454948"/>
          </a:xfrm>
        </p:spPr>
        <p:txBody>
          <a:bodyPr/>
          <a:lstStyle/>
          <a:p>
            <a:pPr>
              <a:lnSpc>
                <a:spcPct val="120000"/>
              </a:lnSpc>
              <a:buFont typeface="Wingdings" panose="05000000000000000000" charset="0"/>
              <a:buChar char="n"/>
            </a:pPr>
            <a:r>
              <a:rPr lang="zh-CN" altLang="en-US" sz="2800" dirty="0"/>
              <a:t>形式简单、易于建模</a:t>
            </a:r>
          </a:p>
          <a:p>
            <a:pPr>
              <a:lnSpc>
                <a:spcPct val="120000"/>
              </a:lnSpc>
              <a:buFont typeface="Wingdings" panose="05000000000000000000" charset="0"/>
              <a:buChar char="n"/>
            </a:pPr>
            <a:r>
              <a:rPr lang="zh-CN" altLang="en-US" sz="2800" dirty="0"/>
              <a:t>可解释性</a:t>
            </a:r>
          </a:p>
          <a:p>
            <a:pPr>
              <a:lnSpc>
                <a:spcPct val="120000"/>
              </a:lnSpc>
              <a:buFont typeface="Wingdings" panose="05000000000000000000" charset="0"/>
              <a:buChar char="n"/>
            </a:pPr>
            <a:r>
              <a:rPr lang="zh-CN" altLang="en-US" sz="2800" dirty="0"/>
              <a:t>非线性模型的基础</a:t>
            </a:r>
            <a:endParaRPr lang="en-US" altLang="zh-CN" sz="2800" dirty="0"/>
          </a:p>
          <a:p>
            <a:pPr lvl="1">
              <a:lnSpc>
                <a:spcPct val="120000"/>
              </a:lnSpc>
              <a:buClr>
                <a:schemeClr val="tx2"/>
              </a:buClr>
              <a:buFont typeface="Wingdings" panose="05000000000000000000" charset="0"/>
              <a:buChar char="l"/>
            </a:pPr>
            <a:r>
              <a:rPr lang="zh-CN" altLang="en-US" sz="2400" b="0" dirty="0">
                <a:latin typeface="+mj-ea"/>
                <a:ea typeface="+mj-ea"/>
              </a:rPr>
              <a:t>引入层级结构或高维映射</a:t>
            </a:r>
            <a:endParaRPr lang="en-US" altLang="zh-CN" b="0" dirty="0">
              <a:latin typeface="+mj-ea"/>
              <a:ea typeface="+mj-ea"/>
            </a:endParaRPr>
          </a:p>
          <a:p>
            <a:pPr lvl="1">
              <a:lnSpc>
                <a:spcPct val="120000"/>
              </a:lnSpc>
              <a:buClr>
                <a:schemeClr val="tx2"/>
              </a:buClr>
              <a:buFont typeface="Wingdings" panose="05000000000000000000" charset="0"/>
              <a:buChar char="l"/>
            </a:pPr>
            <a:endParaRPr lang="en-US" altLang="zh-CN" sz="1400" dirty="0"/>
          </a:p>
          <a:p>
            <a:pPr>
              <a:lnSpc>
                <a:spcPct val="120000"/>
              </a:lnSpc>
              <a:buFont typeface="Wingdings" panose="05000000000000000000" charset="0"/>
              <a:buChar char="n"/>
            </a:pPr>
            <a:r>
              <a:rPr lang="zh-CN" altLang="en-US" sz="2800" dirty="0"/>
              <a:t>一个例子</a:t>
            </a:r>
            <a:endParaRPr lang="en-US" altLang="zh-CN" sz="2800" dirty="0"/>
          </a:p>
          <a:p>
            <a:pPr lvl="1">
              <a:lnSpc>
                <a:spcPct val="120000"/>
              </a:lnSpc>
              <a:buClr>
                <a:schemeClr val="tx2"/>
              </a:buClr>
              <a:buFont typeface="Wingdings" panose="05000000000000000000" charset="0"/>
              <a:buChar char="l"/>
            </a:pPr>
            <a:r>
              <a:rPr lang="zh-CN" altLang="en-US" sz="2400" b="0" dirty="0">
                <a:latin typeface="+mj-ea"/>
                <a:ea typeface="+mj-ea"/>
              </a:rPr>
              <a:t>综合考虑色泽、根蒂和敲声来判断西瓜好不好</a:t>
            </a:r>
          </a:p>
          <a:p>
            <a:pPr lvl="1">
              <a:lnSpc>
                <a:spcPct val="120000"/>
              </a:lnSpc>
              <a:buClr>
                <a:schemeClr val="tx2"/>
              </a:buClr>
              <a:buFont typeface="Wingdings" panose="05000000000000000000" charset="0"/>
              <a:buChar char="l"/>
            </a:pPr>
            <a:r>
              <a:rPr lang="zh-CN" altLang="en-US" sz="2400" b="0" dirty="0">
                <a:latin typeface="+mj-ea"/>
                <a:ea typeface="+mj-ea"/>
              </a:rPr>
              <a:t>其中根蒂的系数最大，表明根蒂最要紧；而敲声的系数比色泽大，说明敲声比色泽更重要</a:t>
            </a:r>
            <a:endParaRPr lang="en-US" altLang="zh-CN" sz="2400" b="0" dirty="0">
              <a:latin typeface="+mj-ea"/>
              <a:ea typeface="+mj-ea"/>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989264002"/>
              </p:ext>
            </p:extLst>
          </p:nvPr>
        </p:nvGraphicFramePr>
        <p:xfrm>
          <a:off x="3013869" y="6208295"/>
          <a:ext cx="6164262" cy="350838"/>
        </p:xfrm>
        <a:graphic>
          <a:graphicData uri="http://schemas.openxmlformats.org/presentationml/2006/ole">
            <mc:AlternateContent xmlns:mc="http://schemas.openxmlformats.org/markup-compatibility/2006">
              <mc:Choice xmlns:v="urn:schemas-microsoft-com:vml" Requires="v">
                <p:oleObj name="Formula" r:id="rId2" imgW="3117850" imgH="177800" progId="Equation.Ribbit">
                  <p:embed/>
                </p:oleObj>
              </mc:Choice>
              <mc:Fallback>
                <p:oleObj name="Formula" r:id="rId2" imgW="3117850" imgH="177800" progId="Equation.Ribbit">
                  <p:embed/>
                  <p:pic>
                    <p:nvPicPr>
                      <p:cNvPr id="0" name="对象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3869" y="6208295"/>
                        <a:ext cx="6164262"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242874" y="1574227"/>
                <a:ext cx="9121596" cy="5283773"/>
              </a:xfrm>
            </p:spPr>
            <p:txBody>
              <a:bodyPr>
                <a:noAutofit/>
              </a:bodyPr>
              <a:lstStyle/>
              <a:p>
                <a:pPr>
                  <a:buClr>
                    <a:schemeClr val="tx2"/>
                  </a:buClr>
                  <a:buFont typeface="Wingdings" panose="05000000000000000000" charset="0"/>
                  <a:buChar char="n"/>
                </a:pPr>
                <a:r>
                  <a:rPr lang="zh-CN" altLang="en-US" sz="2400" dirty="0"/>
                  <a:t>同向向量</a:t>
                </a:r>
                <a:endParaRPr lang="en-US" altLang="zh-CN" sz="2400" dirty="0"/>
              </a:p>
              <a:p>
                <a:pPr>
                  <a:buClr>
                    <a:schemeClr val="tx2"/>
                  </a:buClr>
                </a:pPr>
                <a:endParaRPr lang="en-US" altLang="zh-CN" sz="2400" dirty="0"/>
              </a:p>
              <a:p>
                <a:pPr>
                  <a:buClr>
                    <a:schemeClr val="tx2"/>
                  </a:buClr>
                </a:pPr>
                <a:endParaRPr lang="en-US" altLang="zh-CN" sz="2400" dirty="0"/>
              </a:p>
              <a:p>
                <a:pPr>
                  <a:buClr>
                    <a:schemeClr val="tx2"/>
                  </a:buClr>
                  <a:buFont typeface="Wingdings" panose="05000000000000000000" charset="0"/>
                  <a:buChar char="n"/>
                </a:pPr>
                <a:r>
                  <a:rPr lang="zh-CN" altLang="en-US" sz="2400" dirty="0"/>
                  <a:t>结果</a:t>
                </a:r>
                <a:endParaRPr lang="en-US" altLang="zh-CN" sz="2400" dirty="0"/>
              </a:p>
              <a:p>
                <a:pPr marL="0" indent="0">
                  <a:buClr>
                    <a:schemeClr val="tx2"/>
                  </a:buClr>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𝑤</m:t>
                          </m:r>
                        </m:sub>
                        <m:sup>
                          <m:r>
                            <a:rPr lang="en-US" altLang="zh-CN" sz="2400" b="0" i="1" smtClean="0">
                              <a:latin typeface="Cambria Math" panose="02040503050406030204" pitchFamily="18" charset="0"/>
                            </a:rPr>
                            <m:t>−1</m:t>
                          </m:r>
                        </m:sup>
                      </m:sSubSup>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𝜇</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𝜇</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oMath>
                  </m:oMathPara>
                </a14:m>
                <a:endParaRPr lang="en-US" altLang="zh-CN" sz="2400" dirty="0"/>
              </a:p>
              <a:p>
                <a:pPr>
                  <a:buClr>
                    <a:schemeClr val="tx2"/>
                  </a:buClr>
                  <a:buFont typeface="Wingdings" panose="05000000000000000000" charset="0"/>
                  <a:buChar char="n"/>
                </a:pPr>
                <a:r>
                  <a:rPr lang="zh-CN" altLang="en-US" sz="2400" dirty="0"/>
                  <a:t>求解</a:t>
                </a:r>
                <a:endParaRPr lang="en-US" altLang="zh-CN" sz="2400" dirty="0"/>
              </a:p>
              <a:p>
                <a:pPr lvl="1">
                  <a:buClr>
                    <a:schemeClr val="tx2"/>
                  </a:buClr>
                  <a:buFont typeface="Wingdings" panose="05000000000000000000" charset="0"/>
                  <a:buChar char="l"/>
                </a:pPr>
                <a:r>
                  <a:rPr lang="zh-CN" altLang="en-US" sz="2400" dirty="0">
                    <a:latin typeface="+mj-ea"/>
                    <a:ea typeface="+mj-ea"/>
                  </a:rPr>
                  <a:t>奇异值分解</a:t>
                </a:r>
                <a:endParaRPr lang="en-US" altLang="zh-CN" sz="2400" dirty="0">
                  <a:latin typeface="+mj-ea"/>
                  <a:ea typeface="+mj-ea"/>
                </a:endParaRPr>
              </a:p>
              <a:p>
                <a:pPr marL="1371600" lvl="3" indent="0">
                  <a:buClr>
                    <a:schemeClr val="tx2"/>
                  </a:buClr>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𝑆</m:t>
                          </m:r>
                        </m:e>
                        <m:sub>
                          <m:r>
                            <a:rPr lang="en-US" altLang="zh-CN" sz="2400" b="0" i="1" smtClean="0">
                              <a:latin typeface="Cambria Math" panose="02040503050406030204" pitchFamily="18" charset="0"/>
                              <a:ea typeface="+mj-ea"/>
                            </a:rPr>
                            <m:t>𝑤</m:t>
                          </m:r>
                        </m:sub>
                      </m:sSub>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𝑈</m:t>
                      </m:r>
                      <m:nary>
                        <m:naryPr>
                          <m:chr m:val="∑"/>
                          <m:subHide m:val="on"/>
                          <m:supHide m:val="on"/>
                          <m:ctrlPr>
                            <a:rPr lang="en-US" altLang="zh-CN" sz="2400" b="0" i="1" smtClean="0">
                              <a:latin typeface="Cambria Math" panose="02040503050406030204" pitchFamily="18" charset="0"/>
                              <a:ea typeface="+mj-ea"/>
                            </a:rPr>
                          </m:ctrlPr>
                        </m:naryPr>
                        <m:sub/>
                        <m:sup/>
                        <m:e>
                          <m:sSup>
                            <m:sSupPr>
                              <m:ctrlPr>
                                <a:rPr lang="en-US" altLang="zh-CN" sz="2400" b="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𝑉</m:t>
                              </m:r>
                            </m:e>
                            <m:sup>
                              <m:r>
                                <a:rPr lang="en-US" altLang="zh-CN" sz="2400" b="0" i="1" smtClean="0">
                                  <a:latin typeface="Cambria Math" panose="02040503050406030204" pitchFamily="18" charset="0"/>
                                  <a:ea typeface="+mj-ea"/>
                                </a:rPr>
                                <m:t>𝑇</m:t>
                              </m:r>
                            </m:sup>
                          </m:sSup>
                        </m:e>
                      </m:nary>
                    </m:oMath>
                  </m:oMathPara>
                </a14:m>
                <a:endParaRPr lang="en-US" altLang="zh-CN" sz="2400" dirty="0">
                  <a:latin typeface="+mj-ea"/>
                  <a:ea typeface="+mj-ea"/>
                </a:endParaRPr>
              </a:p>
              <a:p>
                <a:pPr>
                  <a:buClr>
                    <a:schemeClr val="tx2"/>
                  </a:buClr>
                  <a:buFont typeface="Wingdings" panose="05000000000000000000" charset="0"/>
                  <a:buChar char="n"/>
                </a:pPr>
                <a:r>
                  <a:rPr lang="en-US" altLang="zh-CN" sz="2400" dirty="0"/>
                  <a:t>LDA</a:t>
                </a:r>
                <a:r>
                  <a:rPr lang="zh-CN" altLang="en-US" sz="2400" dirty="0"/>
                  <a:t>的贝叶斯决策论解释</a:t>
                </a:r>
                <a:endParaRPr lang="en-US" altLang="zh-CN" sz="2400" dirty="0"/>
              </a:p>
              <a:p>
                <a:pPr lvl="1">
                  <a:buClr>
                    <a:schemeClr val="tx2"/>
                  </a:buClr>
                  <a:buFont typeface="Wingdings" panose="05000000000000000000" charset="0"/>
                  <a:buChar char="l"/>
                </a:pPr>
                <a:r>
                  <a:rPr lang="zh-CN" altLang="en-US" sz="2400" b="0" dirty="0">
                    <a:latin typeface="+mj-ea"/>
                    <a:ea typeface="+mj-ea"/>
                  </a:rPr>
                  <a:t>两类数据同先验、满足高斯分布且协方差相等时，</a:t>
                </a:r>
                <a:r>
                  <a:rPr lang="en-US" altLang="zh-CN" sz="2400" b="0" dirty="0">
                    <a:latin typeface="+mj-ea"/>
                    <a:ea typeface="+mj-ea"/>
                  </a:rPr>
                  <a:t>LDA</a:t>
                </a:r>
                <a:r>
                  <a:rPr lang="zh-CN" altLang="en-US" sz="2400" b="0" dirty="0">
                    <a:latin typeface="+mj-ea"/>
                    <a:ea typeface="+mj-ea"/>
                  </a:rPr>
                  <a:t>达到最优分类</a:t>
                </a:r>
                <a:endParaRPr lang="en-US" altLang="zh-CN" sz="2400" b="0" dirty="0">
                  <a:latin typeface="+mj-ea"/>
                  <a:ea typeface="+mj-ea"/>
                </a:endParaRPr>
              </a:p>
              <a:p>
                <a:pPr marL="325755" lvl="1" indent="0">
                  <a:buClr>
                    <a:schemeClr val="tx2"/>
                  </a:buClr>
                  <a:buNone/>
                </a:pPr>
                <a:endParaRPr lang="en-US" altLang="zh-CN" sz="2400" dirty="0">
                  <a:latin typeface="+mj-ea"/>
                  <a:ea typeface="+mj-ea"/>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1242874" y="1574227"/>
                <a:ext cx="9121596" cy="5283773"/>
              </a:xfrm>
              <a:blipFill rotWithShape="1">
                <a:blip r:embed="rId3"/>
                <a:stretch>
                  <a:fillRect l="-2" t="-1"/>
                </a:stretch>
              </a:blipFill>
            </p:spPr>
            <p:txBody>
              <a:bodyPr/>
              <a:lstStyle/>
              <a:p>
                <a:r>
                  <a:rPr lang="zh-CN" altLang="en-US">
                    <a:noFill/>
                  </a:rPr>
                  <a:t> </a:t>
                </a:r>
              </a:p>
            </p:txBody>
          </p:sp>
        </mc:Fallback>
      </mc:AlternateContent>
      <p:cxnSp>
        <p:nvCxnSpPr>
          <p:cNvPr id="15" name="直接连接符 14"/>
          <p:cNvCxnSpPr/>
          <p:nvPr/>
        </p:nvCxnSpPr>
        <p:spPr>
          <a:xfrm>
            <a:off x="4378687" y="2372842"/>
            <a:ext cx="437872" cy="30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657149" y="2385542"/>
            <a:ext cx="130902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4666896" y="2376623"/>
            <a:ext cx="531884" cy="35040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5760440" y="2388572"/>
            <a:ext cx="551222" cy="285294"/>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666896" y="2607456"/>
            <a:ext cx="1317678" cy="398780"/>
          </a:xfrm>
          <a:prstGeom prst="rect">
            <a:avLst/>
          </a:prstGeom>
          <a:noFill/>
        </p:spPr>
        <p:txBody>
          <a:bodyPr wrap="square" rtlCol="0">
            <a:spAutoFit/>
          </a:bodyPr>
          <a:lstStyle/>
          <a:p>
            <a:r>
              <a:rPr lang="zh-CN" altLang="en-US" sz="2000" dirty="0">
                <a:solidFill>
                  <a:srgbClr val="FF0000"/>
                </a:solidFill>
                <a:latin typeface="+mj-ea"/>
                <a:ea typeface="+mj-ea"/>
              </a:rPr>
              <a:t>同向向量</a:t>
            </a:r>
          </a:p>
        </p:txBody>
      </p:sp>
      <p:sp>
        <p:nvSpPr>
          <p:cNvPr id="4"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latin typeface="+mj-ea"/>
              </a:rPr>
              <a:t>3. 1 </a:t>
            </a:r>
            <a:r>
              <a:rPr lang="zh-CN" altLang="en-US" dirty="0">
                <a:solidFill>
                  <a:schemeClr val="tx1"/>
                </a:solidFill>
                <a:latin typeface="+mj-ea"/>
                <a:sym typeface="+mn-ea"/>
              </a:rPr>
              <a:t>线性判别分析</a:t>
            </a:r>
            <a:r>
              <a:rPr lang="en-US" altLang="zh-CN" dirty="0">
                <a:solidFill>
                  <a:schemeClr val="tx1"/>
                </a:solidFill>
                <a:latin typeface="+mj-ea"/>
                <a:sym typeface="+mn-ea"/>
              </a:rPr>
              <a:t>---</a:t>
            </a:r>
            <a:r>
              <a:rPr lang="zh-CN" altLang="en-US" dirty="0">
                <a:solidFill>
                  <a:schemeClr val="tx1"/>
                </a:solidFill>
                <a:latin typeface="+mj-ea"/>
                <a:sym typeface="+mn-ea"/>
              </a:rPr>
              <a:t>二分类任务</a:t>
            </a:r>
          </a:p>
        </p:txBody>
      </p:sp>
      <mc:AlternateContent xmlns:mc="http://schemas.openxmlformats.org/markup-compatibility/2006" xmlns:a14="http://schemas.microsoft.com/office/drawing/2010/main">
        <mc:Choice Requires="a14">
          <p:sp>
            <p:nvSpPr>
              <p:cNvPr id="2" name="文本框 1"/>
              <p:cNvSpPr txBox="1"/>
              <p:nvPr/>
            </p:nvSpPr>
            <p:spPr>
              <a:xfrm>
                <a:off x="1261570" y="1112561"/>
                <a:ext cx="1730795" cy="461665"/>
              </a:xfrm>
              <a:prstGeom prst="rect">
                <a:avLst/>
              </a:prstGeom>
              <a:noFill/>
            </p:spPr>
            <p:txBody>
              <a:bodyPr wrap="none" rtlCol="0">
                <a:spAutoFit/>
              </a:bodyPr>
              <a:lstStyle/>
              <a:p>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i="1">
                            <a:latin typeface="Cambria Math" panose="02040503050406030204" pitchFamily="18" charset="0"/>
                            <a:ea typeface="+mj-ea"/>
                          </a:rPr>
                          <m:t>𝑆</m:t>
                        </m:r>
                      </m:e>
                      <m:sub>
                        <m:r>
                          <a:rPr lang="en-US" altLang="zh-CN" sz="2400" i="1">
                            <a:latin typeface="Cambria Math" panose="02040503050406030204" pitchFamily="18" charset="0"/>
                            <a:ea typeface="+mj-ea"/>
                          </a:rPr>
                          <m:t>𝑏</m:t>
                        </m:r>
                      </m:sub>
                    </m:sSub>
                    <m:r>
                      <a:rPr lang="en-US" altLang="zh-CN" sz="2400" i="1">
                        <a:latin typeface="Cambria Math" panose="02040503050406030204" pitchFamily="18" charset="0"/>
                        <a:ea typeface="+mj-ea"/>
                      </a:rPr>
                      <m:t>𝑤</m:t>
                    </m:r>
                  </m:oMath>
                </a14:m>
                <a:r>
                  <a:rPr lang="en-US" altLang="zh-CN" sz="2400" dirty="0">
                    <a:latin typeface="+mj-ea"/>
                    <a:ea typeface="+mj-ea"/>
                  </a:rPr>
                  <a:t>= </a:t>
                </a:r>
                <a14:m>
                  <m:oMath xmlns:m="http://schemas.openxmlformats.org/officeDocument/2006/math">
                    <m:r>
                      <a:rPr lang="el-GR" altLang="zh-CN" sz="2400" i="1" smtClean="0">
                        <a:latin typeface="Cambria Math" panose="02040503050406030204" pitchFamily="18" charset="0"/>
                        <a:ea typeface="+mj-ea"/>
                      </a:rPr>
                      <m:t>ℷ</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𝑆</m:t>
                        </m:r>
                      </m:e>
                      <m:sub>
                        <m:r>
                          <a:rPr lang="en-US" altLang="zh-CN" sz="2400" b="0" i="1" smtClean="0">
                            <a:latin typeface="Cambria Math" panose="02040503050406030204" pitchFamily="18" charset="0"/>
                            <a:ea typeface="+mj-ea"/>
                          </a:rPr>
                          <m:t>𝑤</m:t>
                        </m:r>
                      </m:sub>
                    </m:sSub>
                    <m:r>
                      <a:rPr lang="en-US" altLang="zh-CN" sz="2400" i="1">
                        <a:latin typeface="Cambria Math" panose="02040503050406030204" pitchFamily="18" charset="0"/>
                        <a:ea typeface="+mj-ea"/>
                      </a:rPr>
                      <m:t>𝑤</m:t>
                    </m:r>
                  </m:oMath>
                </a14:m>
                <a:endParaRPr lang="zh-CN" altLang="en-US" sz="2400" dirty="0">
                  <a:latin typeface="+mj-ea"/>
                  <a:ea typeface="+mj-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261570" y="1112561"/>
                <a:ext cx="1730795" cy="461665"/>
              </a:xfrm>
              <a:prstGeom prst="rect">
                <a:avLst/>
              </a:prstGeom>
              <a:blipFill rotWithShape="1">
                <a:blip r:embed="rId4"/>
                <a:stretch>
                  <a:fillRect l="-27" t="-9" r="-4058" b="-182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4269718" y="1914958"/>
                <a:ext cx="2774862" cy="461665"/>
              </a:xfrm>
              <a:prstGeom prst="rect">
                <a:avLst/>
              </a:prstGeom>
              <a:noFill/>
            </p:spPr>
            <p:txBody>
              <a:bodyPr wrap="none" rtlCol="0">
                <a:spAutoFit/>
              </a:bodyPr>
              <a:lstStyle/>
              <a:p>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i="1">
                            <a:latin typeface="Cambria Math" panose="02040503050406030204" pitchFamily="18" charset="0"/>
                            <a:ea typeface="+mj-ea"/>
                          </a:rPr>
                          <m:t>𝑆</m:t>
                        </m:r>
                      </m:e>
                      <m:sub>
                        <m:r>
                          <a:rPr lang="en-US" altLang="zh-CN" sz="2400" i="1">
                            <a:latin typeface="Cambria Math" panose="02040503050406030204" pitchFamily="18" charset="0"/>
                            <a:ea typeface="+mj-ea"/>
                          </a:rPr>
                          <m:t>𝑏</m:t>
                        </m:r>
                      </m:sub>
                    </m:sSub>
                    <m:r>
                      <a:rPr lang="en-US" altLang="zh-CN" sz="2400" i="1">
                        <a:latin typeface="Cambria Math" panose="02040503050406030204" pitchFamily="18" charset="0"/>
                        <a:ea typeface="+mj-ea"/>
                      </a:rPr>
                      <m:t>𝑤</m:t>
                    </m:r>
                  </m:oMath>
                </a14:m>
                <a:r>
                  <a:rPr lang="en-US" altLang="zh-CN" sz="2400" dirty="0">
                    <a:latin typeface="+mj-ea"/>
                    <a:ea typeface="+mj-ea"/>
                  </a:rPr>
                  <a:t>= </a:t>
                </a:r>
                <a14:m>
                  <m:oMath xmlns:m="http://schemas.openxmlformats.org/officeDocument/2006/math">
                    <m:r>
                      <a:rPr lang="el-GR" altLang="zh-CN" sz="2400" i="1" smtClean="0">
                        <a:latin typeface="Cambria Math" panose="02040503050406030204" pitchFamily="18" charset="0"/>
                        <a:ea typeface="+mj-ea"/>
                      </a:rPr>
                      <m:t>ℷ</m:t>
                    </m:r>
                    <m:sSub>
                      <m:sSubPr>
                        <m:ctrlPr>
                          <a:rPr lang="en-US" altLang="zh-CN" sz="2400" i="1">
                            <a:latin typeface="Cambria Math" panose="02040503050406030204" pitchFamily="18" charset="0"/>
                            <a:ea typeface="+mj-ea"/>
                          </a:rPr>
                        </m:ctrlPr>
                      </m:sSubPr>
                      <m:e>
                        <m:r>
                          <a:rPr lang="en-US" altLang="zh-CN" sz="2400" b="0" i="1" smtClean="0">
                            <a:latin typeface="Cambria Math" panose="02040503050406030204" pitchFamily="18" charset="0"/>
                            <a:ea typeface="+mj-ea"/>
                          </a:rPr>
                          <m:t> </m:t>
                        </m:r>
                        <m:r>
                          <a:rPr lang="en-US" altLang="zh-CN" sz="2400" i="1">
                            <a:latin typeface="Cambria Math" panose="02040503050406030204" pitchFamily="18" charset="0"/>
                            <a:ea typeface="+mj-ea"/>
                          </a:rPr>
                          <m:t>𝑆</m:t>
                        </m:r>
                      </m:e>
                      <m:sub>
                        <m:r>
                          <a:rPr lang="en-US" altLang="zh-CN" sz="2400" b="0" i="1" smtClean="0">
                            <a:latin typeface="Cambria Math" panose="02040503050406030204" pitchFamily="18" charset="0"/>
                            <a:ea typeface="+mj-ea"/>
                          </a:rPr>
                          <m:t>𝑤</m:t>
                        </m:r>
                      </m:sub>
                    </m:sSub>
                    <m:r>
                      <a:rPr lang="en-US" altLang="zh-CN" sz="2400" b="0" i="1" smtClean="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𝜇</m:t>
                        </m:r>
                      </m:e>
                      <m:sub>
                        <m:r>
                          <a:rPr lang="en-US" altLang="zh-CN" sz="2400" i="1">
                            <a:latin typeface="Cambria Math" panose="02040503050406030204" pitchFamily="18" charset="0"/>
                            <a:ea typeface="+mj-ea"/>
                          </a:rPr>
                          <m:t>0</m:t>
                        </m:r>
                      </m:sub>
                    </m:sSub>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𝜇</m:t>
                        </m:r>
                      </m:e>
                      <m:sub>
                        <m:r>
                          <a:rPr lang="en-US" altLang="zh-CN" sz="2400" i="1">
                            <a:latin typeface="Cambria Math" panose="02040503050406030204" pitchFamily="18" charset="0"/>
                            <a:ea typeface="+mj-ea"/>
                          </a:rPr>
                          <m:t>1</m:t>
                        </m:r>
                      </m:sub>
                    </m:sSub>
                    <m:r>
                      <a:rPr lang="en-US" altLang="zh-CN" sz="2400" b="0" i="1" smtClean="0">
                        <a:latin typeface="Cambria Math" panose="02040503050406030204" pitchFamily="18" charset="0"/>
                        <a:ea typeface="+mj-ea"/>
                      </a:rPr>
                      <m:t>)</m:t>
                    </m:r>
                  </m:oMath>
                </a14:m>
                <a:endParaRPr lang="zh-CN" altLang="en-US" sz="2400" dirty="0">
                  <a:latin typeface="+mj-ea"/>
                  <a:ea typeface="+mj-ea"/>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4269718" y="1914958"/>
                <a:ext cx="2774862" cy="461665"/>
              </a:xfrm>
              <a:prstGeom prst="rect">
                <a:avLst/>
              </a:prstGeom>
              <a:blipFill rotWithShape="1">
                <a:blip r:embed="rId5"/>
                <a:stretch>
                  <a:fillRect l="-22" t="-94" r="-2727" b="-18195"/>
                </a:stretch>
              </a:blipFill>
            </p:spPr>
            <p:txBody>
              <a:bodyPr/>
              <a:lstStyle/>
              <a:p>
                <a:r>
                  <a:rPr lang="zh-CN" alt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p:spPr>
        <p:txBody>
          <a:bodyPr vert="horz" wrap="square" lIns="91440" tIns="45720" rIns="91440" bIns="45720" numCol="1" rtlCol="0" anchor="t" anchorCtr="0" compatLnSpc="1">
            <a:normAutofit fontScale="90000"/>
          </a:bodyPr>
          <a:lstStyle/>
          <a:p>
            <a:pPr lvl="0" algn="l" eaLnBrk="1" hangingPunct="1">
              <a:buClrTx/>
              <a:buSzTx/>
              <a:buFontTx/>
            </a:pPr>
            <a:r>
              <a:rPr lang="zh-CN" altLang="en-US" sz="4000" dirty="0">
                <a:solidFill>
                  <a:schemeClr val="tx1"/>
                </a:solidFill>
                <a:sym typeface="+mn-ea"/>
              </a:rPr>
              <a:t>LDA推广– 多分类任务</a:t>
            </a:r>
          </a:p>
        </p:txBody>
      </p:sp>
      <p:sp>
        <p:nvSpPr>
          <p:cNvPr id="3" name="内容占位符 2"/>
          <p:cNvSpPr>
            <a:spLocks noGrp="1"/>
          </p:cNvSpPr>
          <p:nvPr>
            <p:ph idx="1"/>
          </p:nvPr>
        </p:nvSpPr>
        <p:spPr>
          <a:xfrm>
            <a:off x="954951" y="1329906"/>
            <a:ext cx="10862399" cy="4673286"/>
          </a:xfrm>
        </p:spPr>
        <p:txBody>
          <a:bodyPr/>
          <a:lstStyle/>
          <a:p>
            <a:r>
              <a:rPr lang="zh-CN" altLang="en-US" sz="2800" dirty="0"/>
              <a:t>全局散度矩阵</a:t>
            </a:r>
            <a:endParaRPr lang="en-US" altLang="zh-CN" sz="2800" dirty="0"/>
          </a:p>
          <a:p>
            <a:endParaRPr lang="en-US" altLang="zh-CN" sz="2800" dirty="0"/>
          </a:p>
          <a:p>
            <a:endParaRPr lang="en-US" altLang="zh-CN" sz="2800" dirty="0"/>
          </a:p>
          <a:p>
            <a:endParaRPr lang="en-US" altLang="zh-CN" sz="2800" dirty="0"/>
          </a:p>
          <a:p>
            <a:r>
              <a:rPr lang="zh-CN" altLang="en-US" sz="2800" dirty="0"/>
              <a:t>类内散度矩阵</a:t>
            </a:r>
            <a:endParaRPr lang="en-US" altLang="zh-CN" sz="2800" dirty="0"/>
          </a:p>
          <a:p>
            <a:endParaRPr lang="en-US" altLang="zh-CN" sz="2800" dirty="0"/>
          </a:p>
          <a:p>
            <a:pPr marL="0" indent="0">
              <a:buNone/>
            </a:pPr>
            <a:r>
              <a:rPr lang="en-US" altLang="zh-CN" sz="2800" dirty="0"/>
              <a:t>        </a:t>
            </a:r>
            <a:r>
              <a:rPr lang="zh-CN" altLang="en-US" sz="2800" dirty="0"/>
              <a:t>其中</a:t>
            </a:r>
            <a:endParaRPr lang="en-US" altLang="zh-CN" sz="2800" dirty="0"/>
          </a:p>
          <a:p>
            <a:pPr marL="0" indent="0">
              <a:buNone/>
            </a:pPr>
            <a:endParaRPr lang="en-US" altLang="zh-CN" sz="2800" dirty="0"/>
          </a:p>
          <a:p>
            <a:pPr marL="342900" indent="-342900"/>
            <a:r>
              <a:rPr lang="zh-CN" altLang="en-US" sz="2800" dirty="0"/>
              <a:t>求解得</a:t>
            </a:r>
            <a:endParaRPr lang="en-US" altLang="zh-CN" sz="2800" dirty="0"/>
          </a:p>
        </p:txBody>
      </p:sp>
      <mc:AlternateContent xmlns:mc="http://schemas.openxmlformats.org/markup-compatibility/2006" xmlns:a14="http://schemas.microsoft.com/office/drawing/2010/main">
        <mc:Choice Requires="a14">
          <p:sp>
            <p:nvSpPr>
              <p:cNvPr id="6" name="文本框 5"/>
              <p:cNvSpPr txBox="1"/>
              <p:nvPr/>
            </p:nvSpPr>
            <p:spPr>
              <a:xfrm>
                <a:off x="3567548" y="1356660"/>
                <a:ext cx="2580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𝑆</m:t>
                          </m:r>
                        </m:e>
                        <m:sub>
                          <m:r>
                            <a:rPr lang="en-US" altLang="zh-CN" sz="2400" b="0" i="1" smtClean="0">
                              <a:latin typeface="Cambria Math" panose="02040503050406030204" pitchFamily="18" charset="0"/>
                              <a:ea typeface="+mj-ea"/>
                            </a:rPr>
                            <m:t>𝑡</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𝑆</m:t>
                          </m:r>
                        </m:e>
                        <m:sub>
                          <m:r>
                            <a:rPr lang="en-US" altLang="zh-CN" sz="2400" b="0" i="1" smtClean="0">
                              <a:latin typeface="Cambria Math" panose="02040503050406030204" pitchFamily="18" charset="0"/>
                              <a:ea typeface="+mj-ea"/>
                            </a:rPr>
                            <m:t>𝑏</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𝑆</m:t>
                          </m:r>
                        </m:e>
                        <m:sub>
                          <m:r>
                            <a:rPr lang="en-US" altLang="zh-CN" sz="2400" b="0" i="1" smtClean="0">
                              <a:latin typeface="Cambria Math" panose="02040503050406030204" pitchFamily="18" charset="0"/>
                              <a:ea typeface="+mj-ea"/>
                            </a:rPr>
                            <m:t>𝑤</m:t>
                          </m:r>
                        </m:sub>
                      </m:sSub>
                    </m:oMath>
                  </m:oMathPara>
                </a14:m>
                <a:endParaRPr lang="zh-CN" altLang="en-US" sz="2400" dirty="0">
                  <a:latin typeface="+mj-ea"/>
                  <a:ea typeface="+mj-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567548" y="1356660"/>
                <a:ext cx="2580115" cy="461665"/>
              </a:xfrm>
              <a:prstGeom prst="rect">
                <a:avLst/>
              </a:prstGeom>
              <a:blipFill rotWithShape="1">
                <a:blip r:embed="rId2"/>
                <a:stretch>
                  <a:fillRect l="-5" t="-65" r="9" b="-182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2558865" y="1752745"/>
                <a:ext cx="6511770"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m:t>
                      </m:r>
                      <m:nary>
                        <m:naryPr>
                          <m:chr m:val="∑"/>
                          <m:ctrlPr>
                            <a:rPr lang="en-US" altLang="zh-CN" sz="2400" b="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𝑚</m:t>
                          </m:r>
                        </m:sup>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zh-CN" altLang="en-US" sz="2400" i="1">
                                  <a:latin typeface="Cambria Math" panose="02040503050406030204" pitchFamily="18" charset="0"/>
                                </a:rPr>
                                <m:t>𝜇</m:t>
                              </m:r>
                            </m:e>
                          </m:d>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zh-CN" altLang="en-US" sz="2400" i="1">
                                      <a:latin typeface="Cambria Math" panose="02040503050406030204" pitchFamily="18" charset="0"/>
                                    </a:rPr>
                                    <m:t>𝜇</m:t>
                                  </m:r>
                                </m:e>
                              </m:d>
                            </m:e>
                            <m:sup>
                              <m:r>
                                <a:rPr lang="en-US" altLang="zh-CN" sz="2400" i="1">
                                  <a:latin typeface="Cambria Math" panose="02040503050406030204" pitchFamily="18" charset="0"/>
                                </a:rPr>
                                <m:t>𝑇</m:t>
                              </m:r>
                            </m:sup>
                          </m:sSup>
                        </m:e>
                      </m:nary>
                    </m:oMath>
                  </m:oMathPara>
                </a14:m>
                <a:endParaRPr lang="zh-CN" altLang="en-US" sz="2400" dirty="0">
                  <a:latin typeface="+mj-ea"/>
                  <a:ea typeface="+mj-ea"/>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2558865" y="1752745"/>
                <a:ext cx="6511770" cy="110055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224363" y="3301442"/>
                <a:ext cx="6511770" cy="11380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𝑆</m:t>
                          </m:r>
                        </m:e>
                        <m:sub>
                          <m:r>
                            <a:rPr lang="en-US" altLang="zh-CN" sz="2400" b="0" i="1" smtClean="0">
                              <a:latin typeface="Cambria Math" panose="02040503050406030204" pitchFamily="18" charset="0"/>
                              <a:ea typeface="+mj-ea"/>
                            </a:rPr>
                            <m:t>𝑤</m:t>
                          </m:r>
                        </m:sub>
                      </m:sSub>
                      <m:r>
                        <a:rPr lang="en-US" altLang="zh-CN" sz="2400" b="0" i="1" smtClean="0">
                          <a:latin typeface="Cambria Math" panose="02040503050406030204" pitchFamily="18" charset="0"/>
                          <a:ea typeface="+mj-ea"/>
                        </a:rPr>
                        <m:t>=</m:t>
                      </m:r>
                      <m:nary>
                        <m:naryPr>
                          <m:chr m:val="∑"/>
                          <m:ctrlPr>
                            <a:rPr lang="en-US" altLang="zh-CN" sz="2400" b="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𝑆</m:t>
                              </m:r>
                            </m:e>
                            <m:sub>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𝑤</m:t>
                                  </m:r>
                                </m:e>
                                <m:sub>
                                  <m:r>
                                    <a:rPr lang="en-US" altLang="zh-CN" sz="2400" i="1">
                                      <a:latin typeface="Cambria Math" panose="02040503050406030204" pitchFamily="18" charset="0"/>
                                      <a:ea typeface="+mj-ea"/>
                                    </a:rPr>
                                    <m:t>𝑖</m:t>
                                  </m:r>
                                </m:sub>
                              </m:sSub>
                            </m:sub>
                          </m:sSub>
                        </m:e>
                      </m:nary>
                    </m:oMath>
                  </m:oMathPara>
                </a14:m>
                <a:endParaRPr lang="zh-CN" altLang="en-US" sz="2400" dirty="0">
                  <a:latin typeface="+mj-ea"/>
                  <a:ea typeface="+mj-ea"/>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1224363" y="3301442"/>
                <a:ext cx="6511770" cy="1138068"/>
              </a:xfrm>
              <a:prstGeom prst="rect">
                <a:avLst/>
              </a:prstGeom>
              <a:blipFill rotWithShape="1">
                <a:blip r:embed="rId4"/>
                <a:stretch>
                  <a:fillRect l="-1" t="-7" r="9" b="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2558865" y="4567351"/>
                <a:ext cx="4894185" cy="10337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sub>
                      </m:sSub>
                      <m:r>
                        <a:rPr lang="en-US" altLang="zh-CN" sz="2400" i="1">
                          <a:latin typeface="Cambria Math" panose="02040503050406030204" pitchFamily="18" charset="0"/>
                        </a:rPr>
                        <m:t>= </m:t>
                      </m:r>
                      <m:nary>
                        <m:naryPr>
                          <m:chr m:val="∑"/>
                          <m:supHide m:val="on"/>
                          <m:ctrlPr>
                            <a:rPr lang="en-US" altLang="zh-CN" sz="2400" i="1" smtClean="0">
                              <a:latin typeface="Cambria Math" panose="02040503050406030204" pitchFamily="18" charset="0"/>
                              <a:ea typeface="+mj-ea"/>
                            </a:rPr>
                          </m:ctrlPr>
                        </m:naryPr>
                        <m:sub>
                          <m:r>
                            <m:rPr>
                              <m:brk m:alnAt="7"/>
                            </m:rPr>
                            <a:rPr lang="en-US" altLang="zh-CN" sz="2400" i="1" kern="1200">
                              <a:latin typeface="Cambria Math" panose="02040503050406030204" pitchFamily="18" charset="0"/>
                              <a:ea typeface="+mj-ea"/>
                            </a:rPr>
                            <m:t>𝑥</m:t>
                          </m:r>
                          <m:r>
                            <a:rPr lang="en-US" altLang="zh-CN" sz="2400" i="1" kern="1200">
                              <a:latin typeface="Cambria Math" panose="02040503050406030204" pitchFamily="18" charset="0"/>
                              <a:ea typeface="+mj-ea"/>
                            </a:rPr>
                            <m:t>∈</m:t>
                          </m:r>
                          <m:sSub>
                            <m:sSubPr>
                              <m:ctrlPr>
                                <a:rPr lang="en-US" altLang="zh-CN" sz="2400" i="1" kern="1200">
                                  <a:latin typeface="Cambria Math" panose="02040503050406030204" pitchFamily="18" charset="0"/>
                                  <a:ea typeface="+mj-ea"/>
                                </a:rPr>
                              </m:ctrlPr>
                            </m:sSubPr>
                            <m:e>
                              <m:r>
                                <a:rPr lang="en-US" altLang="zh-CN" sz="2400" i="1" kern="1200">
                                  <a:latin typeface="Cambria Math" panose="02040503050406030204" pitchFamily="18" charset="0"/>
                                  <a:ea typeface="+mj-ea"/>
                                </a:rPr>
                                <m:t>𝑋</m:t>
                              </m:r>
                            </m:e>
                            <m:sub>
                              <m:r>
                                <a:rPr lang="en-US" altLang="zh-CN" sz="2400" b="0" i="1" kern="1200" smtClean="0">
                                  <a:latin typeface="Cambria Math" panose="02040503050406030204" pitchFamily="18" charset="0"/>
                                  <a:ea typeface="+mj-ea"/>
                                </a:rPr>
                                <m:t>𝑖</m:t>
                              </m:r>
                            </m:sub>
                          </m:sSub>
                        </m:sub>
                        <m:sup/>
                        <m:e>
                          <m:d>
                            <m:dPr>
                              <m:ctrlPr>
                                <a:rPr lang="en-US" altLang="zh-CN" sz="2400" i="1" kern="1200">
                                  <a:latin typeface="Cambria Math" panose="02040503050406030204" pitchFamily="18" charset="0"/>
                                  <a:ea typeface="+mj-ea"/>
                                </a:rPr>
                              </m:ctrlPr>
                            </m:dPr>
                            <m:e>
                              <m:r>
                                <a:rPr lang="en-US" altLang="zh-CN" sz="2400" i="1" kern="1200">
                                  <a:latin typeface="Cambria Math" panose="02040503050406030204" pitchFamily="18" charset="0"/>
                                  <a:ea typeface="+mj-ea"/>
                                </a:rPr>
                                <m:t>𝑥</m:t>
                              </m:r>
                              <m:r>
                                <a:rPr lang="en-US" altLang="zh-CN" sz="2400" i="1" kern="1200">
                                  <a:latin typeface="Cambria Math" panose="02040503050406030204" pitchFamily="18" charset="0"/>
                                  <a:ea typeface="+mj-ea"/>
                                </a:rPr>
                                <m:t>−</m:t>
                              </m:r>
                              <m:sSub>
                                <m:sSubPr>
                                  <m:ctrlPr>
                                    <a:rPr lang="en-US" altLang="zh-CN" sz="2400" i="1" kern="1200">
                                      <a:latin typeface="Cambria Math" panose="02040503050406030204" pitchFamily="18" charset="0"/>
                                      <a:ea typeface="+mj-ea"/>
                                    </a:rPr>
                                  </m:ctrlPr>
                                </m:sSubPr>
                                <m:e>
                                  <m:r>
                                    <a:rPr lang="zh-CN" altLang="en-US" sz="2400" i="1" kern="1200">
                                      <a:latin typeface="Cambria Math" panose="02040503050406030204" pitchFamily="18" charset="0"/>
                                      <a:ea typeface="+mj-ea"/>
                                    </a:rPr>
                                    <m:t>𝜇</m:t>
                                  </m:r>
                                </m:e>
                                <m:sub>
                                  <m:r>
                                    <a:rPr lang="en-US" altLang="zh-CN" sz="2400" b="0" i="1" kern="1200" smtClean="0">
                                      <a:latin typeface="Cambria Math" panose="02040503050406030204" pitchFamily="18" charset="0"/>
                                      <a:ea typeface="+mj-ea"/>
                                    </a:rPr>
                                    <m:t>1</m:t>
                                  </m:r>
                                </m:sub>
                              </m:sSub>
                            </m:e>
                          </m:d>
                          <m:sSup>
                            <m:sSupPr>
                              <m:ctrlPr>
                                <a:rPr lang="en-US" altLang="zh-CN" sz="2400" i="1" kern="1200">
                                  <a:latin typeface="Cambria Math" panose="02040503050406030204" pitchFamily="18" charset="0"/>
                                  <a:ea typeface="+mj-ea"/>
                                </a:rPr>
                              </m:ctrlPr>
                            </m:sSupPr>
                            <m:e>
                              <m:d>
                                <m:dPr>
                                  <m:ctrlPr>
                                    <a:rPr lang="en-US" altLang="zh-CN" sz="2400" i="1" kern="1200">
                                      <a:latin typeface="Cambria Math" panose="02040503050406030204" pitchFamily="18" charset="0"/>
                                      <a:ea typeface="+mj-ea"/>
                                    </a:rPr>
                                  </m:ctrlPr>
                                </m:dPr>
                                <m:e>
                                  <m:r>
                                    <a:rPr lang="en-US" altLang="zh-CN" sz="2400" i="1" kern="1200">
                                      <a:latin typeface="Cambria Math" panose="02040503050406030204" pitchFamily="18" charset="0"/>
                                      <a:ea typeface="+mj-ea"/>
                                    </a:rPr>
                                    <m:t>𝑥</m:t>
                                  </m:r>
                                  <m:r>
                                    <a:rPr lang="en-US" altLang="zh-CN" sz="2400" i="1" kern="1200">
                                      <a:latin typeface="Cambria Math" panose="02040503050406030204" pitchFamily="18" charset="0"/>
                                      <a:ea typeface="+mj-ea"/>
                                    </a:rPr>
                                    <m:t>−</m:t>
                                  </m:r>
                                  <m:sSub>
                                    <m:sSubPr>
                                      <m:ctrlPr>
                                        <a:rPr lang="en-US" altLang="zh-CN" sz="2400" i="1" kern="1200">
                                          <a:latin typeface="Cambria Math" panose="02040503050406030204" pitchFamily="18" charset="0"/>
                                          <a:ea typeface="+mj-ea"/>
                                        </a:rPr>
                                      </m:ctrlPr>
                                    </m:sSubPr>
                                    <m:e>
                                      <m:r>
                                        <a:rPr lang="zh-CN" altLang="en-US" sz="2400" i="1" kern="1200">
                                          <a:latin typeface="Cambria Math" panose="02040503050406030204" pitchFamily="18" charset="0"/>
                                          <a:ea typeface="+mj-ea"/>
                                        </a:rPr>
                                        <m:t>𝜇</m:t>
                                      </m:r>
                                    </m:e>
                                    <m:sub>
                                      <m:r>
                                        <a:rPr lang="en-US" altLang="zh-CN" sz="2400" b="0" i="1" kern="1200" smtClean="0">
                                          <a:latin typeface="Cambria Math" panose="02040503050406030204" pitchFamily="18" charset="0"/>
                                          <a:ea typeface="+mj-ea"/>
                                        </a:rPr>
                                        <m:t>1</m:t>
                                      </m:r>
                                    </m:sub>
                                  </m:sSub>
                                </m:e>
                              </m:d>
                            </m:e>
                            <m:sup>
                              <m:r>
                                <a:rPr lang="en-US" altLang="zh-CN" sz="2400" i="1" kern="1200">
                                  <a:latin typeface="Cambria Math" panose="02040503050406030204" pitchFamily="18" charset="0"/>
                                  <a:ea typeface="+mj-ea"/>
                                </a:rPr>
                                <m:t>𝑇</m:t>
                              </m:r>
                            </m:sup>
                          </m:sSup>
                        </m:e>
                      </m:nary>
                    </m:oMath>
                  </m:oMathPara>
                </a14:m>
                <a:endParaRPr lang="zh-CN" altLang="en-US" sz="2400" dirty="0">
                  <a:latin typeface="+mj-ea"/>
                  <a:ea typeface="+mj-ea"/>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2558865" y="4567351"/>
                <a:ext cx="4894185" cy="1033745"/>
              </a:xfrm>
              <a:prstGeom prst="rect">
                <a:avLst/>
              </a:prstGeom>
              <a:blipFill rotWithShape="1">
                <a:blip r:embed="rId5"/>
                <a:stretch>
                  <a:fillRect l="-9" t="-42" r="1" b="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2692399" y="5535580"/>
                <a:ext cx="5613401" cy="11835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m:rPr>
                              <m:sty m:val="p"/>
                            </m:rPr>
                            <a:rPr lang="en-US" altLang="zh-CN" sz="2400" i="1">
                              <a:latin typeface="Cambria Math" panose="02040503050406030204" pitchFamily="18" charset="0"/>
                            </a:rPr>
                            <m:t>b</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𝑤</m:t>
                          </m:r>
                        </m:sub>
                      </m:sSub>
                      <m:r>
                        <a:rPr lang="en-US" altLang="zh-CN" sz="2400" b="0" i="1" smtClean="0">
                          <a:latin typeface="Cambria Math" panose="02040503050406030204" pitchFamily="18" charset="0"/>
                          <a:ea typeface="+mj-ea"/>
                        </a:rPr>
                        <m:t>=</m:t>
                      </m:r>
                      <m:nary>
                        <m:naryPr>
                          <m:chr m:val="∑"/>
                          <m:ctrlPr>
                            <a:rPr lang="en-US" altLang="zh-CN" sz="2400" b="0" i="1" smtClean="0">
                              <a:latin typeface="Cambria Math" panose="02040503050406030204" pitchFamily="18" charset="0"/>
                              <a:ea typeface="+mj-ea"/>
                            </a:rPr>
                          </m:ctrlPr>
                        </m:naryPr>
                        <m:sub>
                          <m:r>
                            <m:rPr>
                              <m:brk m:alnAt="7"/>
                            </m:rPr>
                            <a:rPr lang="en-US" altLang="zh-CN" sz="2400" i="1">
                              <a:latin typeface="Cambria Math" panose="02040503050406030204" pitchFamily="18" charset="0"/>
                              <a:ea typeface="+mj-ea"/>
                            </a:rPr>
                            <m:t>𝑥</m:t>
                          </m:r>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𝑋</m:t>
                              </m:r>
                            </m:e>
                            <m:sub>
                              <m:r>
                                <a:rPr lang="en-US" altLang="zh-CN" sz="2400" i="1">
                                  <a:latin typeface="Cambria Math" panose="02040503050406030204" pitchFamily="18" charset="0"/>
                                  <a:ea typeface="+mj-ea"/>
                                </a:rPr>
                                <m:t>0</m:t>
                              </m:r>
                            </m:sub>
                          </m:sSub>
                        </m:sub>
                        <m:sup>
                          <m:r>
                            <a:rPr lang="en-US" altLang="zh-CN" sz="2400" b="0" i="1" smtClean="0">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𝑚</m:t>
                              </m:r>
                            </m:e>
                            <m:sub>
                              <m:r>
                                <a:rPr lang="en-US" altLang="zh-CN" sz="2400" i="1">
                                  <a:latin typeface="Cambria Math" panose="02040503050406030204" pitchFamily="18" charset="0"/>
                                  <a:ea typeface="+mj-ea"/>
                                </a:rPr>
                                <m:t>𝑖</m:t>
                              </m:r>
                            </m:sub>
                          </m:sSub>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𝑢</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𝜇</m:t>
                              </m:r>
                            </m:e>
                          </m:d>
                          <m:sSup>
                            <m:sSupPr>
                              <m:ctrlPr>
                                <a:rPr lang="en-US" altLang="zh-CN" sz="2400" i="1">
                                  <a:latin typeface="Cambria Math" panose="02040503050406030204" pitchFamily="18" charset="0"/>
                                  <a:ea typeface="+mj-ea"/>
                                </a:rPr>
                              </m:ctrlPr>
                            </m:sSupPr>
                            <m:e>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𝑢</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𝜇</m:t>
                                  </m:r>
                                </m:e>
                              </m:d>
                            </m:e>
                            <m:sup>
                              <m:r>
                                <a:rPr lang="en-US" altLang="zh-CN" sz="2400" i="1">
                                  <a:latin typeface="Cambria Math" panose="02040503050406030204" pitchFamily="18" charset="0"/>
                                  <a:ea typeface="+mj-ea"/>
                                </a:rPr>
                                <m:t>𝑇</m:t>
                              </m:r>
                            </m:sup>
                          </m:sSup>
                        </m:e>
                      </m:nary>
                    </m:oMath>
                  </m:oMathPara>
                </a14:m>
                <a:endParaRPr lang="zh-CN" altLang="en-US" sz="2400" dirty="0">
                  <a:latin typeface="+mj-ea"/>
                  <a:ea typeface="+mj-ea"/>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2692399" y="5535580"/>
                <a:ext cx="5613401" cy="1183529"/>
              </a:xfrm>
              <a:prstGeom prst="rect">
                <a:avLst/>
              </a:prstGeom>
              <a:blipFill rotWithShape="1">
                <a:blip r:embed="rId6"/>
                <a:stretch>
                  <a:fillRect l="-11" t="-24" b="15"/>
                </a:stretch>
              </a:blipFill>
            </p:spPr>
            <p:txBody>
              <a:bodyPr/>
              <a:lstStyle/>
              <a:p>
                <a:r>
                  <a:rPr lang="zh-CN" alt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p:spPr>
        <p:txBody>
          <a:bodyPr vert="horz" wrap="square" lIns="91440" tIns="45720" rIns="91440" bIns="45720" numCol="1" rtlCol="0" anchor="t" anchorCtr="0" compatLnSpc="1">
            <a:normAutofit fontScale="90000"/>
          </a:bodyPr>
          <a:lstStyle/>
          <a:p>
            <a:pPr lvl="0" algn="l" eaLnBrk="1" hangingPunct="1">
              <a:buClrTx/>
              <a:buSzTx/>
              <a:buFontTx/>
            </a:pPr>
            <a:r>
              <a:rPr lang="en-US" altLang="zh-CN" sz="4000" cap="all" dirty="0">
                <a:solidFill>
                  <a:schemeClr val="tx1"/>
                </a:solidFill>
                <a:latin typeface="+mj-ea"/>
                <a:sym typeface="+mn-ea"/>
              </a:rPr>
              <a:t>LDA推广– 多分类任务</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00735" y="1319530"/>
                <a:ext cx="9038590" cy="2929255"/>
              </a:xfrm>
            </p:spPr>
            <p:txBody>
              <a:bodyPr/>
              <a:lstStyle/>
              <a:p>
                <a:r>
                  <a:rPr lang="zh-CN" altLang="en-US" sz="2400" dirty="0"/>
                  <a:t>类内散度矩阵</a:t>
                </a:r>
                <a:endParaRPr lang="en-US" altLang="zh-CN" sz="2400" dirty="0"/>
              </a:p>
              <a:p>
                <a:endParaRPr lang="en-US" altLang="zh-CN" sz="2400" dirty="0"/>
              </a:p>
              <a:p>
                <a:pPr marL="0" indent="0">
                  <a:buNone/>
                </a:pPr>
                <a:r>
                  <a:rPr lang="zh-CN" altLang="en-US" sz="2400" dirty="0"/>
                  <a:t>              其中</a:t>
                </a:r>
                <a:endParaRPr lang="en-US" altLang="zh-CN" sz="2400" dirty="0"/>
              </a:p>
              <a:p>
                <a:pPr marL="0" indent="0">
                  <a:buNone/>
                </a:pPr>
                <a:endParaRPr lang="en-US" altLang="zh-CN" sz="2400" dirty="0"/>
              </a:p>
              <a:p>
                <a:r>
                  <a:rPr lang="zh-CN" altLang="en-US" sz="2400" dirty="0"/>
                  <a:t>类间散度矩阵</a:t>
                </a:r>
                <a:endParaRPr lang="en-US" altLang="zh-CN" sz="2400" dirty="0"/>
              </a:p>
              <a:p>
                <a:endParaRPr lang="en-US" altLang="zh-CN" sz="2400" dirty="0"/>
              </a:p>
              <a:p>
                <a14:m>
                  <m:oMath xmlns:m="http://schemas.openxmlformats.org/officeDocument/2006/math">
                    <m:r>
                      <a:rPr lang="en-US" altLang="zh-CN" sz="2400" b="0" i="1" smtClean="0">
                        <a:latin typeface="Cambria Math" panose="02040503050406030204" pitchFamily="18" charset="0"/>
                      </a:rPr>
                      <m:t>𝑝</m:t>
                    </m:r>
                  </m:oMath>
                </a14:m>
                <a:r>
                  <a:rPr lang="zh-CN" altLang="en-US" sz="2400" dirty="0"/>
                  <a:t>个投影方向</a:t>
                </a:r>
                <a:endParaRPr lang="en-US" altLang="zh-CN" sz="2400" dirty="0"/>
              </a:p>
              <a:p>
                <a:endParaRPr lang="en-US" altLang="zh-CN" sz="2400" dirty="0"/>
              </a:p>
              <a:p>
                <a:pPr lvl="1"/>
                <a:r>
                  <a:rPr lang="zh-CN" altLang="en-US" sz="2400" b="0" dirty="0">
                    <a:latin typeface="+mj-ea"/>
                    <a:ea typeface="+mj-ea"/>
                  </a:rPr>
                  <a:t>最小化类内投影协方差之和</a:t>
                </a:r>
                <a:endParaRPr lang="en-US" altLang="zh-CN" sz="2400" b="0" dirty="0">
                  <a:latin typeface="+mj-ea"/>
                  <a:ea typeface="+mj-ea"/>
                </a:endParaRPr>
              </a:p>
              <a:p>
                <a:pPr lvl="1"/>
                <a:endParaRPr lang="en-US" altLang="zh-CN" sz="2400" b="0" dirty="0">
                  <a:latin typeface="+mj-ea"/>
                  <a:ea typeface="+mj-ea"/>
                </a:endParaRPr>
              </a:p>
              <a:p>
                <a:pPr lvl="1"/>
                <a:r>
                  <a:rPr lang="zh-CN" altLang="en-US" sz="2400" b="0" dirty="0">
                    <a:latin typeface="+mj-ea"/>
                    <a:ea typeface="+mj-ea"/>
                  </a:rPr>
                  <a:t>最大化类间投影距离之和 </a:t>
                </a:r>
                <a:endParaRPr lang="en-US" altLang="zh-CN" sz="2400" b="0" dirty="0">
                  <a:latin typeface="+mj-ea"/>
                  <a:ea typeface="+mj-ea"/>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800735" y="1319530"/>
                <a:ext cx="9038590" cy="2929255"/>
              </a:xfrm>
              <a:blipFill rotWithShape="1">
                <a:blip r:embed="rId2"/>
                <a:stretch>
                  <a:fillRect b="-63841"/>
                </a:stretch>
              </a:blipFill>
            </p:spPr>
            <p:txBody>
              <a:bodyPr/>
              <a:lstStyle/>
              <a:p>
                <a:r>
                  <a:rPr lang="zh-CN" altLang="en-US">
                    <a:noFill/>
                  </a:rPr>
                  <a:t> </a:t>
                </a:r>
              </a:p>
            </p:txBody>
          </p:sp>
        </mc:Fallback>
      </mc:AlternateContent>
      <p:pic>
        <p:nvPicPr>
          <p:cNvPr id="13" name="图片 12"/>
          <p:cNvPicPr>
            <a:picLocks noChangeAspect="1"/>
          </p:cNvPicPr>
          <p:nvPr/>
        </p:nvPicPr>
        <p:blipFill>
          <a:blip r:embed="rId3"/>
          <a:stretch>
            <a:fillRect/>
          </a:stretch>
        </p:blipFill>
        <p:spPr>
          <a:xfrm>
            <a:off x="7269830" y="3783670"/>
            <a:ext cx="3232252" cy="677386"/>
          </a:xfrm>
          <a:prstGeom prst="rect">
            <a:avLst/>
          </a:prstGeom>
        </p:spPr>
      </p:pic>
      <mc:AlternateContent xmlns:mc="http://schemas.openxmlformats.org/markup-compatibility/2006" xmlns:a14="http://schemas.microsoft.com/office/drawing/2010/main">
        <mc:Choice Requires="a14">
          <p:sp>
            <p:nvSpPr>
              <p:cNvPr id="4" name="文本框 3"/>
              <p:cNvSpPr txBox="1"/>
              <p:nvPr/>
            </p:nvSpPr>
            <p:spPr>
              <a:xfrm>
                <a:off x="1685287" y="2118444"/>
                <a:ext cx="6511770" cy="8084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1800" i="1" smtClean="0">
                              <a:latin typeface="Cambria Math" panose="02040503050406030204" pitchFamily="18" charset="0"/>
                              <a:ea typeface="+mj-ea"/>
                            </a:rPr>
                          </m:ctrlPr>
                        </m:naryPr>
                        <m:sub>
                          <m:r>
                            <m:rPr>
                              <m:brk m:alnAt="7"/>
                            </m:rPr>
                            <a:rPr lang="en-US" altLang="zh-CN" sz="1800" i="1" kern="1200">
                              <a:latin typeface="Cambria Math" panose="02040503050406030204" pitchFamily="18" charset="0"/>
                              <a:ea typeface="+mj-ea"/>
                            </a:rPr>
                            <m:t>𝑥</m:t>
                          </m:r>
                          <m:r>
                            <a:rPr lang="en-US" altLang="zh-CN" sz="1800" i="1" kern="1200">
                              <a:latin typeface="Cambria Math" panose="02040503050406030204" pitchFamily="18" charset="0"/>
                              <a:ea typeface="+mj-ea"/>
                            </a:rPr>
                            <m:t>∈</m:t>
                          </m:r>
                          <m:sSub>
                            <m:sSubPr>
                              <m:ctrlPr>
                                <a:rPr lang="en-US" altLang="zh-CN" sz="1800" i="1" kern="1200">
                                  <a:latin typeface="Cambria Math" panose="02040503050406030204" pitchFamily="18" charset="0"/>
                                  <a:ea typeface="+mj-ea"/>
                                </a:rPr>
                              </m:ctrlPr>
                            </m:sSubPr>
                            <m:e>
                              <m:r>
                                <a:rPr lang="en-US" altLang="zh-CN" sz="1800" i="1" kern="1200">
                                  <a:latin typeface="Cambria Math" panose="02040503050406030204" pitchFamily="18" charset="0"/>
                                  <a:ea typeface="+mj-ea"/>
                                </a:rPr>
                                <m:t>𝑋</m:t>
                              </m:r>
                            </m:e>
                            <m:sub>
                              <m:r>
                                <a:rPr lang="en-US" altLang="zh-CN" sz="1800" b="0" i="1" kern="1200" smtClean="0">
                                  <a:latin typeface="Cambria Math" panose="02040503050406030204" pitchFamily="18" charset="0"/>
                                  <a:ea typeface="+mj-ea"/>
                                </a:rPr>
                                <m:t>𝑖</m:t>
                              </m:r>
                            </m:sub>
                          </m:sSub>
                        </m:sub>
                        <m:sup/>
                        <m:e>
                          <m:d>
                            <m:dPr>
                              <m:ctrlPr>
                                <a:rPr lang="en-US" altLang="zh-CN" sz="1800" i="1" kern="1200">
                                  <a:latin typeface="Cambria Math" panose="02040503050406030204" pitchFamily="18" charset="0"/>
                                  <a:ea typeface="+mj-ea"/>
                                </a:rPr>
                              </m:ctrlPr>
                            </m:dPr>
                            <m:e>
                              <m:r>
                                <a:rPr lang="en-US" altLang="zh-CN" sz="1800" i="1" kern="1200">
                                  <a:latin typeface="Cambria Math" panose="02040503050406030204" pitchFamily="18" charset="0"/>
                                  <a:ea typeface="+mj-ea"/>
                                </a:rPr>
                                <m:t>𝑥</m:t>
                              </m:r>
                              <m:r>
                                <a:rPr lang="en-US" altLang="zh-CN" sz="1800" i="1" kern="1200">
                                  <a:latin typeface="Cambria Math" panose="02040503050406030204" pitchFamily="18" charset="0"/>
                                  <a:ea typeface="+mj-ea"/>
                                </a:rPr>
                                <m:t>−</m:t>
                              </m:r>
                              <m:sSub>
                                <m:sSubPr>
                                  <m:ctrlPr>
                                    <a:rPr lang="en-US" altLang="zh-CN" sz="1800" i="1" kern="1200">
                                      <a:latin typeface="Cambria Math" panose="02040503050406030204" pitchFamily="18" charset="0"/>
                                      <a:ea typeface="+mj-ea"/>
                                    </a:rPr>
                                  </m:ctrlPr>
                                </m:sSubPr>
                                <m:e>
                                  <m:r>
                                    <a:rPr lang="zh-CN" altLang="en-US" sz="1800" i="1" kern="1200">
                                      <a:latin typeface="Cambria Math" panose="02040503050406030204" pitchFamily="18" charset="0"/>
                                      <a:ea typeface="+mj-ea"/>
                                    </a:rPr>
                                    <m:t>𝜇</m:t>
                                  </m:r>
                                </m:e>
                                <m:sub>
                                  <m:r>
                                    <a:rPr lang="en-US" altLang="zh-CN" sz="1800" b="0" i="1" kern="1200" smtClean="0">
                                      <a:latin typeface="Cambria Math" panose="02040503050406030204" pitchFamily="18" charset="0"/>
                                      <a:ea typeface="+mj-ea"/>
                                    </a:rPr>
                                    <m:t>1</m:t>
                                  </m:r>
                                </m:sub>
                              </m:sSub>
                            </m:e>
                          </m:d>
                          <m:sSup>
                            <m:sSupPr>
                              <m:ctrlPr>
                                <a:rPr lang="en-US" altLang="zh-CN" sz="1800" i="1" kern="1200">
                                  <a:latin typeface="Cambria Math" panose="02040503050406030204" pitchFamily="18" charset="0"/>
                                  <a:ea typeface="+mj-ea"/>
                                </a:rPr>
                              </m:ctrlPr>
                            </m:sSupPr>
                            <m:e>
                              <m:d>
                                <m:dPr>
                                  <m:ctrlPr>
                                    <a:rPr lang="en-US" altLang="zh-CN" sz="1800" i="1" kern="1200">
                                      <a:latin typeface="Cambria Math" panose="02040503050406030204" pitchFamily="18" charset="0"/>
                                      <a:ea typeface="+mj-ea"/>
                                    </a:rPr>
                                  </m:ctrlPr>
                                </m:dPr>
                                <m:e>
                                  <m:r>
                                    <a:rPr lang="en-US" altLang="zh-CN" sz="1800" i="1" kern="1200">
                                      <a:latin typeface="Cambria Math" panose="02040503050406030204" pitchFamily="18" charset="0"/>
                                      <a:ea typeface="+mj-ea"/>
                                    </a:rPr>
                                    <m:t>𝑥</m:t>
                                  </m:r>
                                  <m:r>
                                    <a:rPr lang="en-US" altLang="zh-CN" sz="1800" i="1" kern="1200">
                                      <a:latin typeface="Cambria Math" panose="02040503050406030204" pitchFamily="18" charset="0"/>
                                      <a:ea typeface="+mj-ea"/>
                                    </a:rPr>
                                    <m:t>−</m:t>
                                  </m:r>
                                  <m:sSub>
                                    <m:sSubPr>
                                      <m:ctrlPr>
                                        <a:rPr lang="en-US" altLang="zh-CN" sz="1800" i="1" kern="1200">
                                          <a:latin typeface="Cambria Math" panose="02040503050406030204" pitchFamily="18" charset="0"/>
                                          <a:ea typeface="+mj-ea"/>
                                        </a:rPr>
                                      </m:ctrlPr>
                                    </m:sSubPr>
                                    <m:e>
                                      <m:r>
                                        <a:rPr lang="zh-CN" altLang="en-US" sz="1800" i="1" kern="1200">
                                          <a:latin typeface="Cambria Math" panose="02040503050406030204" pitchFamily="18" charset="0"/>
                                          <a:ea typeface="+mj-ea"/>
                                        </a:rPr>
                                        <m:t>𝜇</m:t>
                                      </m:r>
                                    </m:e>
                                    <m:sub>
                                      <m:r>
                                        <a:rPr lang="en-US" altLang="zh-CN" sz="1800" b="0" i="1" kern="1200" smtClean="0">
                                          <a:latin typeface="Cambria Math" panose="02040503050406030204" pitchFamily="18" charset="0"/>
                                          <a:ea typeface="+mj-ea"/>
                                        </a:rPr>
                                        <m:t>1</m:t>
                                      </m:r>
                                    </m:sub>
                                  </m:sSub>
                                </m:e>
                              </m:d>
                            </m:e>
                            <m:sup>
                              <m:r>
                                <a:rPr lang="en-US" altLang="zh-CN" sz="1800" i="1" kern="1200">
                                  <a:latin typeface="Cambria Math" panose="02040503050406030204" pitchFamily="18" charset="0"/>
                                  <a:ea typeface="+mj-ea"/>
                                </a:rPr>
                                <m:t>𝑇</m:t>
                              </m:r>
                            </m:sup>
                          </m:sSup>
                        </m:e>
                      </m:nary>
                    </m:oMath>
                  </m:oMathPara>
                </a14:m>
                <a:endParaRPr lang="zh-CN" altLang="en-US" dirty="0">
                  <a:latin typeface="+mj-ea"/>
                  <a:ea typeface="+mj-ea"/>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685287" y="2118444"/>
                <a:ext cx="6511770" cy="808426"/>
              </a:xfrm>
              <a:prstGeom prst="rect">
                <a:avLst/>
              </a:prstGeom>
              <a:blipFill rotWithShape="1">
                <a:blip r:embed="rId4"/>
                <a:stretch>
                  <a:fillRect l="-10" t="-10" r="7" b="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628743" y="1138280"/>
                <a:ext cx="6511770" cy="9003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ea typeface="+mj-ea"/>
                            </a:rPr>
                          </m:ctrlPr>
                        </m:sSubPr>
                        <m:e>
                          <m:r>
                            <a:rPr lang="en-US" altLang="zh-CN" sz="1800" b="0" i="1" smtClean="0">
                              <a:latin typeface="Cambria Math" panose="02040503050406030204" pitchFamily="18" charset="0"/>
                              <a:ea typeface="+mj-ea"/>
                            </a:rPr>
                            <m:t>𝑆</m:t>
                          </m:r>
                        </m:e>
                        <m:sub>
                          <m:r>
                            <a:rPr lang="en-US" altLang="zh-CN" sz="1800" b="0" i="1" smtClean="0">
                              <a:latin typeface="Cambria Math" panose="02040503050406030204" pitchFamily="18" charset="0"/>
                              <a:ea typeface="+mj-ea"/>
                            </a:rPr>
                            <m:t>𝑤</m:t>
                          </m:r>
                        </m:sub>
                      </m:sSub>
                      <m:r>
                        <a:rPr lang="en-US" altLang="zh-CN" sz="1800" b="0" i="1" smtClean="0">
                          <a:latin typeface="Cambria Math" panose="02040503050406030204" pitchFamily="18" charset="0"/>
                          <a:ea typeface="+mj-ea"/>
                        </a:rPr>
                        <m:t>=</m:t>
                      </m:r>
                      <m:nary>
                        <m:naryPr>
                          <m:chr m:val="∑"/>
                          <m:ctrlPr>
                            <a:rPr lang="en-US" altLang="zh-CN" sz="1800" b="0" i="1" smtClean="0">
                              <a:latin typeface="Cambria Math" panose="02040503050406030204" pitchFamily="18" charset="0"/>
                              <a:ea typeface="+mj-ea"/>
                            </a:rPr>
                          </m:ctrlPr>
                        </m:naryPr>
                        <m:sub>
                          <m:r>
                            <m:rPr>
                              <m:brk m:alnAt="23"/>
                            </m:rPr>
                            <a:rPr lang="en-US" altLang="zh-CN" sz="1800" b="0" i="1" smtClean="0">
                              <a:latin typeface="Cambria Math" panose="02040503050406030204" pitchFamily="18" charset="0"/>
                              <a:ea typeface="+mj-ea"/>
                            </a:rPr>
                            <m:t>𝑖</m:t>
                          </m:r>
                          <m:r>
                            <a:rPr lang="en-US" altLang="zh-CN" sz="1800" b="0" i="1" smtClean="0">
                              <a:latin typeface="Cambria Math" panose="02040503050406030204" pitchFamily="18" charset="0"/>
                              <a:ea typeface="+mj-ea"/>
                            </a:rPr>
                            <m:t>=1</m:t>
                          </m:r>
                        </m:sub>
                        <m:sup>
                          <m:r>
                            <a:rPr lang="en-US" altLang="zh-CN" sz="1800" b="0" i="1" smtClean="0">
                              <a:latin typeface="Cambria Math" panose="02040503050406030204" pitchFamily="18" charset="0"/>
                              <a:ea typeface="+mj-ea"/>
                            </a:rPr>
                            <m:t>𝑁</m:t>
                          </m:r>
                        </m:sup>
                        <m:e>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𝑆</m:t>
                              </m:r>
                            </m:e>
                            <m:sub>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𝑤</m:t>
                                  </m:r>
                                </m:e>
                                <m:sub>
                                  <m:r>
                                    <a:rPr lang="en-US" altLang="zh-CN" i="1">
                                      <a:latin typeface="Cambria Math" panose="02040503050406030204" pitchFamily="18" charset="0"/>
                                      <a:ea typeface="+mj-ea"/>
                                    </a:rPr>
                                    <m:t>𝑖</m:t>
                                  </m:r>
                                </m:sub>
                              </m:sSub>
                            </m:sub>
                          </m:sSub>
                        </m:e>
                      </m:nary>
                    </m:oMath>
                  </m:oMathPara>
                </a14:m>
                <a:endParaRPr lang="zh-CN" altLang="en-US" dirty="0">
                  <a:latin typeface="+mj-ea"/>
                  <a:ea typeface="+mj-ea"/>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628743" y="1138280"/>
                <a:ext cx="6511770" cy="900375"/>
              </a:xfrm>
              <a:prstGeom prst="rect">
                <a:avLst/>
              </a:prstGeom>
              <a:blipFill rotWithShape="1">
                <a:blip r:embed="rId5"/>
                <a:stretch>
                  <a:fillRect l="-1" t="-40" r="9" b="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2002042" y="2938880"/>
                <a:ext cx="6511770" cy="9299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ea typeface="+mj-ea"/>
                            </a:rPr>
                          </m:ctrlPr>
                        </m:sSubPr>
                        <m:e>
                          <m:r>
                            <a:rPr lang="en-US" altLang="zh-CN" sz="1800" b="0" i="1" smtClean="0">
                              <a:latin typeface="Cambria Math" panose="02040503050406030204" pitchFamily="18" charset="0"/>
                              <a:ea typeface="+mj-ea"/>
                            </a:rPr>
                            <m:t>𝑆</m:t>
                          </m:r>
                        </m:e>
                        <m:sub>
                          <m:r>
                            <a:rPr lang="en-US" altLang="zh-CN" sz="1800" b="0" i="1" smtClean="0">
                              <a:latin typeface="Cambria Math" panose="02040503050406030204" pitchFamily="18" charset="0"/>
                              <a:ea typeface="+mj-ea"/>
                            </a:rPr>
                            <m:t>𝑏</m:t>
                          </m:r>
                        </m:sub>
                      </m:sSub>
                      <m:r>
                        <a:rPr lang="en-US" altLang="zh-CN" sz="1800" b="0" i="1" smtClean="0">
                          <a:latin typeface="Cambria Math" panose="02040503050406030204" pitchFamily="18" charset="0"/>
                          <a:ea typeface="+mj-ea"/>
                        </a:rPr>
                        <m:t>=</m:t>
                      </m:r>
                      <m:nary>
                        <m:naryPr>
                          <m:chr m:val="∑"/>
                          <m:ctrlPr>
                            <a:rPr lang="en-US" altLang="zh-CN" sz="1800" b="0" i="1" smtClean="0">
                              <a:latin typeface="Cambria Math" panose="02040503050406030204" pitchFamily="18" charset="0"/>
                              <a:ea typeface="+mj-ea"/>
                            </a:rPr>
                          </m:ctrlPr>
                        </m:naryPr>
                        <m:sub>
                          <m:r>
                            <m:rPr>
                              <m:brk m:alnAt="7"/>
                            </m:rPr>
                            <a:rPr lang="en-US" altLang="zh-CN" i="1">
                              <a:latin typeface="Cambria Math" panose="02040503050406030204" pitchFamily="18" charset="0"/>
                              <a:ea typeface="+mj-ea"/>
                            </a:rPr>
                            <m:t>𝑥</m:t>
                          </m:r>
                          <m:r>
                            <a:rPr lang="en-US" altLang="zh-CN" i="1">
                              <a:latin typeface="Cambria Math" panose="02040503050406030204" pitchFamily="18" charset="0"/>
                              <a:ea typeface="+mj-ea"/>
                            </a:rPr>
                            <m:t>∈</m:t>
                          </m:r>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𝑋</m:t>
                              </m:r>
                            </m:e>
                            <m:sub>
                              <m:r>
                                <a:rPr lang="en-US" altLang="zh-CN" i="1">
                                  <a:latin typeface="Cambria Math" panose="02040503050406030204" pitchFamily="18" charset="0"/>
                                  <a:ea typeface="+mj-ea"/>
                                </a:rPr>
                                <m:t>0</m:t>
                              </m:r>
                            </m:sub>
                          </m:sSub>
                        </m:sub>
                        <m:sup>
                          <m:r>
                            <a:rPr lang="en-US" altLang="zh-CN" sz="1800" b="0" i="1" smtClean="0">
                              <a:latin typeface="Cambria Math" panose="02040503050406030204" pitchFamily="18" charset="0"/>
                              <a:ea typeface="+mj-ea"/>
                            </a:rPr>
                            <m:t>𝑁</m:t>
                          </m:r>
                        </m:sup>
                        <m:e>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𝑚</m:t>
                              </m:r>
                            </m:e>
                            <m:sub>
                              <m:r>
                                <a:rPr lang="en-US" altLang="zh-CN" i="1">
                                  <a:latin typeface="Cambria Math" panose="02040503050406030204" pitchFamily="18" charset="0"/>
                                  <a:ea typeface="+mj-ea"/>
                                </a:rPr>
                                <m:t>𝑖</m:t>
                              </m:r>
                            </m:sub>
                          </m:sSub>
                          <m:d>
                            <m:dPr>
                              <m:ctrlPr>
                                <a:rPr lang="en-US" altLang="zh-CN" i="1">
                                  <a:latin typeface="Cambria Math" panose="02040503050406030204" pitchFamily="18" charset="0"/>
                                  <a:ea typeface="+mj-ea"/>
                                </a:rPr>
                              </m:ctrlPr>
                            </m:dPr>
                            <m:e>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𝑢</m:t>
                                  </m:r>
                                </m:e>
                                <m:sub>
                                  <m:r>
                                    <a:rPr lang="en-US" altLang="zh-CN" i="1">
                                      <a:latin typeface="Cambria Math" panose="02040503050406030204" pitchFamily="18" charset="0"/>
                                      <a:ea typeface="+mj-ea"/>
                                    </a:rPr>
                                    <m:t>𝑖</m:t>
                                  </m:r>
                                </m:sub>
                              </m:sSub>
                              <m:r>
                                <a:rPr lang="en-US" altLang="zh-CN" i="1">
                                  <a:latin typeface="Cambria Math" panose="02040503050406030204" pitchFamily="18" charset="0"/>
                                  <a:ea typeface="+mj-ea"/>
                                </a:rPr>
                                <m:t>−</m:t>
                              </m:r>
                              <m:r>
                                <a:rPr lang="zh-CN" altLang="en-US" i="1">
                                  <a:latin typeface="Cambria Math" panose="02040503050406030204" pitchFamily="18" charset="0"/>
                                  <a:ea typeface="+mj-ea"/>
                                </a:rPr>
                                <m:t>𝜇</m:t>
                              </m:r>
                            </m:e>
                          </m:d>
                          <m:sSup>
                            <m:sSupPr>
                              <m:ctrlPr>
                                <a:rPr lang="en-US" altLang="zh-CN" i="1">
                                  <a:latin typeface="Cambria Math" panose="02040503050406030204" pitchFamily="18" charset="0"/>
                                  <a:ea typeface="+mj-ea"/>
                                </a:rPr>
                              </m:ctrlPr>
                            </m:sSupPr>
                            <m:e>
                              <m:d>
                                <m:dPr>
                                  <m:ctrlPr>
                                    <a:rPr lang="en-US" altLang="zh-CN" i="1">
                                      <a:latin typeface="Cambria Math" panose="02040503050406030204" pitchFamily="18" charset="0"/>
                                      <a:ea typeface="+mj-ea"/>
                                    </a:rPr>
                                  </m:ctrlPr>
                                </m:dPr>
                                <m:e>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𝑢</m:t>
                                      </m:r>
                                    </m:e>
                                    <m:sub>
                                      <m:r>
                                        <a:rPr lang="en-US" altLang="zh-CN" i="1">
                                          <a:latin typeface="Cambria Math" panose="02040503050406030204" pitchFamily="18" charset="0"/>
                                          <a:ea typeface="+mj-ea"/>
                                        </a:rPr>
                                        <m:t>𝑖</m:t>
                                      </m:r>
                                    </m:sub>
                                  </m:sSub>
                                  <m:r>
                                    <a:rPr lang="en-US" altLang="zh-CN" i="1">
                                      <a:latin typeface="Cambria Math" panose="02040503050406030204" pitchFamily="18" charset="0"/>
                                      <a:ea typeface="+mj-ea"/>
                                    </a:rPr>
                                    <m:t>−</m:t>
                                  </m:r>
                                  <m:r>
                                    <a:rPr lang="zh-CN" altLang="en-US" i="1">
                                      <a:latin typeface="Cambria Math" panose="02040503050406030204" pitchFamily="18" charset="0"/>
                                      <a:ea typeface="+mj-ea"/>
                                    </a:rPr>
                                    <m:t>𝜇</m:t>
                                  </m:r>
                                </m:e>
                              </m:d>
                            </m:e>
                            <m:sup>
                              <m:r>
                                <a:rPr lang="en-US" altLang="zh-CN" i="1">
                                  <a:latin typeface="Cambria Math" panose="02040503050406030204" pitchFamily="18" charset="0"/>
                                  <a:ea typeface="+mj-ea"/>
                                </a:rPr>
                                <m:t>𝑇</m:t>
                              </m:r>
                            </m:sup>
                          </m:sSup>
                        </m:e>
                      </m:nary>
                    </m:oMath>
                  </m:oMathPara>
                </a14:m>
                <a:endParaRPr lang="zh-CN" altLang="en-US" dirty="0">
                  <a:latin typeface="+mj-ea"/>
                  <a:ea typeface="+mj-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2002042" y="2938880"/>
                <a:ext cx="6511770" cy="929935"/>
              </a:xfrm>
              <a:prstGeom prst="rect">
                <a:avLst/>
              </a:prstGeom>
              <a:blipFill rotWithShape="1">
                <a:blip r:embed="rId6"/>
                <a:stretch>
                  <a:fillRect l="-8" t="-11" r="6" b="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266982" y="4057095"/>
                <a:ext cx="2881261"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j-ea"/>
                        </a:rPr>
                        <m:t>𝑊</m:t>
                      </m:r>
                      <m:r>
                        <a:rPr lang="en-US" altLang="zh-CN" b="0" i="1" smtClean="0">
                          <a:latin typeface="Cambria Math" panose="02040503050406030204" pitchFamily="18" charset="0"/>
                          <a:ea typeface="+mj-ea"/>
                        </a:rPr>
                        <m:t>=[</m:t>
                      </m:r>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𝑤</m:t>
                          </m:r>
                        </m:e>
                        <m:sub>
                          <m:r>
                            <a:rPr lang="en-US" altLang="zh-CN" b="0" i="1" smtClean="0">
                              <a:latin typeface="Cambria Math" panose="02040503050406030204" pitchFamily="18" charset="0"/>
                              <a:ea typeface="+mj-ea"/>
                            </a:rPr>
                            <m:t>1</m:t>
                          </m:r>
                        </m:sub>
                      </m:sSub>
                      <m:r>
                        <a:rPr lang="en-US" altLang="zh-CN" b="0" i="1" smtClean="0">
                          <a:latin typeface="Cambria Math" panose="02040503050406030204" pitchFamily="18" charset="0"/>
                          <a:ea typeface="+mj-ea"/>
                        </a:rPr>
                        <m:t>,</m:t>
                      </m:r>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𝑤</m:t>
                          </m:r>
                        </m:e>
                        <m:sub>
                          <m:r>
                            <a:rPr lang="en-US" altLang="zh-CN" b="0" i="1" smtClean="0">
                              <a:latin typeface="Cambria Math" panose="02040503050406030204" pitchFamily="18" charset="0"/>
                              <a:ea typeface="+mj-ea"/>
                            </a:rPr>
                            <m:t>2</m:t>
                          </m:r>
                        </m:sub>
                      </m:sSub>
                      <m:r>
                        <a:rPr lang="en-US" altLang="zh-CN" b="0" i="1" smtClean="0">
                          <a:latin typeface="Cambria Math" panose="02040503050406030204" pitchFamily="18" charset="0"/>
                          <a:ea typeface="+mj-ea"/>
                        </a:rPr>
                        <m:t>...</m:t>
                      </m:r>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𝑤</m:t>
                          </m:r>
                        </m:e>
                        <m:sub>
                          <m:r>
                            <a:rPr lang="en-US" altLang="zh-CN" b="0" i="1" smtClean="0">
                              <a:latin typeface="Cambria Math" panose="02040503050406030204" pitchFamily="18" charset="0"/>
                              <a:ea typeface="+mj-ea"/>
                            </a:rPr>
                            <m:t>𝑝</m:t>
                          </m:r>
                        </m:sub>
                      </m:sSub>
                      <m:r>
                        <a:rPr lang="en-US" altLang="zh-CN" b="0" i="1" smtClean="0">
                          <a:latin typeface="Cambria Math" panose="02040503050406030204" pitchFamily="18" charset="0"/>
                          <a:ea typeface="+mj-ea"/>
                        </a:rPr>
                        <m:t>]</m:t>
                      </m:r>
                    </m:oMath>
                  </m:oMathPara>
                </a14:m>
                <a:endParaRPr lang="zh-CN" altLang="en-US" dirty="0">
                  <a:latin typeface="+mj-ea"/>
                  <a:ea typeface="+mj-ea"/>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3266982" y="4057095"/>
                <a:ext cx="2881261" cy="390748"/>
              </a:xfrm>
              <a:prstGeom prst="rect">
                <a:avLst/>
              </a:prstGeom>
              <a:blipFill rotWithShape="1">
                <a:blip r:embed="rId7"/>
                <a:stretch>
                  <a:fillRect l="-19" t="-20" r="6" b="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5530789" y="4770299"/>
                <a:ext cx="1864310" cy="7958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zh-CN" altLang="en-US" i="1" smtClean="0">
                              <a:latin typeface="Cambria Math" panose="02040503050406030204" pitchFamily="18" charset="0"/>
                              <a:ea typeface="+mj-ea"/>
                            </a:rPr>
                          </m:ctrlPr>
                        </m:naryPr>
                        <m:sub>
                          <m:r>
                            <m:rPr>
                              <m:brk m:alnAt="7"/>
                            </m:rPr>
                            <a:rPr lang="en-US" altLang="zh-CN" b="0" i="1" smtClean="0">
                              <a:latin typeface="Cambria Math" panose="02040503050406030204" pitchFamily="18" charset="0"/>
                              <a:ea typeface="+mj-ea"/>
                            </a:rPr>
                            <m:t>𝑗</m:t>
                          </m:r>
                          <m:r>
                            <a:rPr lang="en-US" altLang="zh-CN" b="0" i="1" smtClean="0">
                              <a:latin typeface="Cambria Math" panose="02040503050406030204" pitchFamily="18" charset="0"/>
                              <a:ea typeface="+mj-ea"/>
                            </a:rPr>
                            <m:t>∈</m:t>
                          </m:r>
                          <m:r>
                            <a:rPr lang="en-US" altLang="zh-CN" b="0" i="1" smtClean="0">
                              <a:latin typeface="Cambria Math" panose="02040503050406030204" pitchFamily="18" charset="0"/>
                              <a:ea typeface="+mj-ea"/>
                            </a:rPr>
                            <m:t>𝑝</m:t>
                          </m:r>
                        </m:sub>
                        <m:sup/>
                        <m:e>
                          <m:sSubSup>
                            <m:sSubSupPr>
                              <m:ctrlPr>
                                <a:rPr lang="en-US" altLang="zh-CN" i="1" smtClean="0">
                                  <a:latin typeface="Cambria Math" panose="02040503050406030204" pitchFamily="18" charset="0"/>
                                  <a:ea typeface="+mj-ea"/>
                                </a:rPr>
                              </m:ctrlPr>
                            </m:sSubSupPr>
                            <m:e>
                              <m:r>
                                <a:rPr lang="en-US" altLang="zh-CN" b="0" i="1" smtClean="0">
                                  <a:latin typeface="Cambria Math" panose="02040503050406030204" pitchFamily="18" charset="0"/>
                                  <a:ea typeface="+mj-ea"/>
                                </a:rPr>
                                <m:t>𝑤</m:t>
                              </m:r>
                            </m:e>
                            <m:sub>
                              <m:r>
                                <a:rPr lang="en-US" altLang="zh-CN" b="0" i="1" smtClean="0">
                                  <a:latin typeface="Cambria Math" panose="02040503050406030204" pitchFamily="18" charset="0"/>
                                  <a:ea typeface="+mj-ea"/>
                                </a:rPr>
                                <m:t>𝑗</m:t>
                              </m:r>
                            </m:sub>
                            <m:sup>
                              <m:r>
                                <a:rPr lang="en-US" altLang="zh-CN" b="0" i="1" smtClean="0">
                                  <a:latin typeface="Cambria Math" panose="02040503050406030204" pitchFamily="18" charset="0"/>
                                  <a:ea typeface="+mj-ea"/>
                                </a:rPr>
                                <m:t>𝑇</m:t>
                              </m:r>
                            </m:sup>
                          </m:sSubSup>
                          <m:sSub>
                            <m:sSubPr>
                              <m:ctrlPr>
                                <a:rPr lang="en-US" altLang="zh-CN"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𝑆</m:t>
                              </m:r>
                            </m:e>
                            <m:sub>
                              <m:r>
                                <a:rPr lang="en-US" altLang="zh-CN" b="0" i="1" smtClean="0">
                                  <a:latin typeface="Cambria Math" panose="02040503050406030204" pitchFamily="18" charset="0"/>
                                  <a:ea typeface="+mj-ea"/>
                                </a:rPr>
                                <m:t>𝑤</m:t>
                              </m:r>
                            </m:sub>
                          </m:sSub>
                          <m:sSub>
                            <m:sSubPr>
                              <m:ctrlPr>
                                <a:rPr lang="en-US" altLang="zh-CN"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𝑤</m:t>
                              </m:r>
                            </m:e>
                            <m:sub>
                              <m:r>
                                <a:rPr lang="en-US" altLang="zh-CN" b="0" i="1" smtClean="0">
                                  <a:latin typeface="Cambria Math" panose="02040503050406030204" pitchFamily="18" charset="0"/>
                                  <a:ea typeface="+mj-ea"/>
                                </a:rPr>
                                <m:t>𝑗</m:t>
                              </m:r>
                            </m:sub>
                          </m:sSub>
                          <m:r>
                            <a:rPr lang="en-US" altLang="zh-CN" b="0" i="1" smtClean="0">
                              <a:latin typeface="Cambria Math" panose="02040503050406030204" pitchFamily="18" charset="0"/>
                              <a:ea typeface="+mj-ea"/>
                            </a:rPr>
                            <m:t>=</m:t>
                          </m:r>
                          <m:r>
                            <a:rPr lang="en-US" altLang="zh-CN" b="0" i="1" smtClean="0">
                              <a:latin typeface="Cambria Math" panose="02040503050406030204" pitchFamily="18" charset="0"/>
                              <a:ea typeface="+mj-ea"/>
                            </a:rPr>
                            <m:t>𝑡𝑟</m:t>
                          </m:r>
                          <m:r>
                            <a:rPr lang="en-US" altLang="zh-CN" b="0" i="1" smtClean="0">
                              <a:latin typeface="Cambria Math" panose="02040503050406030204" pitchFamily="18" charset="0"/>
                              <a:ea typeface="+mj-ea"/>
                            </a:rPr>
                            <m:t>(</m:t>
                          </m:r>
                          <m:sSup>
                            <m:sSupPr>
                              <m:ctrlPr>
                                <a:rPr lang="en-US" altLang="zh-CN" b="0" i="1" smtClean="0">
                                  <a:latin typeface="Cambria Math" panose="02040503050406030204" pitchFamily="18" charset="0"/>
                                  <a:ea typeface="+mj-ea"/>
                                </a:rPr>
                              </m:ctrlPr>
                            </m:sSupPr>
                            <m:e>
                              <m:r>
                                <a:rPr lang="en-US" altLang="zh-CN" b="0" i="1" smtClean="0">
                                  <a:latin typeface="Cambria Math" panose="02040503050406030204" pitchFamily="18" charset="0"/>
                                  <a:ea typeface="+mj-ea"/>
                                </a:rPr>
                                <m:t>𝑊</m:t>
                              </m:r>
                            </m:e>
                            <m:sup>
                              <m:r>
                                <a:rPr lang="en-US" altLang="zh-CN" b="0" i="1" smtClean="0">
                                  <a:latin typeface="Cambria Math" panose="02040503050406030204" pitchFamily="18" charset="0"/>
                                  <a:ea typeface="+mj-ea"/>
                                </a:rPr>
                                <m:t>𝑇</m:t>
                              </m:r>
                            </m:sup>
                          </m:sSup>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𝑆</m:t>
                              </m:r>
                            </m:e>
                            <m:sub>
                              <m:r>
                                <a:rPr lang="en-US" altLang="zh-CN" b="0" i="1" smtClean="0">
                                  <a:latin typeface="Cambria Math" panose="02040503050406030204" pitchFamily="18" charset="0"/>
                                  <a:ea typeface="+mj-ea"/>
                                </a:rPr>
                                <m:t>𝑤</m:t>
                              </m:r>
                            </m:sub>
                          </m:sSub>
                          <m:r>
                            <a:rPr lang="en-US" altLang="zh-CN" b="0" i="1" smtClean="0">
                              <a:latin typeface="Cambria Math" panose="02040503050406030204" pitchFamily="18" charset="0"/>
                              <a:ea typeface="+mj-ea"/>
                            </a:rPr>
                            <m:t>𝑊</m:t>
                          </m:r>
                          <m:r>
                            <a:rPr lang="en-US" altLang="zh-CN" b="0" i="1" smtClean="0">
                              <a:latin typeface="Cambria Math" panose="02040503050406030204" pitchFamily="18" charset="0"/>
                              <a:ea typeface="+mj-ea"/>
                            </a:rPr>
                            <m:t>)</m:t>
                          </m:r>
                        </m:e>
                      </m:nary>
                    </m:oMath>
                  </m:oMathPara>
                </a14:m>
                <a:endParaRPr lang="zh-CN" altLang="en-US" dirty="0">
                  <a:latin typeface="+mj-ea"/>
                  <a:ea typeface="+mj-ea"/>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5530789" y="4770299"/>
                <a:ext cx="1864310" cy="795859"/>
              </a:xfrm>
              <a:prstGeom prst="rect">
                <a:avLst/>
              </a:prstGeom>
              <a:blipFill rotWithShape="1">
                <a:blip r:embed="rId8"/>
                <a:stretch>
                  <a:fillRect l="-31" t="-22" r="-45000" b="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5320030" y="5689742"/>
                <a:ext cx="1864310" cy="7958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zh-CN" altLang="en-US" i="1" smtClean="0">
                              <a:latin typeface="Cambria Math" panose="02040503050406030204" pitchFamily="18" charset="0"/>
                              <a:ea typeface="+mj-ea"/>
                            </a:rPr>
                          </m:ctrlPr>
                        </m:naryPr>
                        <m:sub>
                          <m:r>
                            <m:rPr>
                              <m:brk m:alnAt="7"/>
                            </m:rPr>
                            <a:rPr lang="en-US" altLang="zh-CN" b="0" i="1" smtClean="0">
                              <a:latin typeface="Cambria Math" panose="02040503050406030204" pitchFamily="18" charset="0"/>
                              <a:ea typeface="+mj-ea"/>
                            </a:rPr>
                            <m:t>𝑗</m:t>
                          </m:r>
                          <m:r>
                            <a:rPr lang="en-US" altLang="zh-CN" b="0" i="1" smtClean="0">
                              <a:latin typeface="Cambria Math" panose="02040503050406030204" pitchFamily="18" charset="0"/>
                              <a:ea typeface="+mj-ea"/>
                            </a:rPr>
                            <m:t>∈</m:t>
                          </m:r>
                          <m:r>
                            <a:rPr lang="en-US" altLang="zh-CN" b="0" i="1" smtClean="0">
                              <a:latin typeface="Cambria Math" panose="02040503050406030204" pitchFamily="18" charset="0"/>
                              <a:ea typeface="+mj-ea"/>
                            </a:rPr>
                            <m:t>𝑝</m:t>
                          </m:r>
                        </m:sub>
                        <m:sup/>
                        <m:e>
                          <m:sSubSup>
                            <m:sSubSupPr>
                              <m:ctrlPr>
                                <a:rPr lang="en-US" altLang="zh-CN" i="1" smtClean="0">
                                  <a:latin typeface="Cambria Math" panose="02040503050406030204" pitchFamily="18" charset="0"/>
                                  <a:ea typeface="+mj-ea"/>
                                </a:rPr>
                              </m:ctrlPr>
                            </m:sSubSupPr>
                            <m:e>
                              <m:r>
                                <a:rPr lang="en-US" altLang="zh-CN" b="0" i="1" smtClean="0">
                                  <a:latin typeface="Cambria Math" panose="02040503050406030204" pitchFamily="18" charset="0"/>
                                  <a:ea typeface="+mj-ea"/>
                                </a:rPr>
                                <m:t>𝑤</m:t>
                              </m:r>
                            </m:e>
                            <m:sub>
                              <m:r>
                                <a:rPr lang="en-US" altLang="zh-CN" b="0" i="1" smtClean="0">
                                  <a:latin typeface="Cambria Math" panose="02040503050406030204" pitchFamily="18" charset="0"/>
                                  <a:ea typeface="+mj-ea"/>
                                </a:rPr>
                                <m:t>𝑗</m:t>
                              </m:r>
                            </m:sub>
                            <m:sup>
                              <m:r>
                                <a:rPr lang="en-US" altLang="zh-CN" b="0" i="1" smtClean="0">
                                  <a:latin typeface="Cambria Math" panose="02040503050406030204" pitchFamily="18" charset="0"/>
                                  <a:ea typeface="+mj-ea"/>
                                </a:rPr>
                                <m:t>𝑇</m:t>
                              </m:r>
                            </m:sup>
                          </m:sSubSup>
                          <m:sSub>
                            <m:sSubPr>
                              <m:ctrlPr>
                                <a:rPr lang="en-US" altLang="zh-CN"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𝑆</m:t>
                              </m:r>
                            </m:e>
                            <m:sub>
                              <m:r>
                                <a:rPr lang="en-US" altLang="zh-CN" b="0" i="1" smtClean="0">
                                  <a:latin typeface="Cambria Math" panose="02040503050406030204" pitchFamily="18" charset="0"/>
                                  <a:ea typeface="+mj-ea"/>
                                </a:rPr>
                                <m:t>𝑏</m:t>
                              </m:r>
                            </m:sub>
                          </m:sSub>
                          <m:sSub>
                            <m:sSubPr>
                              <m:ctrlPr>
                                <a:rPr lang="en-US" altLang="zh-CN"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𝑤</m:t>
                              </m:r>
                            </m:e>
                            <m:sub>
                              <m:r>
                                <a:rPr lang="en-US" altLang="zh-CN" b="0" i="1" smtClean="0">
                                  <a:latin typeface="Cambria Math" panose="02040503050406030204" pitchFamily="18" charset="0"/>
                                  <a:ea typeface="+mj-ea"/>
                                </a:rPr>
                                <m:t>𝑗</m:t>
                              </m:r>
                            </m:sub>
                          </m:sSub>
                          <m:r>
                            <a:rPr lang="en-US" altLang="zh-CN" b="0" i="1" smtClean="0">
                              <a:latin typeface="Cambria Math" panose="02040503050406030204" pitchFamily="18" charset="0"/>
                              <a:ea typeface="+mj-ea"/>
                            </a:rPr>
                            <m:t>=</m:t>
                          </m:r>
                          <m:r>
                            <a:rPr lang="en-US" altLang="zh-CN" b="0" i="1" smtClean="0">
                              <a:latin typeface="Cambria Math" panose="02040503050406030204" pitchFamily="18" charset="0"/>
                              <a:ea typeface="+mj-ea"/>
                            </a:rPr>
                            <m:t>𝑡𝑟</m:t>
                          </m:r>
                          <m:r>
                            <a:rPr lang="en-US" altLang="zh-CN" b="0" i="1" smtClean="0">
                              <a:latin typeface="Cambria Math" panose="02040503050406030204" pitchFamily="18" charset="0"/>
                              <a:ea typeface="+mj-ea"/>
                            </a:rPr>
                            <m:t>(</m:t>
                          </m:r>
                          <m:sSup>
                            <m:sSupPr>
                              <m:ctrlPr>
                                <a:rPr lang="en-US" altLang="zh-CN" b="0" i="1" smtClean="0">
                                  <a:latin typeface="Cambria Math" panose="02040503050406030204" pitchFamily="18" charset="0"/>
                                  <a:ea typeface="+mj-ea"/>
                                </a:rPr>
                              </m:ctrlPr>
                            </m:sSupPr>
                            <m:e>
                              <m:r>
                                <a:rPr lang="en-US" altLang="zh-CN" b="0" i="1" smtClean="0">
                                  <a:latin typeface="Cambria Math" panose="02040503050406030204" pitchFamily="18" charset="0"/>
                                  <a:ea typeface="+mj-ea"/>
                                </a:rPr>
                                <m:t>𝑊</m:t>
                              </m:r>
                            </m:e>
                            <m:sup>
                              <m:r>
                                <a:rPr lang="en-US" altLang="zh-CN" b="0" i="1" smtClean="0">
                                  <a:latin typeface="Cambria Math" panose="02040503050406030204" pitchFamily="18" charset="0"/>
                                  <a:ea typeface="+mj-ea"/>
                                </a:rPr>
                                <m:t>𝑇</m:t>
                              </m:r>
                            </m:sup>
                          </m:sSup>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𝑆</m:t>
                              </m:r>
                            </m:e>
                            <m:sub>
                              <m:r>
                                <a:rPr lang="en-US" altLang="zh-CN" b="0" i="1" smtClean="0">
                                  <a:latin typeface="Cambria Math" panose="02040503050406030204" pitchFamily="18" charset="0"/>
                                  <a:ea typeface="+mj-ea"/>
                                </a:rPr>
                                <m:t>𝑏</m:t>
                              </m:r>
                            </m:sub>
                          </m:sSub>
                          <m:r>
                            <a:rPr lang="en-US" altLang="zh-CN" b="0" i="1" smtClean="0">
                              <a:latin typeface="Cambria Math" panose="02040503050406030204" pitchFamily="18" charset="0"/>
                              <a:ea typeface="+mj-ea"/>
                            </a:rPr>
                            <m:t>𝑊</m:t>
                          </m:r>
                          <m:r>
                            <a:rPr lang="en-US" altLang="zh-CN" b="0" i="1" smtClean="0">
                              <a:latin typeface="Cambria Math" panose="02040503050406030204" pitchFamily="18" charset="0"/>
                              <a:ea typeface="+mj-ea"/>
                            </a:rPr>
                            <m:t>)</m:t>
                          </m:r>
                        </m:e>
                      </m:nary>
                    </m:oMath>
                  </m:oMathPara>
                </a14:m>
                <a:endParaRPr lang="zh-CN" altLang="en-US" dirty="0">
                  <a:latin typeface="+mj-ea"/>
                  <a:ea typeface="+mj-ea"/>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5320030" y="5689742"/>
                <a:ext cx="1864310" cy="795859"/>
              </a:xfrm>
              <a:prstGeom prst="rect">
                <a:avLst/>
              </a:prstGeom>
              <a:blipFill rotWithShape="1">
                <a:blip r:embed="rId9"/>
                <a:stretch>
                  <a:fillRect t="-18" r="-41148" b="43"/>
                </a:stretch>
              </a:blipFill>
            </p:spPr>
            <p:txBody>
              <a:bodyPr/>
              <a:lstStyle/>
              <a:p>
                <a:r>
                  <a:rPr lang="zh-CN" altLang="en-US">
                    <a:noFill/>
                  </a:rPr>
                  <a:t> </a:t>
                </a:r>
              </a:p>
            </p:txBody>
          </p:sp>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p:spPr>
        <p:txBody>
          <a:bodyPr vert="horz" wrap="square" lIns="91440" tIns="45720" rIns="91440" bIns="45720" numCol="1" rtlCol="0" anchor="t" anchorCtr="0" compatLnSpc="1">
            <a:normAutofit fontScale="90000"/>
          </a:bodyPr>
          <a:lstStyle/>
          <a:p>
            <a:pPr lvl="0" algn="l" eaLnBrk="1" hangingPunct="1">
              <a:buClrTx/>
              <a:buSzTx/>
              <a:buFontTx/>
            </a:pPr>
            <a:r>
              <a:rPr lang="en-US" altLang="zh-CN" sz="4000" cap="all" dirty="0">
                <a:solidFill>
                  <a:schemeClr val="tx1"/>
                </a:solidFill>
                <a:latin typeface="+mj-ea"/>
                <a:sym typeface="+mn-ea"/>
              </a:rPr>
              <a:t>LDA推广– 多分类任务</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80135" y="1452880"/>
                <a:ext cx="10221139" cy="4903532"/>
              </a:xfrm>
            </p:spPr>
            <p:txBody>
              <a:bodyPr>
                <a:normAutofit fontScale="90000" lnSpcReduction="10000"/>
              </a:bodyPr>
              <a:lstStyle/>
              <a:p>
                <a:r>
                  <a:rPr lang="zh-CN" altLang="en-US" sz="2665" dirty="0">
                    <a:cs typeface="微软雅黑" panose="020B0503020204020204" charset="-122"/>
                  </a:rPr>
                  <a:t>优化目标</a:t>
                </a:r>
                <a:endParaRPr lang="en-US" altLang="zh-CN" sz="2665" dirty="0">
                  <a:cs typeface="微软雅黑" panose="020B0503020204020204" charset="-122"/>
                </a:endParaRPr>
              </a:p>
              <a:p>
                <a:pPr marL="0" indent="0">
                  <a:buNone/>
                </a:pPr>
                <a:endParaRPr lang="en-US" altLang="zh-CN" sz="2665" dirty="0">
                  <a:cs typeface="微软雅黑" panose="020B0503020204020204" charset="-122"/>
                </a:endParaRPr>
              </a:p>
              <a:p>
                <a:pPr marL="0" indent="0">
                  <a:buNone/>
                </a:pPr>
                <a:endParaRPr lang="en-US" altLang="zh-CN" sz="2665" dirty="0">
                  <a:cs typeface="微软雅黑" panose="020B0503020204020204" charset="-122"/>
                </a:endParaRPr>
              </a:p>
              <a:p>
                <a:pPr marL="0" indent="0">
                  <a:buNone/>
                </a:pPr>
                <a:r>
                  <a:rPr lang="en-US" altLang="zh-CN" sz="2665" dirty="0">
                    <a:cs typeface="微软雅黑" panose="020B0503020204020204" charset="-122"/>
                  </a:rPr>
                  <a:t>     </a:t>
                </a:r>
                <a:r>
                  <a:rPr lang="zh-CN" altLang="en-US" sz="2665" dirty="0">
                    <a:cs typeface="微软雅黑" panose="020B0503020204020204" charset="-122"/>
                  </a:rPr>
                  <a:t>其中</a:t>
                </a:r>
                <a14:m>
                  <m:oMath xmlns:m="http://schemas.openxmlformats.org/officeDocument/2006/math">
                    <m:r>
                      <a:rPr lang="en-US" altLang="zh-CN" sz="2665" b="0" i="1" smtClean="0">
                        <a:latin typeface="Cambria Math" panose="02040503050406030204" pitchFamily="18" charset="0"/>
                        <a:cs typeface="微软雅黑" panose="020B0503020204020204" charset="-122"/>
                      </a:rPr>
                      <m:t>𝑊</m:t>
                    </m:r>
                  </m:oMath>
                </a14:m>
                <a:endParaRPr lang="en-US" altLang="zh-CN" sz="2665" dirty="0">
                  <a:cs typeface="微软雅黑" panose="020B0503020204020204" charset="-122"/>
                </a:endParaRPr>
              </a:p>
              <a:p>
                <a:pPr marL="0" indent="0">
                  <a:buNone/>
                </a:pPr>
                <a:endParaRPr lang="en-US" altLang="zh-CN" sz="2665" dirty="0">
                  <a:cs typeface="微软雅黑" panose="020B0503020204020204" charset="-122"/>
                </a:endParaRPr>
              </a:p>
              <a:p>
                <a:pPr marL="0" indent="0">
                  <a:buNone/>
                </a:pPr>
                <a:endParaRPr lang="en-US" altLang="zh-CN" sz="2665" dirty="0">
                  <a:cs typeface="微软雅黑" panose="020B0503020204020204" charset="-122"/>
                </a:endParaRPr>
              </a:p>
              <a:p>
                <a:pPr marL="0" indent="0">
                  <a:buNone/>
                </a:pPr>
                <a:endParaRPr lang="en-US" altLang="zh-CN" sz="2665" dirty="0">
                  <a:cs typeface="微软雅黑" panose="020B0503020204020204" charset="-122"/>
                </a:endParaRPr>
              </a:p>
              <a:p>
                <a:pPr marL="0" indent="0">
                  <a:buNone/>
                </a:pPr>
                <a:r>
                  <a:rPr lang="zh-CN" altLang="en-US" sz="2665" dirty="0">
                    <a:cs typeface="微软雅黑" panose="020B0503020204020204" charset="-122"/>
                  </a:rPr>
                  <a:t>     </a:t>
                </a:r>
                <a14:m>
                  <m:oMath xmlns:m="http://schemas.openxmlformats.org/officeDocument/2006/math">
                    <m:r>
                      <a:rPr lang="en-US" altLang="zh-CN" sz="2665" i="1" dirty="0" smtClean="0">
                        <a:latin typeface="Cambria Math" panose="02040503050406030204" pitchFamily="18" charset="0"/>
                        <a:cs typeface="微软雅黑" panose="020B0503020204020204" charset="-122"/>
                      </a:rPr>
                      <m:t>𝑊</m:t>
                    </m:r>
                  </m:oMath>
                </a14:m>
                <a:r>
                  <a:rPr lang="zh-CN" altLang="en-US" sz="2665" dirty="0">
                    <a:cs typeface="微软雅黑" panose="020B0503020204020204" charset="-122"/>
                  </a:rPr>
                  <a:t>的闭式解则是 </a:t>
                </a:r>
                <a14:m>
                  <m:oMath xmlns:m="http://schemas.openxmlformats.org/officeDocument/2006/math">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𝑆</m:t>
                        </m:r>
                      </m:e>
                      <m:sub>
                        <m:r>
                          <a:rPr lang="en-US" altLang="zh-CN" sz="2800" i="1">
                            <a:latin typeface="Cambria Math" panose="02040503050406030204" pitchFamily="18" charset="0"/>
                          </a:rPr>
                          <m:t>𝑤</m:t>
                        </m:r>
                      </m:sub>
                      <m:sup>
                        <m:r>
                          <a:rPr lang="en-US" altLang="zh-CN" sz="2800" i="1">
                            <a:latin typeface="Cambria Math" panose="02040503050406030204" pitchFamily="18" charset="0"/>
                          </a:rPr>
                          <m:t>−1</m:t>
                        </m:r>
                      </m:sup>
                    </m:sSubSup>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𝑆</m:t>
                        </m:r>
                      </m:e>
                      <m:sub>
                        <m:r>
                          <m:rPr>
                            <m:sty m:val="p"/>
                          </m:rPr>
                          <a:rPr lang="en-US" altLang="zh-CN" sz="2800" i="1">
                            <a:latin typeface="Cambria Math" panose="02040503050406030204" pitchFamily="18" charset="0"/>
                          </a:rPr>
                          <m:t>b</m:t>
                        </m:r>
                      </m:sub>
                    </m:sSub>
                  </m:oMath>
                </a14:m>
                <a:r>
                  <a:rPr lang="zh-CN" altLang="en-US" sz="2665" dirty="0">
                    <a:cs typeface="微软雅黑" panose="020B0503020204020204" charset="-122"/>
                  </a:rPr>
                  <a:t>的前</a:t>
                </a:r>
                <a14:m>
                  <m:oMath xmlns:m="http://schemas.openxmlformats.org/officeDocument/2006/math">
                    <m:r>
                      <a:rPr lang="en-US" altLang="zh-CN" sz="2665" b="0" i="1" smtClean="0">
                        <a:latin typeface="Cambria Math" panose="02040503050406030204" pitchFamily="18" charset="0"/>
                        <a:cs typeface="Cambria Math" panose="02040503050406030204" pitchFamily="18" charset="0"/>
                      </a:rPr>
                      <m:t>𝑑</m:t>
                    </m:r>
                    <m:r>
                      <a:rPr lang="en-US" altLang="zh-CN" sz="2665" b="0" i="1" smtClean="0">
                        <a:latin typeface="Cambria Math" panose="02040503050406030204" pitchFamily="18" charset="0"/>
                        <a:cs typeface="Cambria Math" panose="02040503050406030204" pitchFamily="18" charset="0"/>
                      </a:rPr>
                      <m:t>′ (</m:t>
                    </m:r>
                    <m:r>
                      <a:rPr lang="en-US" altLang="zh-CN" sz="2665" b="0" i="1" smtClean="0">
                        <a:latin typeface="Cambria Math" panose="02040503050406030204" pitchFamily="18" charset="0"/>
                        <a:cs typeface="Cambria Math" panose="02040503050406030204" pitchFamily="18" charset="0"/>
                      </a:rPr>
                      <m:t>𝑑</m:t>
                    </m:r>
                    <m:r>
                      <a:rPr lang="en-US" altLang="zh-CN" sz="2665" b="0" i="1" smtClean="0">
                        <a:latin typeface="Cambria Math" panose="02040503050406030204" pitchFamily="18" charset="0"/>
                        <a:cs typeface="Cambria Math" panose="02040503050406030204" pitchFamily="18" charset="0"/>
                      </a:rPr>
                      <m:t>′≤</m:t>
                    </m:r>
                    <m:r>
                      <a:rPr lang="en-US" altLang="zh-CN" sz="2665" b="0" i="1" smtClean="0">
                        <a:latin typeface="Cambria Math" panose="02040503050406030204" pitchFamily="18" charset="0"/>
                        <a:cs typeface="Cambria Math" panose="02040503050406030204" pitchFamily="18" charset="0"/>
                      </a:rPr>
                      <m:t>𝑁</m:t>
                    </m:r>
                    <m:r>
                      <a:rPr lang="en-US" altLang="zh-CN" sz="2665" b="0" i="1" smtClean="0">
                        <a:latin typeface="Cambria Math" panose="02040503050406030204" pitchFamily="18" charset="0"/>
                        <a:cs typeface="Cambria Math" panose="02040503050406030204" pitchFamily="18" charset="0"/>
                      </a:rPr>
                      <m:t>−1)</m:t>
                    </m:r>
                  </m:oMath>
                </a14:m>
                <a:r>
                  <a:rPr lang="zh-CN" altLang="en-US" sz="2665" dirty="0">
                    <a:cs typeface="微软雅黑" panose="020B0503020204020204" charset="-122"/>
                  </a:rPr>
                  <a:t>个最大非零广义特征值所对应的特征向量组成的矩阵</a:t>
                </a:r>
                <a:endParaRPr lang="en-US" altLang="zh-CN" sz="2665" dirty="0">
                  <a:cs typeface="微软雅黑" panose="020B0503020204020204" charset="-122"/>
                </a:endParaRPr>
              </a:p>
              <a:p>
                <a:pPr marL="0" indent="0">
                  <a:buNone/>
                </a:pPr>
                <a:endParaRPr lang="en-US" altLang="zh-CN" sz="2665" dirty="0">
                  <a:cs typeface="微软雅黑" panose="020B0503020204020204" charset="-122"/>
                </a:endParaRPr>
              </a:p>
              <a:p>
                <a:pPr marL="342900" indent="-342900"/>
                <a:r>
                  <a:rPr lang="zh-CN" altLang="en-US" sz="2665" dirty="0">
                    <a:cs typeface="微软雅黑" panose="020B0503020204020204" charset="-122"/>
                  </a:rPr>
                  <a:t>多分类</a:t>
                </a:r>
                <a:r>
                  <a:rPr lang="en-US" altLang="zh-CN" sz="2665" dirty="0">
                    <a:cs typeface="微软雅黑" panose="020B0503020204020204" charset="-122"/>
                  </a:rPr>
                  <a:t>LDA</a:t>
                </a:r>
                <a:r>
                  <a:rPr lang="zh-CN" altLang="en-US" sz="2665" dirty="0">
                    <a:cs typeface="微软雅黑" panose="020B0503020204020204" charset="-122"/>
                  </a:rPr>
                  <a:t>将样本投影到</a:t>
                </a:r>
                <a14:m>
                  <m:oMath xmlns:m="http://schemas.openxmlformats.org/officeDocument/2006/math">
                    <m:r>
                      <a:rPr lang="en-US" altLang="zh-CN" sz="2665" b="0" i="1" dirty="0" smtClean="0">
                        <a:latin typeface="Cambria Math" panose="02040503050406030204" pitchFamily="18" charset="0"/>
                        <a:cs typeface="Cambria Math" panose="02040503050406030204" pitchFamily="18" charset="0"/>
                      </a:rPr>
                      <m:t>𝑑</m:t>
                    </m:r>
                    <m:r>
                      <a:rPr lang="en-US" altLang="zh-CN" sz="2665" b="0" i="1" dirty="0" smtClean="0">
                        <a:latin typeface="Cambria Math" panose="02040503050406030204" pitchFamily="18" charset="0"/>
                        <a:cs typeface="Cambria Math" panose="02040503050406030204" pitchFamily="18" charset="0"/>
                      </a:rPr>
                      <m:t>′</m:t>
                    </m:r>
                  </m:oMath>
                </a14:m>
                <a:r>
                  <a:rPr lang="zh-CN" altLang="en-US" sz="2665" dirty="0">
                    <a:cs typeface="微软雅黑" panose="020B0503020204020204" charset="-122"/>
                  </a:rPr>
                  <a:t>维空间，</a:t>
                </a:r>
                <a:r>
                  <a:rPr lang="en-US" altLang="zh-CN" sz="2665" dirty="0">
                    <a:cs typeface="微软雅黑" panose="020B0503020204020204" charset="-122"/>
                  </a:rPr>
                  <a:t> </a:t>
                </a:r>
                <a14:m>
                  <m:oMath xmlns:m="http://schemas.openxmlformats.org/officeDocument/2006/math">
                    <m:r>
                      <a:rPr lang="en-US" altLang="zh-CN" sz="2665" b="0" i="1" dirty="0" smtClean="0">
                        <a:latin typeface="Cambria Math" panose="02040503050406030204" pitchFamily="18" charset="0"/>
                        <a:cs typeface="Cambria Math" panose="02040503050406030204" pitchFamily="18" charset="0"/>
                      </a:rPr>
                      <m:t>𝑑</m:t>
                    </m:r>
                    <m:r>
                      <a:rPr lang="en-US" altLang="zh-CN" sz="2665" b="0" i="1" dirty="0" smtClean="0">
                        <a:latin typeface="Cambria Math" panose="02040503050406030204" pitchFamily="18" charset="0"/>
                        <a:cs typeface="Cambria Math" panose="02040503050406030204" pitchFamily="18" charset="0"/>
                      </a:rPr>
                      <m:t>′</m:t>
                    </m:r>
                  </m:oMath>
                </a14:m>
                <a:r>
                  <a:rPr lang="zh-CN" altLang="en-US" sz="2665" dirty="0">
                    <a:cs typeface="微软雅黑" panose="020B0503020204020204" charset="-122"/>
                  </a:rPr>
                  <a:t>通常远小于数据原有的属性数</a:t>
                </a:r>
                <a14:m>
                  <m:oMath xmlns:m="http://schemas.openxmlformats.org/officeDocument/2006/math">
                    <m:r>
                      <a:rPr lang="en-US" altLang="zh-CN" sz="2665" i="1" smtClean="0">
                        <a:latin typeface="Cambria Math" panose="02040503050406030204" pitchFamily="18" charset="0"/>
                        <a:cs typeface="Cambria Math" panose="02040503050406030204" pitchFamily="18" charset="0"/>
                      </a:rPr>
                      <m:t>𝑑</m:t>
                    </m:r>
                  </m:oMath>
                </a14:m>
                <a:r>
                  <a:rPr lang="zh-CN" altLang="en-US" sz="2665" dirty="0">
                    <a:cs typeface="微软雅黑" panose="020B0503020204020204" charset="-122"/>
                  </a:rPr>
                  <a:t>，因此</a:t>
                </a:r>
                <a:r>
                  <a:rPr lang="en-US" altLang="zh-CN" sz="2665" dirty="0">
                    <a:cs typeface="微软雅黑" panose="020B0503020204020204" charset="-122"/>
                  </a:rPr>
                  <a:t>LDA</a:t>
                </a:r>
                <a:r>
                  <a:rPr lang="zh-CN" altLang="en-US" sz="2665" dirty="0">
                    <a:cs typeface="微软雅黑" panose="020B0503020204020204" charset="-122"/>
                  </a:rPr>
                  <a:t>也被视为一种监督降维技术</a:t>
                </a:r>
                <a:endParaRPr lang="en-US" altLang="zh-CN" sz="2665" dirty="0">
                  <a:cs typeface="微软雅黑" panose="020B0503020204020204"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1080135" y="1452880"/>
                <a:ext cx="10221139" cy="4903532"/>
              </a:xfrm>
              <a:blipFill rotWithShape="1">
                <a:blip r:embed="rId2"/>
                <a:stretch>
                  <a:fillRect t="-220" r="2" b="1"/>
                </a:stretch>
              </a:blipFill>
            </p:spPr>
            <p:txBody>
              <a:bodyPr/>
              <a:lstStyle/>
              <a:p>
                <a:r>
                  <a:rPr lang="zh-CN" altLang="en-US">
                    <a:noFill/>
                  </a:rPr>
                  <a:t> </a:t>
                </a:r>
              </a:p>
            </p:txBody>
          </p:sp>
        </mc:Fallback>
      </mc:AlternateContent>
      <p:sp>
        <p:nvSpPr>
          <p:cNvPr id="4" name="下箭头 3"/>
          <p:cNvSpPr/>
          <p:nvPr/>
        </p:nvSpPr>
        <p:spPr>
          <a:xfrm>
            <a:off x="5497808" y="2364523"/>
            <a:ext cx="229892" cy="95719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2400">
              <a:latin typeface="+mj-ea"/>
              <a:ea typeface="+mj-ea"/>
            </a:endParaRPr>
          </a:p>
        </p:txBody>
      </p:sp>
      <mc:AlternateContent xmlns:mc="http://schemas.openxmlformats.org/markup-compatibility/2006" xmlns:a14="http://schemas.microsoft.com/office/drawing/2010/main">
        <mc:Choice Requires="a14">
          <p:sp>
            <p:nvSpPr>
              <p:cNvPr id="5" name="文本框 4"/>
              <p:cNvSpPr txBox="1"/>
              <p:nvPr/>
            </p:nvSpPr>
            <p:spPr>
              <a:xfrm>
                <a:off x="3744554" y="1452880"/>
                <a:ext cx="1983146" cy="6974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j-ea"/>
                        </a:rPr>
                        <m:t>𝑚𝑎𝑥</m:t>
                      </m:r>
                      <m:f>
                        <m:fPr>
                          <m:ctrlPr>
                            <a:rPr lang="en-US" altLang="zh-CN" b="0" i="1" smtClean="0">
                              <a:latin typeface="Cambria Math" panose="02040503050406030204" pitchFamily="18" charset="0"/>
                              <a:ea typeface="+mj-ea"/>
                            </a:rPr>
                          </m:ctrlPr>
                        </m:fPr>
                        <m:num>
                          <m:r>
                            <a:rPr lang="en-US" altLang="zh-CN" b="0" i="1" smtClean="0">
                              <a:latin typeface="Cambria Math" panose="02040503050406030204" pitchFamily="18" charset="0"/>
                              <a:ea typeface="+mj-ea"/>
                            </a:rPr>
                            <m:t>𝑡𝑟</m:t>
                          </m:r>
                          <m:r>
                            <a:rPr lang="en-US" altLang="zh-CN" b="0" i="1" smtClean="0">
                              <a:latin typeface="Cambria Math" panose="02040503050406030204" pitchFamily="18" charset="0"/>
                              <a:ea typeface="+mj-ea"/>
                            </a:rPr>
                            <m:t>(</m:t>
                          </m:r>
                          <m:sSup>
                            <m:sSupPr>
                              <m:ctrlPr>
                                <a:rPr lang="en-US" altLang="zh-CN" i="1">
                                  <a:latin typeface="Cambria Math" panose="02040503050406030204" pitchFamily="18" charset="0"/>
                                  <a:ea typeface="+mj-ea"/>
                                </a:rPr>
                              </m:ctrlPr>
                            </m:sSupPr>
                            <m:e>
                              <m:r>
                                <a:rPr lang="en-US" altLang="zh-CN" i="1">
                                  <a:latin typeface="Cambria Math" panose="02040503050406030204" pitchFamily="18" charset="0"/>
                                  <a:ea typeface="+mj-ea"/>
                                </a:rPr>
                                <m:t>𝑊</m:t>
                              </m:r>
                            </m:e>
                            <m:sup>
                              <m:r>
                                <a:rPr lang="en-US" altLang="zh-CN" i="1">
                                  <a:latin typeface="Cambria Math" panose="02040503050406030204" pitchFamily="18" charset="0"/>
                                  <a:ea typeface="+mj-ea"/>
                                </a:rPr>
                                <m:t>𝑇</m:t>
                              </m:r>
                            </m:sup>
                          </m:sSup>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𝑆</m:t>
                              </m:r>
                            </m:e>
                            <m:sub>
                              <m:r>
                                <a:rPr lang="en-US" altLang="zh-CN" b="0" i="1" smtClean="0">
                                  <a:latin typeface="Cambria Math" panose="02040503050406030204" pitchFamily="18" charset="0"/>
                                  <a:ea typeface="+mj-ea"/>
                                </a:rPr>
                                <m:t>𝑏</m:t>
                              </m:r>
                            </m:sub>
                          </m:sSub>
                          <m:r>
                            <a:rPr lang="en-US" altLang="zh-CN" i="1">
                              <a:latin typeface="Cambria Math" panose="02040503050406030204" pitchFamily="18" charset="0"/>
                              <a:ea typeface="+mj-ea"/>
                            </a:rPr>
                            <m:t>𝑊</m:t>
                          </m:r>
                          <m:r>
                            <a:rPr lang="en-US" altLang="zh-CN" b="0" i="1" smtClean="0">
                              <a:latin typeface="Cambria Math" panose="02040503050406030204" pitchFamily="18" charset="0"/>
                              <a:ea typeface="+mj-ea"/>
                            </a:rPr>
                            <m:t>)</m:t>
                          </m:r>
                        </m:num>
                        <m:den>
                          <m:r>
                            <a:rPr lang="en-US" altLang="zh-CN" b="0" i="1" smtClean="0">
                              <a:latin typeface="Cambria Math" panose="02040503050406030204" pitchFamily="18" charset="0"/>
                              <a:ea typeface="+mj-ea"/>
                            </a:rPr>
                            <m:t>𝑡𝑟</m:t>
                          </m:r>
                          <m:r>
                            <a:rPr lang="en-US" altLang="zh-CN" b="0" i="1" smtClean="0">
                              <a:latin typeface="Cambria Math" panose="02040503050406030204" pitchFamily="18" charset="0"/>
                              <a:ea typeface="+mj-ea"/>
                            </a:rPr>
                            <m:t>(</m:t>
                          </m:r>
                          <m:sSup>
                            <m:sSupPr>
                              <m:ctrlPr>
                                <a:rPr lang="en-US" altLang="zh-CN" i="1">
                                  <a:latin typeface="Cambria Math" panose="02040503050406030204" pitchFamily="18" charset="0"/>
                                  <a:ea typeface="+mj-ea"/>
                                </a:rPr>
                              </m:ctrlPr>
                            </m:sSupPr>
                            <m:e>
                              <m:r>
                                <a:rPr lang="en-US" altLang="zh-CN" i="1">
                                  <a:latin typeface="Cambria Math" panose="02040503050406030204" pitchFamily="18" charset="0"/>
                                  <a:ea typeface="+mj-ea"/>
                                </a:rPr>
                                <m:t>𝑊</m:t>
                              </m:r>
                            </m:e>
                            <m:sup>
                              <m:r>
                                <a:rPr lang="en-US" altLang="zh-CN" i="1">
                                  <a:latin typeface="Cambria Math" panose="02040503050406030204" pitchFamily="18" charset="0"/>
                                  <a:ea typeface="+mj-ea"/>
                                </a:rPr>
                                <m:t>𝑇</m:t>
                              </m:r>
                            </m:sup>
                          </m:sSup>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𝑆</m:t>
                              </m:r>
                            </m:e>
                            <m:sub>
                              <m:r>
                                <a:rPr lang="en-US" altLang="zh-CN" i="1">
                                  <a:latin typeface="Cambria Math" panose="02040503050406030204" pitchFamily="18" charset="0"/>
                                  <a:ea typeface="+mj-ea"/>
                                </a:rPr>
                                <m:t>𝑤</m:t>
                              </m:r>
                            </m:sub>
                          </m:sSub>
                          <m:r>
                            <a:rPr lang="en-US" altLang="zh-CN" i="1">
                              <a:latin typeface="Cambria Math" panose="02040503050406030204" pitchFamily="18" charset="0"/>
                              <a:ea typeface="+mj-ea"/>
                            </a:rPr>
                            <m:t>𝑊</m:t>
                          </m:r>
                          <m:r>
                            <a:rPr lang="en-US" altLang="zh-CN" b="0" i="1" smtClean="0">
                              <a:latin typeface="Cambria Math" panose="02040503050406030204" pitchFamily="18" charset="0"/>
                              <a:ea typeface="+mj-ea"/>
                            </a:rPr>
                            <m:t>)</m:t>
                          </m:r>
                        </m:den>
                      </m:f>
                    </m:oMath>
                  </m:oMathPara>
                </a14:m>
                <a:endParaRPr lang="zh-CN" altLang="en-US" dirty="0">
                  <a:latin typeface="+mj-ea"/>
                  <a:ea typeface="+mj-ea"/>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744554" y="1452880"/>
                <a:ext cx="1983146" cy="697435"/>
              </a:xfrm>
              <a:prstGeom prst="rect">
                <a:avLst/>
              </a:prstGeom>
              <a:blipFill rotWithShape="1">
                <a:blip r:embed="rId3"/>
                <a:stretch>
                  <a:fillRect l="-30" b="29"/>
                </a:stretch>
              </a:blipFill>
            </p:spPr>
            <p:txBody>
              <a:bodyPr/>
              <a:lstStyle/>
              <a:p>
                <a:r>
                  <a:rPr lang="zh-CN" altLang="en-US">
                    <a:noFill/>
                  </a:rPr>
                  <a:t> </a:t>
                </a:r>
              </a:p>
            </p:txBody>
          </p:sp>
        </mc:Fallback>
      </mc:AlternateContent>
      <p:sp>
        <p:nvSpPr>
          <p:cNvPr id="6" name="文本框 5"/>
          <p:cNvSpPr txBox="1"/>
          <p:nvPr/>
        </p:nvSpPr>
        <p:spPr>
          <a:xfrm>
            <a:off x="3907863" y="1831302"/>
            <a:ext cx="496436" cy="369332"/>
          </a:xfrm>
          <a:prstGeom prst="rect">
            <a:avLst/>
          </a:prstGeom>
          <a:noFill/>
        </p:spPr>
        <p:txBody>
          <a:bodyPr wrap="square" rtlCol="0">
            <a:spAutoFit/>
          </a:bodyPr>
          <a:lstStyle/>
          <a:p>
            <a:r>
              <a:rPr lang="en-US" altLang="zh-CN" dirty="0">
                <a:latin typeface="Times New Roman" panose="02020603050405020304" pitchFamily="18" charset="0"/>
                <a:ea typeface="+mj-ea"/>
                <a:cs typeface="Times New Roman" panose="02020603050405020304" pitchFamily="18" charset="0"/>
              </a:rPr>
              <a:t>w</a:t>
            </a:r>
            <a:endParaRPr lang="zh-CN" altLang="en-US" dirty="0">
              <a:latin typeface="Times New Roman" panose="02020603050405020304" pitchFamily="18" charset="0"/>
              <a:ea typeface="+mj-ea"/>
              <a:cs typeface="Times New Roman" panose="02020603050405020304" pitchFamily="18" charset="0"/>
            </a:endParaRPr>
          </a:p>
        </p:txBody>
      </p:sp>
      <p:pic>
        <p:nvPicPr>
          <p:cNvPr id="13" name="图片 12"/>
          <p:cNvPicPr>
            <a:picLocks noChangeAspect="1"/>
          </p:cNvPicPr>
          <p:nvPr/>
        </p:nvPicPr>
        <p:blipFill rotWithShape="1">
          <a:blip r:embed="rId4"/>
          <a:srcRect l="5397" t="12656" r="1"/>
          <a:stretch>
            <a:fillRect/>
          </a:stretch>
        </p:blipFill>
        <p:spPr>
          <a:xfrm>
            <a:off x="2888893" y="2661735"/>
            <a:ext cx="1384203" cy="406030"/>
          </a:xfrm>
          <a:prstGeom prst="rect">
            <a:avLst/>
          </a:prstGeom>
        </p:spPr>
      </p:pic>
      <mc:AlternateContent xmlns:mc="http://schemas.openxmlformats.org/markup-compatibility/2006" xmlns:a14="http://schemas.microsoft.com/office/drawing/2010/main">
        <mc:Choice Requires="a14">
          <p:sp>
            <p:nvSpPr>
              <p:cNvPr id="14" name="文本框 13"/>
              <p:cNvSpPr txBox="1"/>
              <p:nvPr/>
            </p:nvSpPr>
            <p:spPr>
              <a:xfrm>
                <a:off x="4736127" y="3560866"/>
                <a:ext cx="1865062" cy="461665"/>
              </a:xfrm>
              <a:prstGeom prst="rect">
                <a:avLst/>
              </a:prstGeom>
              <a:noFill/>
            </p:spPr>
            <p:txBody>
              <a:bodyPr wrap="none" rtlCol="0">
                <a:spAutoFit/>
              </a:bodyPr>
              <a:lstStyle/>
              <a:p>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i="1">
                            <a:latin typeface="Cambria Math" panose="02040503050406030204" pitchFamily="18" charset="0"/>
                            <a:ea typeface="+mj-ea"/>
                          </a:rPr>
                          <m:t>𝑆</m:t>
                        </m:r>
                      </m:e>
                      <m:sub>
                        <m:r>
                          <a:rPr lang="en-US" altLang="zh-CN" sz="2400" i="1">
                            <a:latin typeface="Cambria Math" panose="02040503050406030204" pitchFamily="18" charset="0"/>
                            <a:ea typeface="+mj-ea"/>
                          </a:rPr>
                          <m:t>𝑏</m:t>
                        </m:r>
                      </m:sub>
                    </m:sSub>
                    <m:r>
                      <a:rPr lang="en-US" altLang="zh-CN" sz="2400" b="0" i="1" smtClean="0">
                        <a:latin typeface="Cambria Math" panose="02040503050406030204" pitchFamily="18" charset="0"/>
                        <a:ea typeface="+mj-ea"/>
                      </a:rPr>
                      <m:t>𝑊</m:t>
                    </m:r>
                  </m:oMath>
                </a14:m>
                <a:r>
                  <a:rPr lang="en-US" altLang="zh-CN" sz="2400" dirty="0">
                    <a:latin typeface="+mj-ea"/>
                    <a:ea typeface="+mj-ea"/>
                  </a:rPr>
                  <a:t>= </a:t>
                </a:r>
                <a14:m>
                  <m:oMath xmlns:m="http://schemas.openxmlformats.org/officeDocument/2006/math">
                    <m:r>
                      <a:rPr lang="el-GR" altLang="zh-CN" sz="2400" i="1" smtClean="0">
                        <a:latin typeface="Cambria Math" panose="02040503050406030204" pitchFamily="18" charset="0"/>
                        <a:ea typeface="+mj-ea"/>
                      </a:rPr>
                      <m:t>ℷ</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𝑆</m:t>
                        </m:r>
                      </m:e>
                      <m:sub>
                        <m:r>
                          <a:rPr lang="en-US" altLang="zh-CN" sz="2400" b="0" i="1" smtClean="0">
                            <a:latin typeface="Cambria Math" panose="02040503050406030204" pitchFamily="18" charset="0"/>
                            <a:ea typeface="+mj-ea"/>
                          </a:rPr>
                          <m:t>𝑤</m:t>
                        </m:r>
                      </m:sub>
                    </m:sSub>
                    <m:r>
                      <a:rPr lang="en-US" altLang="zh-CN" sz="2400" b="0" i="1" smtClean="0">
                        <a:latin typeface="Cambria Math" panose="02040503050406030204" pitchFamily="18" charset="0"/>
                        <a:ea typeface="+mj-ea"/>
                      </a:rPr>
                      <m:t>𝑊</m:t>
                    </m:r>
                  </m:oMath>
                </a14:m>
                <a:endParaRPr lang="zh-CN" altLang="en-US" sz="2400" dirty="0">
                  <a:latin typeface="+mj-ea"/>
                  <a:ea typeface="+mj-ea"/>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4736127" y="3560866"/>
                <a:ext cx="1865062" cy="461665"/>
              </a:xfrm>
              <a:prstGeom prst="rect">
                <a:avLst/>
              </a:prstGeom>
              <a:blipFill rotWithShape="1">
                <a:blip r:embed="rId5"/>
                <a:stretch>
                  <a:fillRect l="-16" t="-91" r="-3453" b="-18198"/>
                </a:stretch>
              </a:blipFill>
            </p:spPr>
            <p:txBody>
              <a:bodyPr/>
              <a:lstStyle/>
              <a:p>
                <a:r>
                  <a:rPr lang="zh-CN" altLang="en-US">
                    <a:noFill/>
                  </a:rPr>
                  <a:t> </a:t>
                </a:r>
              </a:p>
            </p:txBody>
          </p:sp>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p:cNvSpPr txBox="1"/>
              <p:nvPr/>
            </p:nvSpPr>
            <p:spPr>
              <a:xfrm>
                <a:off x="731975" y="1385741"/>
                <a:ext cx="10728049" cy="5125057"/>
              </a:xfrm>
              <a:prstGeom prst="rect">
                <a:avLst/>
              </a:prstGeom>
              <a:noFill/>
            </p:spPr>
            <p:txBody>
              <a:bodyPr wrap="square">
                <a:spAutoFit/>
              </a:bodyPr>
              <a:lstStyle/>
              <a:p>
                <a:r>
                  <a:rPr lang="zh-CN" altLang="en-US" sz="2400" b="1" dirty="0">
                    <a:latin typeface="+mj-ea"/>
                    <a:ea typeface="+mj-ea"/>
                  </a:rPr>
                  <a:t>输入：</a:t>
                </a:r>
                <a:r>
                  <a:rPr lang="zh-CN" altLang="en-US" sz="2400" dirty="0">
                    <a:latin typeface="+mj-ea"/>
                    <a:ea typeface="+mj-ea"/>
                  </a:rPr>
                  <a:t>数据集D      {(</a:t>
                </a:r>
                <a14:m>
                  <m:oMath xmlns:m="http://schemas.openxmlformats.org/officeDocument/2006/math">
                    <m:sSub>
                      <m:sSubPr>
                        <m:ctrlPr>
                          <a:rPr lang="en-US" altLang="zh-CN" sz="240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𝑥</m:t>
                        </m:r>
                      </m:e>
                      <m:sub>
                        <m:r>
                          <a:rPr lang="en-US" altLang="zh-CN" sz="2400" b="0" i="1" dirty="0" smtClean="0">
                            <a:latin typeface="Cambria Math" panose="02040503050406030204" pitchFamily="18" charset="0"/>
                            <a:ea typeface="+mj-ea"/>
                          </a:rPr>
                          <m:t>1</m:t>
                        </m:r>
                      </m:sub>
                    </m:sSub>
                    <m:r>
                      <a:rPr lang="en-US" altLang="zh-CN" sz="2400" b="0" i="1" dirty="0" smtClean="0">
                        <a:latin typeface="Cambria Math" panose="02040503050406030204" pitchFamily="18" charset="0"/>
                        <a:ea typeface="+mj-ea"/>
                      </a:rPr>
                      <m:t>,</m:t>
                    </m:r>
                    <m:sSub>
                      <m:sSubPr>
                        <m:ctrlPr>
                          <a:rPr lang="en-US" altLang="zh-CN" sz="2400" b="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𝑦</m:t>
                        </m:r>
                      </m:e>
                      <m:sub>
                        <m:r>
                          <a:rPr lang="en-US" altLang="zh-CN" sz="2400" b="0" i="1" dirty="0" smtClean="0">
                            <a:latin typeface="Cambria Math" panose="02040503050406030204" pitchFamily="18" charset="0"/>
                            <a:ea typeface="+mj-ea"/>
                          </a:rPr>
                          <m:t>1</m:t>
                        </m:r>
                      </m:sub>
                    </m:sSub>
                  </m:oMath>
                </a14:m>
                <a:r>
                  <a:rPr lang="zh-CN" altLang="en-US" sz="2400" dirty="0">
                    <a:latin typeface="+mj-ea"/>
                    <a:ea typeface="+mj-ea"/>
                  </a:rPr>
                  <a:t>).... .(</a:t>
                </a:r>
                <a14:m>
                  <m:oMath xmlns:m="http://schemas.openxmlformats.org/officeDocument/2006/math">
                    <m:sSub>
                      <m:sSubPr>
                        <m:ctrlPr>
                          <a:rPr lang="en-US" altLang="zh-CN" sz="240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𝑥</m:t>
                        </m:r>
                      </m:e>
                      <m:sub>
                        <m:r>
                          <a:rPr lang="en-US" altLang="zh-CN" sz="2400" b="0" i="1" dirty="0" smtClean="0">
                            <a:latin typeface="Cambria Math" panose="02040503050406030204" pitchFamily="18" charset="0"/>
                            <a:ea typeface="+mj-ea"/>
                          </a:rPr>
                          <m:t>𝑚</m:t>
                        </m:r>
                      </m:sub>
                    </m:sSub>
                    <m:r>
                      <a:rPr lang="en-US" altLang="zh-CN" sz="2400" b="0" i="1" dirty="0" smtClean="0">
                        <a:latin typeface="Cambria Math" panose="02040503050406030204" pitchFamily="18" charset="0"/>
                        <a:ea typeface="+mj-ea"/>
                      </a:rPr>
                      <m:t>,</m:t>
                    </m:r>
                    <m:sSub>
                      <m:sSubPr>
                        <m:ctrlPr>
                          <a:rPr lang="en-US" altLang="zh-CN" sz="2400" b="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𝑦</m:t>
                        </m:r>
                      </m:e>
                      <m:sub>
                        <m:r>
                          <a:rPr lang="en-US" altLang="zh-CN" sz="2400" b="0" i="1" dirty="0" smtClean="0">
                            <a:latin typeface="Cambria Math" panose="02040503050406030204" pitchFamily="18" charset="0"/>
                            <a:ea typeface="+mj-ea"/>
                          </a:rPr>
                          <m:t>𝑚</m:t>
                        </m:r>
                      </m:sub>
                    </m:sSub>
                  </m:oMath>
                </a14:m>
                <a:r>
                  <a:rPr lang="zh-CN" altLang="en-US" sz="2400" dirty="0">
                    <a:latin typeface="+mj-ea"/>
                    <a:ea typeface="+mj-ea"/>
                  </a:rPr>
                  <a:t>)}，任意样本</a:t>
                </a:r>
                <a14:m>
                  <m:oMath xmlns:m="http://schemas.openxmlformats.org/officeDocument/2006/math">
                    <m:sSub>
                      <m:sSubPr>
                        <m:ctrlPr>
                          <a:rPr lang="en-US" altLang="zh-CN" sz="240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𝑥</m:t>
                        </m:r>
                      </m:e>
                      <m:sub>
                        <m:r>
                          <a:rPr lang="en-US" altLang="zh-CN" sz="2400" b="0" i="1" dirty="0" smtClean="0">
                            <a:latin typeface="Cambria Math" panose="02040503050406030204" pitchFamily="18" charset="0"/>
                            <a:ea typeface="+mj-ea"/>
                          </a:rPr>
                          <m:t>𝑖</m:t>
                        </m:r>
                      </m:sub>
                    </m:sSub>
                  </m:oMath>
                </a14:m>
                <a:r>
                  <a:rPr lang="zh-CN" altLang="en-US" sz="2400" dirty="0">
                    <a:latin typeface="+mj-ea"/>
                    <a:ea typeface="+mj-ea"/>
                  </a:rPr>
                  <a:t>为n维向量，</a:t>
                </a:r>
              </a:p>
              <a:p>
                <a14:m>
                  <m:oMath xmlns:m="http://schemas.openxmlformats.org/officeDocument/2006/math">
                    <m:sSub>
                      <m:sSubPr>
                        <m:ctrlPr>
                          <a:rPr lang="en-US" altLang="zh-CN" sz="2400" b="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𝑦</m:t>
                        </m:r>
                      </m:e>
                      <m:sub>
                        <m:r>
                          <a:rPr lang="en-US" altLang="zh-CN" sz="2400" b="0" i="1" dirty="0" smtClean="0">
                            <a:latin typeface="Cambria Math" panose="02040503050406030204" pitchFamily="18" charset="0"/>
                            <a:ea typeface="+mj-ea"/>
                          </a:rPr>
                          <m:t>1</m:t>
                        </m:r>
                      </m:sub>
                    </m:sSub>
                  </m:oMath>
                </a14:m>
                <a:r>
                  <a:rPr lang="zh-CN" altLang="en-US" sz="2400" dirty="0">
                    <a:latin typeface="+mj-ea"/>
                    <a:ea typeface="+mj-ea"/>
                  </a:rPr>
                  <a:t>        {</a:t>
                </a:r>
                <a14:m>
                  <m:oMath xmlns:m="http://schemas.openxmlformats.org/officeDocument/2006/math">
                    <m:sSub>
                      <m:sSubPr>
                        <m:ctrlPr>
                          <a:rPr lang="en-US" altLang="zh-CN" sz="240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𝐶</m:t>
                        </m:r>
                      </m:e>
                      <m:sub>
                        <m:r>
                          <a:rPr lang="en-US" altLang="zh-CN" sz="2400" b="0" i="1" dirty="0" smtClean="0">
                            <a:latin typeface="Cambria Math" panose="02040503050406030204" pitchFamily="18" charset="0"/>
                            <a:ea typeface="+mj-ea"/>
                          </a:rPr>
                          <m:t>1</m:t>
                        </m:r>
                      </m:sub>
                    </m:sSub>
                    <m:r>
                      <a:rPr lang="en-US" altLang="zh-CN" sz="2400" b="0" i="1" dirty="0" smtClean="0">
                        <a:latin typeface="Cambria Math" panose="02040503050406030204" pitchFamily="18" charset="0"/>
                        <a:ea typeface="+mj-ea"/>
                      </a:rPr>
                      <m:t>,</m:t>
                    </m:r>
                    <m:sSub>
                      <m:sSubPr>
                        <m:ctrlPr>
                          <a:rPr lang="en-US" altLang="zh-CN" sz="2400" b="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𝐶</m:t>
                        </m:r>
                      </m:e>
                      <m:sub>
                        <m:r>
                          <a:rPr lang="en-US" altLang="zh-CN" sz="2400" b="0" i="1" dirty="0" smtClean="0">
                            <a:latin typeface="Cambria Math" panose="02040503050406030204" pitchFamily="18" charset="0"/>
                            <a:ea typeface="+mj-ea"/>
                          </a:rPr>
                          <m:t>2</m:t>
                        </m:r>
                      </m:sub>
                    </m:sSub>
                    <m:r>
                      <a:rPr lang="en-US" altLang="zh-CN" sz="2400" b="0" i="1" dirty="0" smtClean="0">
                        <a:latin typeface="Cambria Math" panose="02040503050406030204" pitchFamily="18" charset="0"/>
                        <a:ea typeface="+mj-ea"/>
                      </a:rPr>
                      <m:t>,….</m:t>
                    </m:r>
                  </m:oMath>
                </a14:m>
                <a:r>
                  <a:rPr lang="zh-CN" altLang="en-US" sz="2400" dirty="0">
                    <a:latin typeface="+mj-ea"/>
                    <a:ea typeface="+mj-ea"/>
                  </a:rPr>
                  <a:t>}，共k个类别。现在要将其降维到d维;</a:t>
                </a:r>
              </a:p>
              <a:p>
                <a:r>
                  <a:rPr lang="zh-CN" altLang="en-US" sz="2400" b="1" dirty="0">
                    <a:latin typeface="+mj-ea"/>
                    <a:ea typeface="+mj-ea"/>
                  </a:rPr>
                  <a:t>输出</a:t>
                </a:r>
                <a:r>
                  <a:rPr lang="zh-CN" altLang="en-US" sz="2400" dirty="0">
                    <a:latin typeface="+mj-ea"/>
                    <a:ea typeface="+mj-ea"/>
                  </a:rPr>
                  <a:t>：降维后的数据集D’。</a:t>
                </a:r>
              </a:p>
              <a:p>
                <a:pPr>
                  <a:lnSpc>
                    <a:spcPct val="150000"/>
                  </a:lnSpc>
                </a:pPr>
                <a:r>
                  <a:rPr lang="zh-CN" altLang="en-US" sz="2400" dirty="0">
                    <a:latin typeface="+mj-ea"/>
                    <a:ea typeface="+mj-ea"/>
                  </a:rPr>
                  <a:t>(1）计算类内散度矩阵</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𝑆</m:t>
                        </m:r>
                      </m:e>
                      <m:sub>
                        <m:r>
                          <a:rPr lang="en-US" altLang="zh-CN" sz="2400" b="0" i="1" smtClean="0">
                            <a:latin typeface="Cambria Math" panose="02040503050406030204" pitchFamily="18" charset="0"/>
                            <a:ea typeface="+mj-ea"/>
                          </a:rPr>
                          <m:t>𝐵</m:t>
                        </m:r>
                      </m:sub>
                    </m:sSub>
                  </m:oMath>
                </a14:m>
                <a:r>
                  <a:rPr lang="zh-CN" altLang="en-US" sz="2400" dirty="0">
                    <a:latin typeface="+mj-ea"/>
                    <a:ea typeface="+mj-ea"/>
                  </a:rPr>
                  <a:t>;</a:t>
                </a:r>
                <a:endParaRPr lang="en-US" altLang="zh-CN" sz="2400" dirty="0">
                  <a:latin typeface="+mj-ea"/>
                  <a:ea typeface="+mj-ea"/>
                </a:endParaRPr>
              </a:p>
              <a:p>
                <a:pPr>
                  <a:lnSpc>
                    <a:spcPct val="150000"/>
                  </a:lnSpc>
                </a:pPr>
                <a:r>
                  <a:rPr lang="zh-CN" altLang="en-US" sz="2400" dirty="0">
                    <a:latin typeface="+mj-ea"/>
                    <a:ea typeface="+mj-ea"/>
                  </a:rPr>
                  <a:t>(</a:t>
                </a:r>
                <a:r>
                  <a:rPr lang="en-US" altLang="zh-CN" sz="2400" dirty="0">
                    <a:latin typeface="+mj-ea"/>
                    <a:ea typeface="+mj-ea"/>
                  </a:rPr>
                  <a:t>2</a:t>
                </a:r>
                <a:r>
                  <a:rPr lang="zh-CN" altLang="en-US" sz="2400" dirty="0">
                    <a:latin typeface="+mj-ea"/>
                    <a:ea typeface="+mj-ea"/>
                  </a:rPr>
                  <a:t>）计算类间散度矩阵</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𝑆</m:t>
                        </m:r>
                      </m:e>
                      <m:sub>
                        <m:r>
                          <m:rPr>
                            <m:sty m:val="p"/>
                          </m:rPr>
                          <a:rPr lang="en-US" altLang="zh-CN" sz="2400" i="1">
                            <a:latin typeface="Cambria Math" panose="02040503050406030204" pitchFamily="18" charset="0"/>
                            <a:ea typeface="+mj-ea"/>
                          </a:rPr>
                          <m:t>w</m:t>
                        </m:r>
                      </m:sub>
                    </m:sSub>
                  </m:oMath>
                </a14:m>
                <a:r>
                  <a:rPr lang="zh-CN" altLang="en-US" sz="2400" dirty="0">
                    <a:latin typeface="+mj-ea"/>
                    <a:ea typeface="+mj-ea"/>
                  </a:rPr>
                  <a:t>;</a:t>
                </a:r>
              </a:p>
              <a:p>
                <a:pPr>
                  <a:lnSpc>
                    <a:spcPct val="150000"/>
                  </a:lnSpc>
                </a:pPr>
                <a:r>
                  <a:rPr lang="zh-CN" altLang="en-US" sz="2400" dirty="0">
                    <a:latin typeface="+mj-ea"/>
                    <a:ea typeface="+mj-ea"/>
                  </a:rPr>
                  <a:t>(3）计算矩阵</a:t>
                </a:r>
                <a14:m>
                  <m:oMath xmlns:m="http://schemas.openxmlformats.org/officeDocument/2006/math">
                    <m:sSup>
                      <m:sSupPr>
                        <m:ctrlPr>
                          <a:rPr lang="en-US" altLang="zh-CN" sz="2400" i="1" smtClean="0">
                            <a:latin typeface="Cambria Math" panose="02040503050406030204" pitchFamily="18" charset="0"/>
                            <a:ea typeface="+mj-ea"/>
                          </a:rPr>
                        </m:ctrlPr>
                      </m:sSupPr>
                      <m:e>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𝑆</m:t>
                            </m:r>
                          </m:e>
                          <m:sub>
                            <m:r>
                              <a:rPr lang="en-US" altLang="zh-CN" sz="2400" b="0" i="1" smtClean="0">
                                <a:latin typeface="Cambria Math" panose="02040503050406030204" pitchFamily="18" charset="0"/>
                                <a:ea typeface="+mj-ea"/>
                              </a:rPr>
                              <m:t>𝑊</m:t>
                            </m:r>
                          </m:sub>
                        </m:sSub>
                      </m:e>
                      <m:sup>
                        <m:r>
                          <a:rPr lang="en-US" altLang="zh-CN" sz="2400" b="0" i="1" smtClean="0">
                            <a:latin typeface="Cambria Math" panose="02040503050406030204" pitchFamily="18" charset="0"/>
                            <a:ea typeface="+mj-ea"/>
                          </a:rPr>
                          <m:t>−1</m:t>
                        </m:r>
                      </m:sup>
                    </m:sSup>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𝑆</m:t>
                        </m:r>
                      </m:e>
                      <m:sub>
                        <m:r>
                          <a:rPr lang="en-US" altLang="zh-CN" sz="2400" b="0" i="1" smtClean="0">
                            <a:latin typeface="Cambria Math" panose="02040503050406030204" pitchFamily="18" charset="0"/>
                            <a:ea typeface="+mj-ea"/>
                          </a:rPr>
                          <m:t>𝐵</m:t>
                        </m:r>
                      </m:sub>
                    </m:sSub>
                  </m:oMath>
                </a14:m>
                <a:endParaRPr lang="zh-CN" altLang="en-US" sz="2400" dirty="0">
                  <a:latin typeface="+mj-ea"/>
                  <a:ea typeface="+mj-ea"/>
                </a:endParaRPr>
              </a:p>
              <a:p>
                <a:pPr>
                  <a:lnSpc>
                    <a:spcPct val="150000"/>
                  </a:lnSpc>
                </a:pPr>
                <a:r>
                  <a:rPr lang="zh-CN" altLang="en-US" sz="2400" dirty="0">
                    <a:latin typeface="+mj-ea"/>
                    <a:ea typeface="+mj-ea"/>
                  </a:rPr>
                  <a:t>(4）计算</a:t>
                </a:r>
                <a14:m>
                  <m:oMath xmlns:m="http://schemas.openxmlformats.org/officeDocument/2006/math">
                    <m:sSup>
                      <m:sSupPr>
                        <m:ctrlPr>
                          <a:rPr lang="en-US" altLang="zh-CN" sz="2400" i="1" smtClean="0">
                            <a:latin typeface="Cambria Math" panose="02040503050406030204" pitchFamily="18" charset="0"/>
                            <a:ea typeface="+mj-ea"/>
                          </a:rPr>
                        </m:ctrlPr>
                      </m:sSupPr>
                      <m:e>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𝑆</m:t>
                            </m:r>
                          </m:e>
                          <m:sub>
                            <m:r>
                              <a:rPr lang="en-US" altLang="zh-CN" sz="2400" b="0" i="1" smtClean="0">
                                <a:latin typeface="Cambria Math" panose="02040503050406030204" pitchFamily="18" charset="0"/>
                                <a:ea typeface="+mj-ea"/>
                              </a:rPr>
                              <m:t>𝑊</m:t>
                            </m:r>
                          </m:sub>
                        </m:sSub>
                      </m:e>
                      <m:sup>
                        <m:r>
                          <a:rPr lang="en-US" altLang="zh-CN" sz="2400" b="0" i="1" smtClean="0">
                            <a:latin typeface="Cambria Math" panose="02040503050406030204" pitchFamily="18" charset="0"/>
                            <a:ea typeface="+mj-ea"/>
                          </a:rPr>
                          <m:t>−1</m:t>
                        </m:r>
                      </m:sup>
                    </m:sSup>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𝑆</m:t>
                        </m:r>
                      </m:e>
                      <m:sub>
                        <m:r>
                          <a:rPr lang="en-US" altLang="zh-CN" sz="2400" b="0" i="1" smtClean="0">
                            <a:latin typeface="Cambria Math" panose="02040503050406030204" pitchFamily="18" charset="0"/>
                            <a:ea typeface="+mj-ea"/>
                          </a:rPr>
                          <m:t>𝐵</m:t>
                        </m:r>
                      </m:sub>
                    </m:sSub>
                  </m:oMath>
                </a14:m>
                <a:r>
                  <a:rPr lang="zh-CN" altLang="en-US" sz="2400" dirty="0">
                    <a:latin typeface="+mj-ea"/>
                    <a:ea typeface="+mj-ea"/>
                  </a:rPr>
                  <a:t>的最大的d个特征值和对应的d个特征向量(</a:t>
                </a:r>
                <a14:m>
                  <m:oMath xmlns:m="http://schemas.openxmlformats.org/officeDocument/2006/math">
                    <m:sSub>
                      <m:sSubPr>
                        <m:ctrlPr>
                          <a:rPr lang="en-US" altLang="zh-CN" sz="240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𝑊</m:t>
                        </m:r>
                      </m:e>
                      <m:sub>
                        <m:r>
                          <a:rPr lang="en-US" altLang="zh-CN" sz="2400" b="0" i="1" dirty="0" smtClean="0">
                            <a:latin typeface="Cambria Math" panose="02040503050406030204" pitchFamily="18" charset="0"/>
                            <a:ea typeface="+mj-ea"/>
                          </a:rPr>
                          <m:t>1</m:t>
                        </m:r>
                      </m:sub>
                    </m:sSub>
                    <m:r>
                      <a:rPr lang="zh-CN" altLang="en-US" sz="2400" i="1" dirty="0" smtClean="0">
                        <a:latin typeface="Cambria Math" panose="02040503050406030204" pitchFamily="18" charset="0"/>
                        <a:ea typeface="+mj-ea"/>
                      </a:rPr>
                      <m:t>, </m:t>
                    </m:r>
                    <m:sSub>
                      <m:sSubPr>
                        <m:ctrlPr>
                          <a:rPr lang="en-US" altLang="zh-CN" sz="240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𝑊</m:t>
                        </m:r>
                      </m:e>
                      <m:sub>
                        <m:r>
                          <a:rPr lang="en-US" altLang="zh-CN" sz="2400" b="0" i="1" dirty="0" smtClean="0">
                            <a:latin typeface="Cambria Math" panose="02040503050406030204" pitchFamily="18" charset="0"/>
                            <a:ea typeface="+mj-ea"/>
                          </a:rPr>
                          <m:t>2</m:t>
                        </m:r>
                      </m:sub>
                    </m:sSub>
                    <m:r>
                      <a:rPr lang="en-US" altLang="zh-CN" sz="2400" b="0" i="1" dirty="0" smtClean="0">
                        <a:latin typeface="Cambria Math" panose="02040503050406030204" pitchFamily="18" charset="0"/>
                        <a:ea typeface="+mj-ea"/>
                      </a:rPr>
                      <m:t>…</m:t>
                    </m:r>
                    <m:sSub>
                      <m:sSubPr>
                        <m:ctrlPr>
                          <a:rPr lang="en-US" altLang="zh-CN" sz="240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𝑊</m:t>
                        </m:r>
                      </m:e>
                      <m:sub>
                        <m:r>
                          <a:rPr lang="en-US" altLang="zh-CN" sz="2400" b="0" i="1" dirty="0" smtClean="0">
                            <a:latin typeface="Cambria Math" panose="02040503050406030204" pitchFamily="18" charset="0"/>
                            <a:ea typeface="+mj-ea"/>
                          </a:rPr>
                          <m:t>𝑑</m:t>
                        </m:r>
                      </m:sub>
                    </m:sSub>
                  </m:oMath>
                </a14:m>
                <a:r>
                  <a:rPr lang="zh-CN" altLang="en-US" sz="2400" dirty="0">
                    <a:latin typeface="+mj-ea"/>
                    <a:ea typeface="+mj-ea"/>
                  </a:rPr>
                  <a:t>),得到投影矩阵;</a:t>
                </a:r>
                <a:endParaRPr lang="en-US" altLang="zh-CN" sz="2400" dirty="0">
                  <a:latin typeface="+mj-ea"/>
                  <a:ea typeface="+mj-ea"/>
                </a:endParaRPr>
              </a:p>
              <a:p>
                <a:pPr>
                  <a:lnSpc>
                    <a:spcPct val="150000"/>
                  </a:lnSpc>
                </a:pPr>
                <a:r>
                  <a:rPr lang="zh-CN" altLang="en-US" sz="2400" dirty="0">
                    <a:latin typeface="+mj-ea"/>
                    <a:ea typeface="+mj-ea"/>
                  </a:rPr>
                  <a:t>(5）对样本集中的每一个样本特征</a:t>
                </a:r>
                <a14:m>
                  <m:oMath xmlns:m="http://schemas.openxmlformats.org/officeDocument/2006/math">
                    <m:sSub>
                      <m:sSubPr>
                        <m:ctrlPr>
                          <a:rPr lang="en-US" altLang="zh-CN" sz="240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𝑥</m:t>
                        </m:r>
                      </m:e>
                      <m:sub>
                        <m:r>
                          <a:rPr lang="en-US" altLang="zh-CN" sz="2400" b="0" i="1" dirty="0" smtClean="0">
                            <a:latin typeface="Cambria Math" panose="02040503050406030204" pitchFamily="18" charset="0"/>
                            <a:ea typeface="+mj-ea"/>
                          </a:rPr>
                          <m:t>1</m:t>
                        </m:r>
                      </m:sub>
                    </m:sSub>
                    <m:r>
                      <a:rPr lang="en-US" altLang="zh-CN" sz="2400" b="0" i="1" dirty="0" smtClean="0">
                        <a:latin typeface="Cambria Math" panose="02040503050406030204" pitchFamily="18" charset="0"/>
                        <a:ea typeface="+mj-ea"/>
                      </a:rPr>
                      <m:t> </m:t>
                    </m:r>
                  </m:oMath>
                </a14:m>
                <a:r>
                  <a:rPr lang="zh-CN" altLang="en-US" sz="2400" dirty="0">
                    <a:latin typeface="+mj-ea"/>
                    <a:ea typeface="+mj-ea"/>
                  </a:rPr>
                  <a:t>，转化为新的样本</a:t>
                </a:r>
                <a14:m>
                  <m:oMath xmlns:m="http://schemas.openxmlformats.org/officeDocument/2006/math">
                    <m:sSub>
                      <m:sSubPr>
                        <m:ctrlPr>
                          <a:rPr lang="en-US" altLang="zh-CN" sz="240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𝑦</m:t>
                        </m:r>
                      </m:e>
                      <m:sub>
                        <m:r>
                          <a:rPr lang="en-US" altLang="zh-CN" sz="2400" b="0" i="1" dirty="0" smtClean="0">
                            <a:latin typeface="Cambria Math" panose="02040503050406030204" pitchFamily="18" charset="0"/>
                            <a:ea typeface="+mj-ea"/>
                          </a:rPr>
                          <m:t>𝑖</m:t>
                        </m:r>
                      </m:sub>
                    </m:sSub>
                    <m:r>
                      <a:rPr lang="en-US" altLang="zh-CN" sz="2400" b="0" i="1" dirty="0" smtClean="0">
                        <a:latin typeface="Cambria Math" panose="02040503050406030204" pitchFamily="18" charset="0"/>
                        <a:ea typeface="+mj-ea"/>
                      </a:rPr>
                      <m:t>=</m:t>
                    </m:r>
                    <m:sSup>
                      <m:sSupPr>
                        <m:ctrlPr>
                          <a:rPr lang="en-US" altLang="zh-CN" sz="2400" b="0" i="1" dirty="0" smtClean="0">
                            <a:latin typeface="Cambria Math" panose="02040503050406030204" pitchFamily="18" charset="0"/>
                            <a:ea typeface="+mj-ea"/>
                          </a:rPr>
                        </m:ctrlPr>
                      </m:sSupPr>
                      <m:e>
                        <m:r>
                          <a:rPr lang="en-US" altLang="zh-CN" sz="2400" b="0" i="1" dirty="0" smtClean="0">
                            <a:latin typeface="Cambria Math" panose="02040503050406030204" pitchFamily="18" charset="0"/>
                            <a:ea typeface="+mj-ea"/>
                          </a:rPr>
                          <m:t>𝑊</m:t>
                        </m:r>
                      </m:e>
                      <m:sup>
                        <m:r>
                          <a:rPr lang="en-US" altLang="zh-CN" sz="2400" b="0" i="1" dirty="0" smtClean="0">
                            <a:latin typeface="Cambria Math" panose="02040503050406030204" pitchFamily="18" charset="0"/>
                            <a:ea typeface="+mj-ea"/>
                          </a:rPr>
                          <m:t>𝑇</m:t>
                        </m:r>
                      </m:sup>
                    </m:sSup>
                    <m:sSub>
                      <m:sSubPr>
                        <m:ctrlPr>
                          <a:rPr lang="en-US" altLang="zh-CN" sz="2400" b="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𝑥</m:t>
                        </m:r>
                      </m:e>
                      <m:sub>
                        <m:r>
                          <a:rPr lang="en-US" altLang="zh-CN" sz="2400" b="0" i="1" dirty="0" smtClean="0">
                            <a:latin typeface="Cambria Math" panose="02040503050406030204" pitchFamily="18" charset="0"/>
                            <a:ea typeface="+mj-ea"/>
                          </a:rPr>
                          <m:t>𝑖</m:t>
                        </m:r>
                      </m:sub>
                    </m:sSub>
                  </m:oMath>
                </a14:m>
                <a:r>
                  <a:rPr lang="zh-CN" altLang="en-US" sz="2400" dirty="0">
                    <a:latin typeface="+mj-ea"/>
                    <a:ea typeface="+mj-ea"/>
                  </a:rPr>
                  <a:t>,;</a:t>
                </a:r>
              </a:p>
              <a:p>
                <a:pPr>
                  <a:lnSpc>
                    <a:spcPct val="150000"/>
                  </a:lnSpc>
                </a:pPr>
                <a:r>
                  <a:rPr lang="zh-CN" altLang="en-US" sz="2400" dirty="0">
                    <a:latin typeface="+mj-ea"/>
                    <a:ea typeface="+mj-ea"/>
                  </a:rPr>
                  <a:t>(6）输出样本集。</a:t>
                </a:r>
              </a:p>
            </p:txBody>
          </p:sp>
        </mc:Choice>
        <mc:Fallback xmlns="">
          <p:sp>
            <p:nvSpPr>
              <p:cNvPr id="5" name="文本框 4"/>
              <p:cNvSpPr txBox="1">
                <a:spLocks noRot="1" noChangeAspect="1" noMove="1" noResize="1" noEditPoints="1" noAdjustHandles="1" noChangeArrowheads="1" noChangeShapeType="1" noTextEdit="1"/>
              </p:cNvSpPr>
              <p:nvPr/>
            </p:nvSpPr>
            <p:spPr>
              <a:xfrm>
                <a:off x="731975" y="1385741"/>
                <a:ext cx="10728049" cy="5125057"/>
              </a:xfrm>
              <a:prstGeom prst="rect">
                <a:avLst/>
              </a:prstGeom>
              <a:blipFill>
                <a:blip r:embed="rId2"/>
                <a:stretch>
                  <a:fillRect l="-852" t="-951" b="-951"/>
                </a:stretch>
              </a:blipFill>
            </p:spPr>
            <p:txBody>
              <a:bodyPr/>
              <a:lstStyle/>
              <a:p>
                <a:r>
                  <a:rPr lang="zh-CN" altLang="en-US">
                    <a:noFill/>
                  </a:rPr>
                  <a:t> </a:t>
                </a:r>
              </a:p>
            </p:txBody>
          </p:sp>
        </mc:Fallback>
      </mc:AlternateContent>
      <p:cxnSp>
        <p:nvCxnSpPr>
          <p:cNvPr id="7" name="直接箭头连接符 6"/>
          <p:cNvCxnSpPr/>
          <p:nvPr/>
        </p:nvCxnSpPr>
        <p:spPr>
          <a:xfrm>
            <a:off x="2993563" y="1610434"/>
            <a:ext cx="3708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直接箭头连接符 7"/>
          <p:cNvCxnSpPr/>
          <p:nvPr/>
        </p:nvCxnSpPr>
        <p:spPr>
          <a:xfrm>
            <a:off x="1290530" y="2020285"/>
            <a:ext cx="3708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3. 1 </a:t>
            </a:r>
            <a:r>
              <a:rPr lang="zh-CN" altLang="en-US" dirty="0">
                <a:solidFill>
                  <a:schemeClr val="tx1"/>
                </a:solidFill>
                <a:latin typeface="+mn-ea"/>
                <a:sym typeface="+mn-ea"/>
              </a:rPr>
              <a:t>线性判别分析</a:t>
            </a:r>
            <a:r>
              <a:rPr lang="en-US" altLang="zh-CN" dirty="0">
                <a:solidFill>
                  <a:schemeClr val="tx1"/>
                </a:solidFill>
                <a:latin typeface="+mn-ea"/>
                <a:sym typeface="+mn-ea"/>
              </a:rPr>
              <a:t>---</a:t>
            </a:r>
            <a:r>
              <a:rPr lang="zh-CN" altLang="en-US" dirty="0">
                <a:solidFill>
                  <a:schemeClr val="tx1"/>
                </a:solidFill>
                <a:latin typeface="+mn-ea"/>
                <a:sym typeface="+mn-ea"/>
              </a:rPr>
              <a:t>算法流程</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58790" y="1351508"/>
            <a:ext cx="10507709" cy="4486741"/>
          </a:xfrm>
          <a:prstGeom prst="rect">
            <a:avLst/>
          </a:prstGeom>
          <a:noFill/>
        </p:spPr>
        <p:txBody>
          <a:bodyPr wrap="square">
            <a:spAutoFit/>
          </a:bodyPr>
          <a:lstStyle/>
          <a:p>
            <a:pPr>
              <a:lnSpc>
                <a:spcPct val="120000"/>
              </a:lnSpc>
            </a:pPr>
            <a:r>
              <a:rPr lang="zh-CN" altLang="en-US" sz="2400" dirty="0">
                <a:latin typeface="+mj-ea"/>
                <a:ea typeface="+mj-ea"/>
              </a:rPr>
              <a:t>LDA算法既可以用来降维，也可以用来分类，但是目前来说，主要还是用于降维。在我们进行图像识别相关的数据分析时，LDA是一个有力的工具。</a:t>
            </a:r>
          </a:p>
          <a:p>
            <a:pPr>
              <a:lnSpc>
                <a:spcPct val="120000"/>
              </a:lnSpc>
            </a:pPr>
            <a:endParaRPr lang="en-US" altLang="zh-CN" sz="2400" dirty="0">
              <a:latin typeface="+mj-ea"/>
              <a:ea typeface="+mj-ea"/>
            </a:endParaRPr>
          </a:p>
          <a:p>
            <a:pPr>
              <a:lnSpc>
                <a:spcPct val="120000"/>
              </a:lnSpc>
            </a:pPr>
            <a:r>
              <a:rPr lang="zh-CN" altLang="en-US" sz="2400" b="1" dirty="0">
                <a:latin typeface="+mj-ea"/>
                <a:ea typeface="+mj-ea"/>
              </a:rPr>
              <a:t>LDA算法的主要优点:</a:t>
            </a:r>
            <a:endParaRPr lang="en-US" altLang="zh-CN" sz="2400" b="1" dirty="0">
              <a:latin typeface="+mj-ea"/>
              <a:ea typeface="+mj-ea"/>
            </a:endParaRPr>
          </a:p>
          <a:p>
            <a:pPr>
              <a:lnSpc>
                <a:spcPct val="120000"/>
              </a:lnSpc>
            </a:pPr>
            <a:endParaRPr lang="zh-CN" altLang="en-US" sz="2400" b="1" dirty="0">
              <a:latin typeface="+mj-ea"/>
              <a:ea typeface="+mj-ea"/>
            </a:endParaRPr>
          </a:p>
          <a:p>
            <a:pPr marL="800100" lvl="1" indent="-342900">
              <a:lnSpc>
                <a:spcPct val="120000"/>
              </a:lnSpc>
              <a:buFont typeface="Arial" panose="020B0604020202020204" pitchFamily="34" charset="0"/>
              <a:buChar char="•"/>
            </a:pPr>
            <a:r>
              <a:rPr lang="zh-CN" altLang="en-US" sz="2400" dirty="0">
                <a:latin typeface="+mj-ea"/>
                <a:ea typeface="+mj-ea"/>
              </a:rPr>
              <a:t>在降维过程中可以使用类别的先验知识经验。</a:t>
            </a:r>
          </a:p>
          <a:p>
            <a:pPr marL="800100" lvl="1" indent="-342900">
              <a:lnSpc>
                <a:spcPct val="120000"/>
              </a:lnSpc>
              <a:buFont typeface="Arial" panose="020B0604020202020204" pitchFamily="34" charset="0"/>
              <a:buChar char="•"/>
            </a:pPr>
            <a:r>
              <a:rPr lang="zh-CN" altLang="en-US" sz="2400" dirty="0">
                <a:latin typeface="+mj-ea"/>
                <a:ea typeface="+mj-ea"/>
              </a:rPr>
              <a:t>LDA在样本分类信息依赖均值而不是方差的时候，比PCA之类的算法较优</a:t>
            </a:r>
            <a:endParaRPr lang="en-US" altLang="zh-CN" sz="2400" dirty="0">
              <a:latin typeface="+mj-ea"/>
              <a:ea typeface="+mj-ea"/>
            </a:endParaRPr>
          </a:p>
          <a:p>
            <a:pPr>
              <a:lnSpc>
                <a:spcPct val="120000"/>
              </a:lnSpc>
            </a:pPr>
            <a:endParaRPr lang="en-US" altLang="zh-CN" sz="2400" dirty="0">
              <a:latin typeface="+mj-ea"/>
              <a:ea typeface="+mj-ea"/>
            </a:endParaRPr>
          </a:p>
          <a:p>
            <a:pPr>
              <a:lnSpc>
                <a:spcPct val="120000"/>
              </a:lnSpc>
            </a:pPr>
            <a:endParaRPr lang="zh-CN" altLang="en-US" sz="2400" dirty="0">
              <a:latin typeface="+mj-ea"/>
              <a:ea typeface="+mj-ea"/>
            </a:endParaRPr>
          </a:p>
        </p:txBody>
      </p:sp>
      <p:sp>
        <p:nvSpPr>
          <p:cNvPr id="6"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3. 1 </a:t>
            </a:r>
            <a:r>
              <a:rPr lang="zh-CN" altLang="en-US" dirty="0">
                <a:solidFill>
                  <a:schemeClr val="tx1"/>
                </a:solidFill>
                <a:latin typeface="+mn-ea"/>
                <a:sym typeface="+mn-ea"/>
              </a:rPr>
              <a:t>线性判别分析</a:t>
            </a:r>
            <a:r>
              <a:rPr lang="en-US" altLang="zh-CN" dirty="0">
                <a:solidFill>
                  <a:schemeClr val="tx1"/>
                </a:solidFill>
                <a:latin typeface="+mn-ea"/>
                <a:sym typeface="+mn-ea"/>
              </a:rPr>
              <a:t>---</a:t>
            </a:r>
            <a:r>
              <a:rPr lang="zh-CN" altLang="en-US" dirty="0">
                <a:solidFill>
                  <a:schemeClr val="tx1"/>
                </a:solidFill>
                <a:latin typeface="+mn-ea"/>
                <a:sym typeface="+mn-ea"/>
              </a:rPr>
              <a:t>优缺点</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68338" y="1457936"/>
            <a:ext cx="10748962" cy="3351046"/>
          </a:xfrm>
          <a:prstGeom prst="rect">
            <a:avLst/>
          </a:prstGeom>
          <a:noFill/>
        </p:spPr>
        <p:txBody>
          <a:bodyPr wrap="square">
            <a:spAutoFit/>
          </a:bodyPr>
          <a:lstStyle/>
          <a:p>
            <a:pPr>
              <a:lnSpc>
                <a:spcPct val="150000"/>
              </a:lnSpc>
            </a:pPr>
            <a:r>
              <a:rPr lang="zh-CN" altLang="en-US" sz="2400" b="1" dirty="0">
                <a:latin typeface="+mj-ea"/>
                <a:ea typeface="+mj-ea"/>
              </a:rPr>
              <a:t>LDA算法的主要缺点:</a:t>
            </a:r>
          </a:p>
          <a:p>
            <a:pPr marL="800100" lvl="1" indent="-342900">
              <a:lnSpc>
                <a:spcPct val="150000"/>
              </a:lnSpc>
              <a:buFont typeface="Arial" panose="020B0604020202020204" pitchFamily="34" charset="0"/>
              <a:buChar char="•"/>
            </a:pPr>
            <a:r>
              <a:rPr lang="zh-CN" altLang="en-US" sz="2400" dirty="0">
                <a:latin typeface="+mj-ea"/>
                <a:ea typeface="+mj-ea"/>
              </a:rPr>
              <a:t>LDA不适合对非高斯分布样本进行降维。</a:t>
            </a:r>
          </a:p>
          <a:p>
            <a:pPr marL="800100" lvl="1" indent="-342900">
              <a:lnSpc>
                <a:spcPct val="150000"/>
              </a:lnSpc>
              <a:buFont typeface="Arial" panose="020B0604020202020204" pitchFamily="34" charset="0"/>
              <a:buChar char="•"/>
            </a:pPr>
            <a:r>
              <a:rPr lang="zh-CN" altLang="en-US" sz="2400" dirty="0">
                <a:latin typeface="+mj-ea"/>
                <a:ea typeface="+mj-ea"/>
              </a:rPr>
              <a:t>LDA降维最多降到类别数k-1的维数，如果我们降维的维度大于k-1，则不能使用LDA。当然目前有一些LDA的进化版算法可以绕过这个问题。</a:t>
            </a:r>
          </a:p>
          <a:p>
            <a:pPr marL="800100" lvl="1" indent="-342900">
              <a:lnSpc>
                <a:spcPct val="150000"/>
              </a:lnSpc>
              <a:buFont typeface="Arial" panose="020B0604020202020204" pitchFamily="34" charset="0"/>
              <a:buChar char="•"/>
            </a:pPr>
            <a:r>
              <a:rPr lang="zh-CN" altLang="en-US" sz="2400" dirty="0">
                <a:latin typeface="+mj-ea"/>
                <a:ea typeface="+mj-ea"/>
              </a:rPr>
              <a:t>LDA在样本分类信息依赖方差而不是均值的时候，降维效果不好。 </a:t>
            </a:r>
            <a:endParaRPr lang="en-US" altLang="zh-CN" sz="2400" dirty="0">
              <a:latin typeface="+mj-ea"/>
              <a:ea typeface="+mj-ea"/>
            </a:endParaRPr>
          </a:p>
          <a:p>
            <a:pPr marL="800100" lvl="1" indent="-342900">
              <a:lnSpc>
                <a:spcPct val="150000"/>
              </a:lnSpc>
              <a:buFont typeface="Arial" panose="020B0604020202020204" pitchFamily="34" charset="0"/>
              <a:buChar char="•"/>
            </a:pPr>
            <a:r>
              <a:rPr lang="zh-CN" altLang="en-US" sz="2400" dirty="0">
                <a:latin typeface="+mj-ea"/>
                <a:ea typeface="+mj-ea"/>
              </a:rPr>
              <a:t>LDA可能过度拟合数据。</a:t>
            </a:r>
          </a:p>
        </p:txBody>
      </p:sp>
      <p:sp>
        <p:nvSpPr>
          <p:cNvPr id="6"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3. 1 </a:t>
            </a:r>
            <a:r>
              <a:rPr lang="zh-CN" altLang="en-US" dirty="0">
                <a:solidFill>
                  <a:schemeClr val="tx1"/>
                </a:solidFill>
                <a:latin typeface="+mn-ea"/>
                <a:sym typeface="+mn-ea"/>
              </a:rPr>
              <a:t>线性判别分析</a:t>
            </a:r>
            <a:r>
              <a:rPr lang="en-US" altLang="zh-CN" dirty="0">
                <a:solidFill>
                  <a:schemeClr val="tx1"/>
                </a:solidFill>
                <a:latin typeface="+mn-ea"/>
                <a:sym typeface="+mn-ea"/>
              </a:rPr>
              <a:t>---</a:t>
            </a:r>
            <a:r>
              <a:rPr lang="zh-CN" altLang="en-US" dirty="0">
                <a:solidFill>
                  <a:schemeClr val="tx1"/>
                </a:solidFill>
                <a:latin typeface="+mn-ea"/>
                <a:sym typeface="+mn-ea"/>
              </a:rPr>
              <a:t>优缺点</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885440" y="1569720"/>
            <a:ext cx="6313805" cy="2186940"/>
            <a:chOff x="4544" y="2472"/>
            <a:chExt cx="9943" cy="3444"/>
          </a:xfrm>
        </p:grpSpPr>
        <p:sp>
          <p:nvSpPr>
            <p:cNvPr id="4" name="TextBox 6"/>
            <p:cNvSpPr txBox="1">
              <a:spLocks noChangeArrowheads="1"/>
            </p:cNvSpPr>
            <p:nvPr/>
          </p:nvSpPr>
          <p:spPr bwMode="auto">
            <a:xfrm>
              <a:off x="4544" y="2472"/>
              <a:ext cx="8040" cy="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 </a:t>
              </a:r>
              <a:r>
                <a:rPr lang="en-US" altLang="zh-CN" sz="4000" dirty="0">
                  <a:solidFill>
                    <a:schemeClr val="tx1"/>
                  </a:solidFill>
                  <a:latin typeface="Impact" panose="020B0806030902050204" pitchFamily="34" charset="0"/>
                  <a:ea typeface="微软雅黑" panose="020B0503020204020204" charset="-122"/>
                </a:rPr>
                <a:t> </a:t>
              </a:r>
              <a:r>
                <a:rPr lang="en-US" altLang="zh-CN" sz="3600" dirty="0">
                  <a:solidFill>
                    <a:schemeClr val="tx1"/>
                  </a:solidFill>
                  <a:latin typeface="Impact" panose="020B0806030902050204" pitchFamily="34" charset="0"/>
                  <a:ea typeface="微软雅黑" panose="020B0503020204020204" charset="-122"/>
                </a:rPr>
                <a:t>  4. 1  </a:t>
              </a:r>
              <a:r>
                <a:rPr lang="zh-CN" altLang="en-US" sz="3600" dirty="0">
                  <a:solidFill>
                    <a:schemeClr val="tx1"/>
                  </a:solidFill>
                  <a:latin typeface="Impact" panose="020B0806030902050204" pitchFamily="34" charset="0"/>
                  <a:ea typeface="微软雅黑" panose="020B0503020204020204" charset="-122"/>
                </a:rPr>
                <a:t>一对一</a:t>
              </a:r>
            </a:p>
          </p:txBody>
        </p:sp>
        <p:sp>
          <p:nvSpPr>
            <p:cNvPr id="5" name="TextBox 10"/>
            <p:cNvSpPr txBox="1">
              <a:spLocks noChangeArrowheads="1"/>
            </p:cNvSpPr>
            <p:nvPr/>
          </p:nvSpPr>
          <p:spPr bwMode="auto">
            <a:xfrm>
              <a:off x="4570" y="3760"/>
              <a:ext cx="798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    4. 2  </a:t>
              </a:r>
              <a:r>
                <a:rPr lang="zh-CN" altLang="en-US" sz="3600" dirty="0">
                  <a:latin typeface="Impact" panose="020B0806030902050204" pitchFamily="34" charset="0"/>
                  <a:ea typeface="微软雅黑" panose="020B0503020204020204" charset="-122"/>
                </a:rPr>
                <a:t>一对其余</a:t>
              </a:r>
            </a:p>
          </p:txBody>
        </p:sp>
        <p:sp>
          <p:nvSpPr>
            <p:cNvPr id="6" name="TextBox 11"/>
            <p:cNvSpPr txBox="1">
              <a:spLocks noChangeArrowheads="1"/>
            </p:cNvSpPr>
            <p:nvPr/>
          </p:nvSpPr>
          <p:spPr bwMode="auto">
            <a:xfrm>
              <a:off x="4570" y="5044"/>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sym typeface="+mn-ea"/>
                </a:rPr>
                <a:t>    4. 3  </a:t>
              </a:r>
              <a:r>
                <a:rPr lang="zh-CN" altLang="en-US" sz="3600" dirty="0">
                  <a:latin typeface="Impact" panose="020B0806030902050204" pitchFamily="34" charset="0"/>
                  <a:ea typeface="微软雅黑" panose="020B0503020204020204" charset="-122"/>
                  <a:sym typeface="+mn-ea"/>
                </a:rPr>
                <a:t>多对多</a:t>
              </a:r>
            </a:p>
          </p:txBody>
        </p:sp>
      </p:gr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4. </a:t>
            </a:r>
            <a:r>
              <a:rPr lang="zh-CN" altLang="en-US" dirty="0">
                <a:solidFill>
                  <a:schemeClr val="tx1"/>
                </a:solidFill>
              </a:rPr>
              <a:t>多分类学习</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39409" y="2157274"/>
            <a:ext cx="8055006" cy="461665"/>
          </a:xfrm>
          <a:prstGeom prst="rect">
            <a:avLst/>
          </a:prstGeom>
          <a:noFill/>
        </p:spPr>
        <p:txBody>
          <a:bodyPr wrap="square" rtlCol="0">
            <a:spAutoFit/>
          </a:bodyPr>
          <a:lstStyle/>
          <a:p>
            <a:r>
              <a:rPr lang="zh-CN" altLang="en-US" sz="2400" dirty="0">
                <a:latin typeface="+mj-ea"/>
                <a:ea typeface="+mj-ea"/>
              </a:rPr>
              <a:t>在逻辑回归中提及，逻辑回归只能解决二分类问题</a:t>
            </a:r>
          </a:p>
        </p:txBody>
      </p:sp>
      <p:sp>
        <p:nvSpPr>
          <p:cNvPr id="5" name="文本框 4"/>
          <p:cNvSpPr txBox="1"/>
          <p:nvPr/>
        </p:nvSpPr>
        <p:spPr>
          <a:xfrm>
            <a:off x="1639409" y="3562139"/>
            <a:ext cx="8055006" cy="461665"/>
          </a:xfrm>
          <a:prstGeom prst="rect">
            <a:avLst/>
          </a:prstGeom>
          <a:noFill/>
        </p:spPr>
        <p:txBody>
          <a:bodyPr wrap="square" rtlCol="0">
            <a:spAutoFit/>
          </a:bodyPr>
          <a:lstStyle/>
          <a:p>
            <a:r>
              <a:rPr lang="zh-CN" altLang="en-US" sz="2400" dirty="0">
                <a:latin typeface="+mj-ea"/>
                <a:ea typeface="+mj-ea"/>
              </a:rPr>
              <a:t>多分类任务怎么解决呢？</a:t>
            </a:r>
          </a:p>
        </p:txBody>
      </p:sp>
      <p:pic>
        <p:nvPicPr>
          <p:cNvPr id="7" name="图片 6"/>
          <p:cNvPicPr>
            <a:picLocks noChangeAspect="1"/>
          </p:cNvPicPr>
          <p:nvPr/>
        </p:nvPicPr>
        <p:blipFill>
          <a:blip r:embed="rId2">
            <a:clrChange>
              <a:clrFrom>
                <a:srgbClr val="F6F6F6"/>
              </a:clrFrom>
              <a:clrTo>
                <a:srgbClr val="F6F6F6">
                  <a:alpha val="0"/>
                </a:srgbClr>
              </a:clrTo>
            </a:clrChange>
          </a:blip>
          <a:stretch>
            <a:fillRect/>
          </a:stretch>
        </p:blipFill>
        <p:spPr>
          <a:xfrm>
            <a:off x="6323859" y="3090077"/>
            <a:ext cx="3667637" cy="3305636"/>
          </a:xfrm>
          <a:prstGeom prst="rect">
            <a:avLst/>
          </a:prstGeom>
        </p:spPr>
      </p:pic>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4. </a:t>
            </a:r>
            <a:r>
              <a:rPr lang="zh-CN" altLang="en-US" dirty="0">
                <a:solidFill>
                  <a:schemeClr val="tx1"/>
                </a:solidFill>
              </a:rPr>
              <a:t>多分类学习</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8338" y="1612160"/>
            <a:ext cx="10469562" cy="3163040"/>
          </a:xfrm>
        </p:spPr>
        <p:txBody>
          <a:bodyPr>
            <a:noAutofit/>
          </a:bodyPr>
          <a:lstStyle/>
          <a:p>
            <a:pPr>
              <a:lnSpc>
                <a:spcPct val="120000"/>
              </a:lnSpc>
              <a:buFont typeface="Wingdings" panose="05000000000000000000" pitchFamily="2" charset="2"/>
              <a:buChar char="n"/>
            </a:pPr>
            <a:r>
              <a:rPr lang="zh-CN" altLang="en-US" sz="2400" dirty="0">
                <a:cs typeface="微软雅黑" panose="020B0503020204020204" charset="-122"/>
              </a:rPr>
              <a:t>多分类学习方法</a:t>
            </a:r>
            <a:endParaRPr lang="en-US" altLang="zh-CN" sz="2400" dirty="0">
              <a:cs typeface="微软雅黑" panose="020B0503020204020204" charset="-122"/>
            </a:endParaRPr>
          </a:p>
          <a:p>
            <a:pPr lvl="1">
              <a:lnSpc>
                <a:spcPct val="120000"/>
              </a:lnSpc>
              <a:buFont typeface="Arial" panose="020B0604020202020204" pitchFamily="34" charset="0"/>
              <a:buChar char="•"/>
            </a:pPr>
            <a:r>
              <a:rPr lang="zh-CN" altLang="en-US" sz="2400" dirty="0">
                <a:latin typeface="+mj-ea"/>
                <a:ea typeface="+mj-ea"/>
                <a:cs typeface="微软雅黑" panose="020B0503020204020204" charset="-122"/>
              </a:rPr>
              <a:t>二分类学习方法推广到多类</a:t>
            </a:r>
            <a:endParaRPr lang="en-US" altLang="zh-CN" sz="2400" dirty="0">
              <a:latin typeface="+mj-ea"/>
              <a:ea typeface="+mj-ea"/>
              <a:cs typeface="微软雅黑" panose="020B0503020204020204" charset="-122"/>
            </a:endParaRPr>
          </a:p>
          <a:p>
            <a:pPr lvl="1">
              <a:lnSpc>
                <a:spcPct val="120000"/>
              </a:lnSpc>
              <a:buFont typeface="Arial" panose="020B0604020202020204" pitchFamily="34" charset="0"/>
              <a:buChar char="•"/>
            </a:pPr>
            <a:r>
              <a:rPr lang="zh-CN" altLang="en-US" sz="2400" dirty="0">
                <a:latin typeface="+mj-ea"/>
                <a:ea typeface="+mj-ea"/>
                <a:cs typeface="微软雅黑" panose="020B0503020204020204" charset="-122"/>
              </a:rPr>
              <a:t>利用二分类学习器解决多分类问题</a:t>
            </a:r>
            <a:r>
              <a:rPr lang="zh-CN" altLang="en-US" sz="2400" dirty="0">
                <a:solidFill>
                  <a:srgbClr val="FF0000"/>
                </a:solidFill>
                <a:latin typeface="+mj-ea"/>
                <a:ea typeface="+mj-ea"/>
                <a:cs typeface="微软雅黑" panose="020B0503020204020204" charset="-122"/>
              </a:rPr>
              <a:t>（常用）</a:t>
            </a:r>
            <a:endParaRPr lang="en-US" altLang="zh-CN" sz="2400" dirty="0">
              <a:solidFill>
                <a:srgbClr val="FF0000"/>
              </a:solidFill>
              <a:latin typeface="+mj-ea"/>
              <a:ea typeface="+mj-ea"/>
              <a:cs typeface="微软雅黑" panose="020B0503020204020204" charset="-122"/>
            </a:endParaRPr>
          </a:p>
          <a:p>
            <a:pPr lvl="2">
              <a:lnSpc>
                <a:spcPct val="120000"/>
              </a:lnSpc>
            </a:pPr>
            <a:r>
              <a:rPr lang="zh-CN" altLang="en-US" sz="2400" dirty="0">
                <a:latin typeface="+mj-ea"/>
                <a:ea typeface="+mj-ea"/>
                <a:cs typeface="微软雅黑" panose="020B0503020204020204" charset="-122"/>
              </a:rPr>
              <a:t>对问题进行拆分，为拆出的每个二分类任务训练一个分类器</a:t>
            </a:r>
            <a:endParaRPr lang="en-US" altLang="zh-CN" sz="2400" dirty="0">
              <a:latin typeface="+mj-ea"/>
              <a:ea typeface="+mj-ea"/>
              <a:cs typeface="微软雅黑" panose="020B0503020204020204" charset="-122"/>
            </a:endParaRPr>
          </a:p>
          <a:p>
            <a:pPr lvl="2">
              <a:lnSpc>
                <a:spcPct val="120000"/>
              </a:lnSpc>
            </a:pPr>
            <a:r>
              <a:rPr lang="zh-CN" altLang="en-US" sz="2400" dirty="0">
                <a:latin typeface="+mj-ea"/>
                <a:ea typeface="+mj-ea"/>
                <a:cs typeface="微软雅黑" panose="020B0503020204020204" charset="-122"/>
              </a:rPr>
              <a:t>对于每个分类器的预测结果进行集成以获得最终的多分类结果</a:t>
            </a:r>
            <a:endParaRPr lang="en-US" altLang="zh-CN" dirty="0">
              <a:latin typeface="+mj-ea"/>
              <a:ea typeface="+mj-ea"/>
              <a:cs typeface="微软雅黑" panose="020B0503020204020204" charset="-122"/>
            </a:endParaRPr>
          </a:p>
          <a:p>
            <a:pPr marL="342900" indent="-342900">
              <a:lnSpc>
                <a:spcPct val="120000"/>
              </a:lnSpc>
              <a:buFont typeface="Wingdings" panose="05000000000000000000" pitchFamily="2" charset="2"/>
              <a:buChar char="n"/>
            </a:pPr>
            <a:r>
              <a:rPr lang="zh-CN" altLang="en-US" sz="2400" dirty="0">
                <a:latin typeface="+mj-ea"/>
                <a:ea typeface="+mj-ea"/>
                <a:cs typeface="微软雅黑" panose="020B0503020204020204" charset="-122"/>
              </a:rPr>
              <a:t>拆分策略</a:t>
            </a:r>
            <a:endParaRPr lang="en-US" altLang="zh-CN" sz="2400" dirty="0">
              <a:latin typeface="+mj-ea"/>
              <a:ea typeface="+mj-ea"/>
              <a:cs typeface="微软雅黑" panose="020B0503020204020204" charset="-122"/>
            </a:endParaRPr>
          </a:p>
          <a:p>
            <a:pPr marL="800100" lvl="1" indent="-342900">
              <a:lnSpc>
                <a:spcPct val="120000"/>
              </a:lnSpc>
              <a:buFont typeface="Arial" panose="020B0604020202020204" pitchFamily="34" charset="0"/>
              <a:buChar char="•"/>
            </a:pPr>
            <a:r>
              <a:rPr lang="zh-CN" altLang="en-US" sz="2400" dirty="0">
                <a:latin typeface="+mj-ea"/>
                <a:ea typeface="+mj-ea"/>
                <a:cs typeface="微软雅黑" panose="020B0503020204020204" charset="-122"/>
              </a:rPr>
              <a:t>一对一（</a:t>
            </a:r>
            <a:r>
              <a:rPr lang="en-US" altLang="zh-CN" sz="2400" dirty="0">
                <a:latin typeface="+mj-ea"/>
                <a:ea typeface="+mj-ea"/>
                <a:cs typeface="微软雅黑" panose="020B0503020204020204" charset="-122"/>
              </a:rPr>
              <a:t>One vs. One, </a:t>
            </a:r>
            <a:r>
              <a:rPr lang="en-US" altLang="zh-CN" sz="2400" dirty="0" err="1">
                <a:latin typeface="+mj-ea"/>
                <a:ea typeface="+mj-ea"/>
                <a:cs typeface="微软雅黑" panose="020B0503020204020204" charset="-122"/>
              </a:rPr>
              <a:t>OvO</a:t>
            </a:r>
            <a:r>
              <a:rPr lang="zh-CN" altLang="en-US" sz="2400" dirty="0">
                <a:latin typeface="+mj-ea"/>
                <a:ea typeface="+mj-ea"/>
                <a:cs typeface="微软雅黑" panose="020B0503020204020204" charset="-122"/>
              </a:rPr>
              <a:t>）</a:t>
            </a:r>
            <a:endParaRPr lang="en-US" altLang="zh-CN" sz="2400" dirty="0">
              <a:latin typeface="+mj-ea"/>
              <a:ea typeface="+mj-ea"/>
              <a:cs typeface="微软雅黑" panose="020B0503020204020204" charset="-122"/>
            </a:endParaRPr>
          </a:p>
          <a:p>
            <a:pPr marL="800100" lvl="1" indent="-342900">
              <a:lnSpc>
                <a:spcPct val="120000"/>
              </a:lnSpc>
              <a:buFont typeface="Arial" panose="020B0604020202020204" pitchFamily="34" charset="0"/>
              <a:buChar char="•"/>
            </a:pPr>
            <a:r>
              <a:rPr lang="zh-CN" altLang="en-US" sz="2400" dirty="0">
                <a:latin typeface="+mj-ea"/>
                <a:ea typeface="+mj-ea"/>
                <a:cs typeface="微软雅黑" panose="020B0503020204020204" charset="-122"/>
              </a:rPr>
              <a:t>一对其余（</a:t>
            </a:r>
            <a:r>
              <a:rPr lang="en-US" altLang="zh-CN" sz="2400" dirty="0">
                <a:latin typeface="+mj-ea"/>
                <a:ea typeface="+mj-ea"/>
                <a:cs typeface="微软雅黑" panose="020B0503020204020204" charset="-122"/>
              </a:rPr>
              <a:t>One vs. Rest, </a:t>
            </a:r>
            <a:r>
              <a:rPr lang="en-US" altLang="zh-CN" sz="2400" dirty="0" err="1">
                <a:latin typeface="+mj-ea"/>
                <a:ea typeface="+mj-ea"/>
                <a:cs typeface="微软雅黑" panose="020B0503020204020204" charset="-122"/>
              </a:rPr>
              <a:t>OvR</a:t>
            </a:r>
            <a:r>
              <a:rPr lang="zh-CN" altLang="en-US" sz="2400" dirty="0">
                <a:latin typeface="+mj-ea"/>
                <a:ea typeface="+mj-ea"/>
                <a:cs typeface="微软雅黑" panose="020B0503020204020204" charset="-122"/>
              </a:rPr>
              <a:t>）</a:t>
            </a:r>
            <a:endParaRPr lang="en-US" altLang="zh-CN" sz="2400" dirty="0">
              <a:latin typeface="+mj-ea"/>
              <a:ea typeface="+mj-ea"/>
              <a:cs typeface="微软雅黑" panose="020B0503020204020204" charset="-122"/>
            </a:endParaRPr>
          </a:p>
          <a:p>
            <a:pPr marL="800100" lvl="1" indent="-342900">
              <a:lnSpc>
                <a:spcPct val="120000"/>
              </a:lnSpc>
              <a:buFont typeface="Arial" panose="020B0604020202020204" pitchFamily="34" charset="0"/>
              <a:buChar char="•"/>
            </a:pPr>
            <a:r>
              <a:rPr lang="zh-CN" altLang="en-US" sz="2400" dirty="0">
                <a:latin typeface="+mj-ea"/>
                <a:ea typeface="+mj-ea"/>
                <a:cs typeface="微软雅黑" panose="020B0503020204020204" charset="-122"/>
              </a:rPr>
              <a:t>多对多（</a:t>
            </a:r>
            <a:r>
              <a:rPr lang="en-US" altLang="zh-CN" sz="2400" dirty="0">
                <a:latin typeface="+mj-ea"/>
                <a:ea typeface="+mj-ea"/>
                <a:cs typeface="微软雅黑" panose="020B0503020204020204" charset="-122"/>
              </a:rPr>
              <a:t>Many vs. Many, </a:t>
            </a:r>
            <a:r>
              <a:rPr lang="en-US" altLang="zh-CN" sz="2400" dirty="0" err="1">
                <a:latin typeface="+mj-ea"/>
                <a:ea typeface="+mj-ea"/>
                <a:cs typeface="微软雅黑" panose="020B0503020204020204" charset="-122"/>
              </a:rPr>
              <a:t>MvM</a:t>
            </a:r>
            <a:r>
              <a:rPr lang="zh-CN" altLang="en-US" sz="2400" dirty="0">
                <a:latin typeface="+mj-ea"/>
                <a:ea typeface="+mj-ea"/>
                <a:cs typeface="微软雅黑" panose="020B0503020204020204" charset="-122"/>
              </a:rPr>
              <a:t>）</a:t>
            </a:r>
            <a:endParaRPr lang="en-US" altLang="zh-CN" sz="2400" dirty="0">
              <a:latin typeface="+mj-ea"/>
              <a:ea typeface="+mj-ea"/>
              <a:cs typeface="微软雅黑" panose="020B0503020204020204" charset="-122"/>
            </a:endParaRPr>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latin typeface="+mj-ea"/>
              </a:rPr>
              <a:t>4. </a:t>
            </a:r>
            <a:r>
              <a:rPr lang="zh-CN" altLang="en-US" dirty="0">
                <a:solidFill>
                  <a:schemeClr val="tx1"/>
                </a:solidFill>
                <a:latin typeface="+mj-ea"/>
              </a:rPr>
              <a:t>多分类学习</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简单的线性回归</a:t>
            </a:r>
          </a:p>
        </p:txBody>
      </p:sp>
      <mc:AlternateContent xmlns:mc="http://schemas.openxmlformats.org/markup-compatibility/2006" xmlns:a14="http://schemas.microsoft.com/office/drawing/2010/main">
        <mc:Choice Requires="a14">
          <p:sp>
            <p:nvSpPr>
              <p:cNvPr id="7" name="文本框 6"/>
              <p:cNvSpPr txBox="1"/>
              <p:nvPr/>
            </p:nvSpPr>
            <p:spPr>
              <a:xfrm>
                <a:off x="1203048" y="1590538"/>
                <a:ext cx="6094520" cy="4519186"/>
              </a:xfrm>
              <a:prstGeom prst="rect">
                <a:avLst/>
              </a:prstGeom>
              <a:noFill/>
            </p:spPr>
            <p:txBody>
              <a:bodyPr wrap="square">
                <a:spAutoFit/>
              </a:bodyPr>
              <a:lstStyle/>
              <a:p>
                <a:pPr>
                  <a:lnSpc>
                    <a:spcPts val="2800"/>
                  </a:lnSpc>
                  <a:spcBef>
                    <a:spcPts val="900"/>
                  </a:spcBef>
                  <a:spcAft>
                    <a:spcPts val="900"/>
                  </a:spcAft>
                </a:pPr>
                <a14:m>
                  <m:oMath xmlns:m="http://schemas.openxmlformats.org/officeDocument/2006/math">
                    <m:r>
                      <a:rPr lang="en-US" altLang="zh-CN" sz="2400" i="1" smtClean="0">
                        <a:solidFill>
                          <a:srgbClr val="FF0000"/>
                        </a:solidFill>
                        <a:latin typeface="Cambria Math" panose="02040503050406030204" pitchFamily="18" charset="0"/>
                        <a:ea typeface="+mj-ea"/>
                        <a:cs typeface="Times New Roman" panose="02020603050405020304" pitchFamily="18" charset="0"/>
                      </a:rPr>
                      <m:t>𝑚</m:t>
                    </m:r>
                  </m:oMath>
                </a14:m>
                <a:r>
                  <a:rPr lang="en-US" altLang="zh-CN" sz="2400" dirty="0">
                    <a:latin typeface="+mj-ea"/>
                    <a:ea typeface="+mj-ea"/>
                    <a:cs typeface="Times New Roman" panose="02020603050405020304" pitchFamily="18" charset="0"/>
                  </a:rPr>
                  <a:t> </a:t>
                </a:r>
                <a:r>
                  <a:rPr lang="en-US" altLang="zh-CN" sz="2400" dirty="0">
                    <a:latin typeface="+mj-ea"/>
                    <a:ea typeface="+mj-ea"/>
                  </a:rPr>
                  <a:t>代表训练集中</a:t>
                </a:r>
                <a:r>
                  <a:rPr lang="zh-CN" altLang="en-US" sz="2400" dirty="0">
                    <a:latin typeface="+mj-ea"/>
                    <a:ea typeface="+mj-ea"/>
                  </a:rPr>
                  <a:t>样本</a:t>
                </a:r>
                <a:r>
                  <a:rPr lang="en-US" altLang="zh-CN" sz="2400" dirty="0" err="1">
                    <a:latin typeface="+mj-ea"/>
                    <a:ea typeface="+mj-ea"/>
                  </a:rPr>
                  <a:t>的数量</a:t>
                </a:r>
                <a:endParaRPr lang="en-US" altLang="zh-CN" sz="2400" dirty="0">
                  <a:latin typeface="+mj-ea"/>
                  <a:ea typeface="+mj-ea"/>
                </a:endParaRPr>
              </a:p>
              <a:p>
                <a:pPr>
                  <a:lnSpc>
                    <a:spcPts val="2800"/>
                  </a:lnSpc>
                  <a:spcBef>
                    <a:spcPts val="900"/>
                  </a:spcBef>
                  <a:spcAft>
                    <a:spcPts val="900"/>
                  </a:spcAft>
                </a:pPr>
                <a14:m>
                  <m:oMath xmlns:m="http://schemas.openxmlformats.org/officeDocument/2006/math">
                    <m:r>
                      <a:rPr lang="en-US" altLang="zh-CN" sz="2400" i="1" smtClean="0">
                        <a:solidFill>
                          <a:srgbClr val="FF0000"/>
                        </a:solidFill>
                        <a:latin typeface="Cambria Math" panose="02040503050406030204" pitchFamily="18" charset="0"/>
                        <a:ea typeface="+mj-ea"/>
                        <a:cs typeface="Times New Roman" panose="02020603050405020304" pitchFamily="18" charset="0"/>
                      </a:rPr>
                      <m:t>𝑥</m:t>
                    </m:r>
                  </m:oMath>
                </a14:m>
                <a:r>
                  <a:rPr lang="en-US" altLang="zh-CN" sz="2400" dirty="0">
                    <a:latin typeface="+mj-ea"/>
                    <a:ea typeface="+mj-ea"/>
                    <a:cs typeface="Times New Roman" panose="02020603050405020304" pitchFamily="18" charset="0"/>
                  </a:rPr>
                  <a:t> </a:t>
                </a:r>
                <a:r>
                  <a:rPr lang="en-US" altLang="zh-CN" sz="2400" dirty="0" err="1">
                    <a:latin typeface="+mj-ea"/>
                    <a:ea typeface="+mj-ea"/>
                  </a:rPr>
                  <a:t>代表特征</a:t>
                </a:r>
                <a:r>
                  <a:rPr lang="en-US" altLang="zh-CN" sz="2400" dirty="0">
                    <a:latin typeface="+mj-ea"/>
                    <a:ea typeface="+mj-ea"/>
                  </a:rPr>
                  <a:t>/</a:t>
                </a:r>
                <a:r>
                  <a:rPr lang="en-US" altLang="zh-CN" sz="2400" dirty="0" err="1">
                    <a:latin typeface="+mj-ea"/>
                    <a:ea typeface="+mj-ea"/>
                  </a:rPr>
                  <a:t>输入变量</a:t>
                </a:r>
                <a:endParaRPr lang="zh-CN" altLang="zh-CN" sz="2400" dirty="0">
                  <a:latin typeface="+mj-ea"/>
                  <a:ea typeface="+mj-ea"/>
                </a:endParaRPr>
              </a:p>
              <a:p>
                <a:pPr>
                  <a:lnSpc>
                    <a:spcPts val="2800"/>
                  </a:lnSpc>
                  <a:spcBef>
                    <a:spcPts val="900"/>
                  </a:spcBef>
                  <a:spcAft>
                    <a:spcPts val="900"/>
                  </a:spcAft>
                </a:pPr>
                <a14:m>
                  <m:oMath xmlns:m="http://schemas.openxmlformats.org/officeDocument/2006/math">
                    <m:r>
                      <a:rPr lang="en-US" altLang="zh-CN" sz="2400" i="1" smtClean="0">
                        <a:solidFill>
                          <a:srgbClr val="FF0000"/>
                        </a:solidFill>
                        <a:latin typeface="Cambria Math" panose="02040503050406030204" pitchFamily="18" charset="0"/>
                        <a:ea typeface="+mj-ea"/>
                        <a:cs typeface="Times New Roman" panose="02020603050405020304" pitchFamily="18" charset="0"/>
                      </a:rPr>
                      <m:t>𝑦</m:t>
                    </m:r>
                  </m:oMath>
                </a14:m>
                <a:r>
                  <a:rPr lang="en-US" altLang="zh-CN" sz="2400" dirty="0">
                    <a:solidFill>
                      <a:srgbClr val="FF0000"/>
                    </a:solidFill>
                    <a:latin typeface="+mj-ea"/>
                    <a:ea typeface="+mj-ea"/>
                    <a:cs typeface="Times New Roman" panose="02020603050405020304" pitchFamily="18" charset="0"/>
                  </a:rPr>
                  <a:t> </a:t>
                </a:r>
                <a:r>
                  <a:rPr lang="en-US" altLang="zh-CN" sz="2400" dirty="0" err="1">
                    <a:latin typeface="+mj-ea"/>
                    <a:ea typeface="+mj-ea"/>
                  </a:rPr>
                  <a:t>代表目标变量</a:t>
                </a:r>
                <a:r>
                  <a:rPr lang="en-US" altLang="zh-CN" sz="2400" dirty="0">
                    <a:latin typeface="+mj-ea"/>
                    <a:ea typeface="+mj-ea"/>
                  </a:rPr>
                  <a:t>/</a:t>
                </a:r>
                <a:r>
                  <a:rPr lang="en-US" altLang="zh-CN" sz="2400" dirty="0" err="1">
                    <a:latin typeface="+mj-ea"/>
                    <a:ea typeface="+mj-ea"/>
                  </a:rPr>
                  <a:t>输出变量</a:t>
                </a:r>
                <a:endParaRPr lang="zh-CN" altLang="zh-CN" sz="2400" dirty="0">
                  <a:latin typeface="+mj-ea"/>
                  <a:ea typeface="+mj-ea"/>
                </a:endParaRPr>
              </a:p>
              <a:p>
                <a:pPr>
                  <a:lnSpc>
                    <a:spcPts val="2800"/>
                  </a:lnSpc>
                  <a:spcBef>
                    <a:spcPts val="900"/>
                  </a:spcBef>
                  <a:spcAft>
                    <a:spcPts val="900"/>
                  </a:spcAft>
                </a:pPr>
                <a14:m>
                  <m:oMath xmlns:m="http://schemas.openxmlformats.org/officeDocument/2006/math">
                    <m:d>
                      <m:dPr>
                        <m:ctrlPr>
                          <a:rPr lang="zh-CN" altLang="zh-CN" sz="2400" i="1" smtClean="0">
                            <a:solidFill>
                              <a:srgbClr val="FF0000"/>
                            </a:solidFill>
                            <a:latin typeface="Cambria Math" panose="02040503050406030204" pitchFamily="18" charset="0"/>
                            <a:ea typeface="+mj-ea"/>
                            <a:cs typeface="Times New Roman" panose="02020603050405020304" pitchFamily="18" charset="0"/>
                          </a:rPr>
                        </m:ctrlPr>
                      </m:dPr>
                      <m:e>
                        <m:r>
                          <a:rPr lang="en-US" altLang="zh-CN" sz="2400" i="1">
                            <a:solidFill>
                              <a:srgbClr val="FF0000"/>
                            </a:solidFill>
                            <a:latin typeface="Cambria Math" panose="02040503050406030204" pitchFamily="18" charset="0"/>
                            <a:ea typeface="+mj-ea"/>
                            <a:cs typeface="Times New Roman" panose="02020603050405020304" pitchFamily="18" charset="0"/>
                          </a:rPr>
                          <m:t>𝑥</m:t>
                        </m:r>
                        <m:r>
                          <a:rPr lang="en-US" altLang="zh-CN" sz="2400" i="1">
                            <a:solidFill>
                              <a:srgbClr val="FF0000"/>
                            </a:solidFill>
                            <a:latin typeface="Cambria Math" panose="02040503050406030204" pitchFamily="18" charset="0"/>
                            <a:ea typeface="+mj-ea"/>
                            <a:cs typeface="Times New Roman" panose="02020603050405020304" pitchFamily="18" charset="0"/>
                          </a:rPr>
                          <m:t>,</m:t>
                        </m:r>
                        <m:r>
                          <a:rPr lang="en-US" altLang="zh-CN" sz="2400" i="1">
                            <a:solidFill>
                              <a:srgbClr val="FF0000"/>
                            </a:solidFill>
                            <a:latin typeface="Cambria Math" panose="02040503050406030204" pitchFamily="18" charset="0"/>
                            <a:ea typeface="+mj-ea"/>
                            <a:cs typeface="Times New Roman" panose="02020603050405020304" pitchFamily="18" charset="0"/>
                          </a:rPr>
                          <m:t>𝑦</m:t>
                        </m:r>
                      </m:e>
                    </m:d>
                  </m:oMath>
                </a14:m>
                <a:r>
                  <a:rPr lang="en-US" altLang="zh-CN" sz="2400" dirty="0">
                    <a:latin typeface="+mj-ea"/>
                    <a:ea typeface="+mj-ea"/>
                    <a:cs typeface="Times New Roman" panose="02020603050405020304" pitchFamily="18" charset="0"/>
                  </a:rPr>
                  <a:t> </a:t>
                </a:r>
                <a:r>
                  <a:rPr lang="en-US" altLang="zh-CN" sz="2400" dirty="0" err="1">
                    <a:latin typeface="+mj-ea"/>
                    <a:ea typeface="+mj-ea"/>
                  </a:rPr>
                  <a:t>代表训练集中的样本</a:t>
                </a:r>
                <a:endParaRPr lang="zh-CN" altLang="zh-CN" sz="2400" dirty="0">
                  <a:latin typeface="+mj-ea"/>
                  <a:ea typeface="+mj-ea"/>
                </a:endParaRPr>
              </a:p>
              <a:p>
                <a:pPr>
                  <a:lnSpc>
                    <a:spcPts val="2800"/>
                  </a:lnSpc>
                  <a:spcBef>
                    <a:spcPts val="900"/>
                  </a:spcBef>
                  <a:spcAft>
                    <a:spcPts val="900"/>
                  </a:spcAft>
                </a:pPr>
                <a14:m>
                  <m:oMath xmlns:m="http://schemas.openxmlformats.org/officeDocument/2006/math">
                    <m:r>
                      <a:rPr lang="en-US" altLang="zh-CN" sz="2400" i="1" smtClean="0">
                        <a:solidFill>
                          <a:srgbClr val="FF0000"/>
                        </a:solidFill>
                        <a:latin typeface="Cambria Math" panose="02040503050406030204" pitchFamily="18" charset="0"/>
                        <a:ea typeface="+mj-ea"/>
                        <a:cs typeface="Times New Roman" panose="02020603050405020304" pitchFamily="18" charset="0"/>
                      </a:rPr>
                      <m:t>(</m:t>
                    </m:r>
                    <m:sSup>
                      <m:sSupPr>
                        <m:ctrlPr>
                          <a:rPr lang="zh-CN" altLang="zh-CN" sz="2400" i="1">
                            <a:solidFill>
                              <a:srgbClr val="FF0000"/>
                            </a:solidFill>
                            <a:latin typeface="Cambria Math" panose="02040503050406030204" pitchFamily="18" charset="0"/>
                            <a:ea typeface="+mj-ea"/>
                            <a:cs typeface="Times New Roman" panose="02020603050405020304" pitchFamily="18" charset="0"/>
                          </a:rPr>
                        </m:ctrlPr>
                      </m:sSupPr>
                      <m:e>
                        <m:r>
                          <a:rPr lang="en-US" altLang="zh-CN" sz="2400" i="1">
                            <a:solidFill>
                              <a:srgbClr val="FF0000"/>
                            </a:solidFill>
                            <a:latin typeface="Cambria Math" panose="02040503050406030204" pitchFamily="18" charset="0"/>
                            <a:ea typeface="+mj-ea"/>
                            <a:cs typeface="Times New Roman" panose="02020603050405020304" pitchFamily="18" charset="0"/>
                          </a:rPr>
                          <m:t>𝑥</m:t>
                        </m:r>
                      </m:e>
                      <m:sup>
                        <m:r>
                          <a:rPr lang="en-US" altLang="zh-CN" sz="2400" i="1">
                            <a:solidFill>
                              <a:srgbClr val="FF0000"/>
                            </a:solidFill>
                            <a:latin typeface="Cambria Math" panose="02040503050406030204" pitchFamily="18" charset="0"/>
                            <a:ea typeface="+mj-ea"/>
                            <a:cs typeface="Times New Roman" panose="02020603050405020304" pitchFamily="18" charset="0"/>
                          </a:rPr>
                          <m:t>(</m:t>
                        </m:r>
                        <m:r>
                          <a:rPr lang="en-US" altLang="zh-CN" sz="2400" i="1">
                            <a:solidFill>
                              <a:srgbClr val="FF0000"/>
                            </a:solidFill>
                            <a:latin typeface="Cambria Math" panose="02040503050406030204" pitchFamily="18" charset="0"/>
                            <a:ea typeface="+mj-ea"/>
                            <a:cs typeface="Times New Roman" panose="02020603050405020304" pitchFamily="18" charset="0"/>
                          </a:rPr>
                          <m:t>𝑖</m:t>
                        </m:r>
                        <m:r>
                          <a:rPr lang="en-US" altLang="zh-CN" sz="2400" i="1">
                            <a:solidFill>
                              <a:srgbClr val="FF0000"/>
                            </a:solidFill>
                            <a:latin typeface="Cambria Math" panose="02040503050406030204" pitchFamily="18" charset="0"/>
                            <a:ea typeface="+mj-ea"/>
                            <a:cs typeface="Times New Roman" panose="02020603050405020304" pitchFamily="18" charset="0"/>
                          </a:rPr>
                          <m:t>)</m:t>
                        </m:r>
                      </m:sup>
                    </m:sSup>
                    <m:r>
                      <a:rPr lang="en-US" altLang="zh-CN" sz="2400" i="1">
                        <a:solidFill>
                          <a:srgbClr val="FF0000"/>
                        </a:solidFill>
                        <a:latin typeface="Cambria Math" panose="02040503050406030204" pitchFamily="18" charset="0"/>
                        <a:ea typeface="+mj-ea"/>
                        <a:cs typeface="Times New Roman" panose="02020603050405020304" pitchFamily="18" charset="0"/>
                      </a:rPr>
                      <m:t>,</m:t>
                    </m:r>
                    <m:sSup>
                      <m:sSupPr>
                        <m:ctrlPr>
                          <a:rPr lang="zh-CN" altLang="zh-CN" sz="2400" i="1">
                            <a:solidFill>
                              <a:srgbClr val="FF0000"/>
                            </a:solidFill>
                            <a:latin typeface="Cambria Math" panose="02040503050406030204" pitchFamily="18" charset="0"/>
                            <a:ea typeface="+mj-ea"/>
                            <a:cs typeface="Times New Roman" panose="02020603050405020304" pitchFamily="18" charset="0"/>
                          </a:rPr>
                        </m:ctrlPr>
                      </m:sSupPr>
                      <m:e>
                        <m:r>
                          <a:rPr lang="en-US" altLang="zh-CN" sz="2400" i="1">
                            <a:solidFill>
                              <a:srgbClr val="FF0000"/>
                            </a:solidFill>
                            <a:latin typeface="Cambria Math" panose="02040503050406030204" pitchFamily="18" charset="0"/>
                            <a:ea typeface="+mj-ea"/>
                            <a:cs typeface="Times New Roman" panose="02020603050405020304" pitchFamily="18" charset="0"/>
                          </a:rPr>
                          <m:t>𝑦</m:t>
                        </m:r>
                      </m:e>
                      <m:sup>
                        <m:r>
                          <a:rPr lang="en-US" altLang="zh-CN" sz="2400" i="1">
                            <a:solidFill>
                              <a:srgbClr val="FF0000"/>
                            </a:solidFill>
                            <a:latin typeface="Cambria Math" panose="02040503050406030204" pitchFamily="18" charset="0"/>
                            <a:ea typeface="+mj-ea"/>
                            <a:cs typeface="Times New Roman" panose="02020603050405020304" pitchFamily="18" charset="0"/>
                          </a:rPr>
                          <m:t>(</m:t>
                        </m:r>
                        <m:r>
                          <a:rPr lang="en-US" altLang="zh-CN" sz="2400" i="1">
                            <a:solidFill>
                              <a:srgbClr val="FF0000"/>
                            </a:solidFill>
                            <a:latin typeface="Cambria Math" panose="02040503050406030204" pitchFamily="18" charset="0"/>
                            <a:ea typeface="+mj-ea"/>
                            <a:cs typeface="Times New Roman" panose="02020603050405020304" pitchFamily="18" charset="0"/>
                          </a:rPr>
                          <m:t>𝑖</m:t>
                        </m:r>
                        <m:r>
                          <a:rPr lang="en-US" altLang="zh-CN" sz="2400" i="1">
                            <a:solidFill>
                              <a:srgbClr val="FF0000"/>
                            </a:solidFill>
                            <a:latin typeface="Cambria Math" panose="02040503050406030204" pitchFamily="18" charset="0"/>
                            <a:ea typeface="+mj-ea"/>
                            <a:cs typeface="Times New Roman" panose="02020603050405020304" pitchFamily="18" charset="0"/>
                          </a:rPr>
                          <m:t>)</m:t>
                        </m:r>
                      </m:sup>
                    </m:sSup>
                    <m:r>
                      <a:rPr lang="en-US" altLang="zh-CN" sz="2400" i="1">
                        <a:solidFill>
                          <a:srgbClr val="FF0000"/>
                        </a:solidFill>
                        <a:latin typeface="Cambria Math" panose="02040503050406030204" pitchFamily="18" charset="0"/>
                        <a:ea typeface="+mj-ea"/>
                        <a:cs typeface="Times New Roman" panose="02020603050405020304" pitchFamily="18" charset="0"/>
                      </a:rPr>
                      <m:t>)</m:t>
                    </m:r>
                  </m:oMath>
                </a14:m>
                <a:r>
                  <a:rPr lang="en-US" altLang="zh-CN" sz="2400" dirty="0">
                    <a:solidFill>
                      <a:srgbClr val="FF0000"/>
                    </a:solidFill>
                    <a:latin typeface="+mj-ea"/>
                    <a:ea typeface="+mj-ea"/>
                    <a:cs typeface="Times New Roman" panose="02020603050405020304" pitchFamily="18" charset="0"/>
                  </a:rPr>
                  <a:t> </a:t>
                </a:r>
                <a:r>
                  <a:rPr lang="en-US" altLang="zh-CN" sz="2400" dirty="0" err="1">
                    <a:latin typeface="+mj-ea"/>
                    <a:ea typeface="+mj-ea"/>
                  </a:rPr>
                  <a:t>代表第</a:t>
                </a:r>
                <a14:m>
                  <m:oMath xmlns:m="http://schemas.openxmlformats.org/officeDocument/2006/math">
                    <m:r>
                      <a:rPr lang="en-US" altLang="zh-CN" sz="2400">
                        <a:latin typeface="Cambria Math" panose="02040503050406030204" pitchFamily="18" charset="0"/>
                        <a:ea typeface="+mj-ea"/>
                      </a:rPr>
                      <m:t>𝑖</m:t>
                    </m:r>
                  </m:oMath>
                </a14:m>
                <a:r>
                  <a:rPr lang="en-US" altLang="zh-CN" sz="2400" dirty="0" err="1">
                    <a:latin typeface="+mj-ea"/>
                    <a:ea typeface="+mj-ea"/>
                  </a:rPr>
                  <a:t>个观察样本</a:t>
                </a:r>
                <a:endParaRPr lang="zh-CN" altLang="zh-CN" sz="2400" dirty="0">
                  <a:latin typeface="+mj-ea"/>
                  <a:ea typeface="+mj-ea"/>
                </a:endParaRPr>
              </a:p>
              <a:p>
                <a:pPr>
                  <a:lnSpc>
                    <a:spcPct val="150000"/>
                  </a:lnSpc>
                </a:pPr>
                <a14:m>
                  <m:oMath xmlns:m="http://schemas.openxmlformats.org/officeDocument/2006/math">
                    <m:groupChr>
                      <m:groupChrPr>
                        <m:chr m:val="̂"/>
                        <m:pos m:val="top"/>
                        <m:vertJc m:val="bot"/>
                        <m:ctrlPr>
                          <a:rPr lang="zh-CN" altLang="zh-CN" sz="2400" i="1" smtClean="0">
                            <a:solidFill>
                              <a:srgbClr val="FF0000"/>
                            </a:solidFill>
                            <a:latin typeface="Cambria Math" panose="02040503050406030204" pitchFamily="18" charset="0"/>
                            <a:ea typeface="+mj-ea"/>
                            <a:cs typeface="Times New Roman" panose="02020603050405020304" pitchFamily="18" charset="0"/>
                          </a:rPr>
                        </m:ctrlPr>
                      </m:groupChrPr>
                      <m:e>
                        <m:r>
                          <a:rPr lang="en-US" altLang="zh-CN" sz="2400" i="1">
                            <a:solidFill>
                              <a:srgbClr val="FF0000"/>
                            </a:solidFill>
                            <a:latin typeface="Cambria Math" panose="02040503050406030204" pitchFamily="18" charset="0"/>
                            <a:ea typeface="+mj-ea"/>
                            <a:cs typeface="Times New Roman" panose="02020603050405020304" pitchFamily="18" charset="0"/>
                          </a:rPr>
                          <m:t>𝑦</m:t>
                        </m:r>
                      </m:e>
                    </m:groupChr>
                  </m:oMath>
                </a14:m>
                <a:r>
                  <a:rPr lang="en-US" altLang="zh-CN" sz="2400" dirty="0">
                    <a:latin typeface="+mj-ea"/>
                    <a:ea typeface="+mj-ea"/>
                  </a:rPr>
                  <a:t> 代表预测的值</a:t>
                </a:r>
              </a:p>
              <a:p>
                <a:pPr>
                  <a:lnSpc>
                    <a:spcPct val="150000"/>
                  </a:lnSpc>
                </a:pPr>
                <a:r>
                  <a:rPr lang="en-US" altLang="zh-CN" sz="2400" i="1" dirty="0">
                    <a:solidFill>
                      <a:srgbClr val="FF0000"/>
                    </a:solidFill>
                    <a:latin typeface="+mj-ea"/>
                    <a:ea typeface="+mj-ea"/>
                    <a:cs typeface="Times New Roman" panose="02020603050405020304" pitchFamily="18" charset="0"/>
                  </a:rPr>
                  <a:t>w</a:t>
                </a:r>
                <a:r>
                  <a:rPr lang="en-US" altLang="zh-CN" sz="2400" dirty="0">
                    <a:latin typeface="+mj-ea"/>
                    <a:ea typeface="+mj-ea"/>
                    <a:cs typeface="Times New Roman" panose="02020603050405020304" pitchFamily="18" charset="0"/>
                  </a:rPr>
                  <a:t> </a:t>
                </a:r>
                <a:r>
                  <a:rPr lang="zh-CN" altLang="en-US" sz="2400" dirty="0">
                    <a:latin typeface="+mj-ea"/>
                    <a:ea typeface="+mj-ea"/>
                  </a:rPr>
                  <a:t>代表斜率</a:t>
                </a:r>
                <a:endParaRPr lang="en-US" altLang="zh-CN" sz="2400" dirty="0">
                  <a:latin typeface="+mj-ea"/>
                  <a:ea typeface="+mj-ea"/>
                </a:endParaRPr>
              </a:p>
              <a:p>
                <a:pPr>
                  <a:lnSpc>
                    <a:spcPct val="150000"/>
                  </a:lnSpc>
                </a:pPr>
                <a:r>
                  <a:rPr lang="en-US" altLang="zh-CN" sz="2400" i="1" dirty="0">
                    <a:solidFill>
                      <a:srgbClr val="FF0000"/>
                    </a:solidFill>
                    <a:latin typeface="+mj-ea"/>
                    <a:ea typeface="+mj-ea"/>
                    <a:cs typeface="Times New Roman" panose="02020603050405020304" pitchFamily="18" charset="0"/>
                  </a:rPr>
                  <a:t>b</a:t>
                </a:r>
                <a:r>
                  <a:rPr lang="en-US" altLang="zh-CN" sz="2400" dirty="0">
                    <a:latin typeface="+mj-ea"/>
                    <a:ea typeface="+mj-ea"/>
                    <a:cs typeface="Times New Roman" panose="02020603050405020304" pitchFamily="18" charset="0"/>
                  </a:rPr>
                  <a:t>  </a:t>
                </a:r>
                <a:r>
                  <a:rPr lang="zh-CN" altLang="en-US" sz="2400" dirty="0">
                    <a:latin typeface="+mj-ea"/>
                    <a:ea typeface="+mj-ea"/>
                  </a:rPr>
                  <a:t>代表截距</a:t>
                </a:r>
              </a:p>
            </p:txBody>
          </p:sp>
        </mc:Choice>
        <mc:Fallback xmlns="">
          <p:sp>
            <p:nvSpPr>
              <p:cNvPr id="7" name="文本框 6"/>
              <p:cNvSpPr txBox="1">
                <a:spLocks noRot="1" noChangeAspect="1" noMove="1" noResize="1" noEditPoints="1" noAdjustHandles="1" noChangeArrowheads="1" noChangeShapeType="1" noTextEdit="1"/>
              </p:cNvSpPr>
              <p:nvPr/>
            </p:nvSpPr>
            <p:spPr>
              <a:xfrm>
                <a:off x="1203048" y="1590538"/>
                <a:ext cx="6094520" cy="4519186"/>
              </a:xfrm>
              <a:prstGeom prst="rect">
                <a:avLst/>
              </a:prstGeom>
              <a:blipFill rotWithShape="1">
                <a:blip r:embed="rId2"/>
                <a:stretch>
                  <a:fillRect l="-6" t="-11" r="2" b="-3996"/>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5493557" y="1590538"/>
            <a:ext cx="6609543" cy="4166327"/>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9115887" y="3792369"/>
                <a:ext cx="2015231" cy="400110"/>
              </a:xfrm>
              <a:prstGeom prst="rect">
                <a:avLst/>
              </a:prstGeom>
              <a:noFill/>
            </p:spPr>
            <p:txBody>
              <a:bodyPr wrap="square" rtlCol="0">
                <a:spAutoFit/>
              </a:bodyPr>
              <a:lstStyle/>
              <a:p>
                <a14:m>
                  <m:oMath xmlns:m="http://schemas.openxmlformats.org/officeDocument/2006/math">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𝑤</m:t>
                    </m:r>
                    <m:r>
                      <m:rPr>
                        <m:sty m:val="p"/>
                      </m:rPr>
                      <a:rPr lang="en-US" altLang="zh-CN" sz="2000" i="1">
                        <a:latin typeface="Cambria Math" panose="02040503050406030204" pitchFamily="18" charset="0"/>
                      </a:rPr>
                      <m:t>x</m:t>
                    </m:r>
                  </m:oMath>
                </a14:m>
                <a:r>
                  <a:rPr lang="en-US" altLang="zh-CN" sz="2000" dirty="0"/>
                  <a:t>+</a:t>
                </a:r>
                <a14:m>
                  <m:oMath xmlns:m="http://schemas.openxmlformats.org/officeDocument/2006/math">
                    <m:r>
                      <a:rPr lang="en-US" altLang="zh-CN" sz="2000" i="1" smtClean="0">
                        <a:latin typeface="Cambria Math" panose="02040503050406030204" pitchFamily="18" charset="0"/>
                      </a:rPr>
                      <m:t>𝑏</m:t>
                    </m:r>
                  </m:oMath>
                </a14:m>
                <a:endParaRPr lang="zh-CN" altLang="en-US" sz="20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9115887" y="3792369"/>
                <a:ext cx="2015231" cy="400110"/>
              </a:xfrm>
              <a:prstGeom prst="rect">
                <a:avLst/>
              </a:prstGeom>
              <a:blipFill rotWithShape="1">
                <a:blip r:embed="rId4"/>
                <a:stretch>
                  <a:fillRect l="-23" t="-37" r="10" b="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8492971" y="4433514"/>
                <a:ext cx="2638147" cy="3929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y</m:t>
                              </m:r>
                            </m:e>
                          </m:acc>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𝑤𝑥</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r>
                        <m:rPr>
                          <m:nor/>
                        </m:rPr>
                        <a:rPr lang="en-US" altLang="zh-CN" dirty="0">
                          <a:latin typeface="Cambria Math" panose="02040503050406030204" pitchFamily="18" charset="0"/>
                        </a:rPr>
                        <m:t>+</m:t>
                      </m:r>
                      <m:r>
                        <a:rPr lang="en-US" altLang="zh-CN" b="0" i="1" smtClean="0">
                          <a:latin typeface="Cambria Math" panose="02040503050406030204" pitchFamily="18" charset="0"/>
                        </a:rPr>
                        <m:t>𝑏</m:t>
                      </m:r>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8492971" y="4433514"/>
                <a:ext cx="2638147" cy="392993"/>
              </a:xfrm>
              <a:prstGeom prst="rect">
                <a:avLst/>
              </a:prstGeom>
              <a:blipFill rotWithShape="1">
                <a:blip r:embed="rId5"/>
                <a:stretch>
                  <a:fillRect l="-18" t="-147" r="8" b="129"/>
                </a:stretch>
              </a:blipFill>
            </p:spPr>
            <p:txBody>
              <a:bodyPr/>
              <a:lstStyle/>
              <a:p>
                <a:r>
                  <a:rPr lang="zh-CN" altLang="en-US">
                    <a:noFill/>
                  </a:rPr>
                  <a:t> </a:t>
                </a:r>
              </a:p>
            </p:txBody>
          </p:sp>
        </mc:Fallback>
      </mc:AlternateContent>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p:spPr>
        <p:txBody>
          <a:bodyPr vert="horz" wrap="square" lIns="91440" tIns="45720" rIns="91440" bIns="45720" numCol="1" rtlCol="0" anchor="ctr" anchorCtr="0" compatLnSpc="1">
            <a:normAutofit fontScale="90000"/>
          </a:bodyPr>
          <a:lstStyle/>
          <a:p>
            <a:pPr lvl="0" algn="l" eaLnBrk="1" hangingPunct="1">
              <a:buClrTx/>
              <a:buSzTx/>
              <a:buFontTx/>
            </a:pPr>
            <a:r>
              <a:rPr lang="en-US" altLang="zh-CN" sz="4000" dirty="0">
                <a:solidFill>
                  <a:schemeClr val="tx1"/>
                </a:solidFill>
                <a:latin typeface="+mj-ea"/>
                <a:sym typeface="+mn-ea"/>
              </a:rPr>
              <a:t>4. 1 一对一</a:t>
            </a:r>
          </a:p>
        </p:txBody>
      </p:sp>
      <p:sp>
        <p:nvSpPr>
          <p:cNvPr id="3" name="内容占位符 2"/>
          <p:cNvSpPr>
            <a:spLocks noGrp="1"/>
          </p:cNvSpPr>
          <p:nvPr>
            <p:ph idx="1"/>
          </p:nvPr>
        </p:nvSpPr>
        <p:spPr>
          <a:xfrm>
            <a:off x="825500" y="1266825"/>
            <a:ext cx="9575800" cy="4722914"/>
          </a:xfrm>
        </p:spPr>
        <p:txBody>
          <a:bodyPr>
            <a:noAutofit/>
          </a:bodyPr>
          <a:lstStyle/>
          <a:p>
            <a:r>
              <a:rPr lang="zh-CN" altLang="en-US" sz="2800" b="1" dirty="0">
                <a:cs typeface="微软雅黑" panose="020B0503020204020204" charset="-122"/>
              </a:rPr>
              <a:t>拆分阶段</a:t>
            </a:r>
            <a:endParaRPr lang="en-US" altLang="zh-CN" sz="2800" b="1" dirty="0">
              <a:cs typeface="微软雅黑" panose="020B0503020204020204" charset="-122"/>
            </a:endParaRPr>
          </a:p>
          <a:p>
            <a:pPr lvl="1">
              <a:lnSpc>
                <a:spcPct val="120000"/>
              </a:lnSpc>
            </a:pPr>
            <a:r>
              <a:rPr lang="en-US" altLang="zh-CN" sz="2400" dirty="0">
                <a:latin typeface="+mj-ea"/>
                <a:ea typeface="+mj-ea"/>
                <a:cs typeface="微软雅黑" panose="020B0503020204020204" charset="-122"/>
              </a:rPr>
              <a:t>N</a:t>
            </a:r>
            <a:r>
              <a:rPr lang="zh-CN" altLang="en-US" sz="2400" dirty="0">
                <a:latin typeface="+mj-ea"/>
                <a:ea typeface="+mj-ea"/>
                <a:cs typeface="微软雅黑" panose="020B0503020204020204" charset="-122"/>
              </a:rPr>
              <a:t>个类别两两配对</a:t>
            </a:r>
            <a:endParaRPr lang="en-US" altLang="zh-CN" sz="2400" dirty="0">
              <a:latin typeface="+mj-ea"/>
              <a:ea typeface="+mj-ea"/>
              <a:cs typeface="微软雅黑" panose="020B0503020204020204" charset="-122"/>
            </a:endParaRPr>
          </a:p>
          <a:p>
            <a:pPr lvl="2">
              <a:lnSpc>
                <a:spcPct val="120000"/>
              </a:lnSpc>
            </a:pPr>
            <a:r>
              <a:rPr lang="en-US" altLang="zh-CN" dirty="0">
                <a:latin typeface="+mj-ea"/>
                <a:ea typeface="+mj-ea"/>
                <a:cs typeface="微软雅黑" panose="020B0503020204020204" charset="-122"/>
              </a:rPr>
              <a:t>N(N-1)/2 </a:t>
            </a:r>
            <a:r>
              <a:rPr lang="zh-CN" altLang="en-US" dirty="0">
                <a:latin typeface="+mj-ea"/>
                <a:ea typeface="+mj-ea"/>
                <a:cs typeface="微软雅黑" panose="020B0503020204020204" charset="-122"/>
              </a:rPr>
              <a:t>个二类任务</a:t>
            </a:r>
            <a:endParaRPr lang="en-US" altLang="zh-CN" dirty="0">
              <a:latin typeface="+mj-ea"/>
              <a:ea typeface="+mj-ea"/>
              <a:cs typeface="微软雅黑" panose="020B0503020204020204" charset="-122"/>
            </a:endParaRPr>
          </a:p>
          <a:p>
            <a:pPr lvl="1">
              <a:lnSpc>
                <a:spcPct val="120000"/>
              </a:lnSpc>
            </a:pPr>
            <a:r>
              <a:rPr lang="zh-CN" altLang="en-US" sz="2400" dirty="0">
                <a:latin typeface="+mj-ea"/>
                <a:ea typeface="+mj-ea"/>
                <a:cs typeface="微软雅黑" panose="020B0503020204020204" charset="-122"/>
              </a:rPr>
              <a:t>各个二类任务学习分类器</a:t>
            </a:r>
            <a:endParaRPr lang="en-US" altLang="zh-CN" sz="2400" dirty="0">
              <a:latin typeface="+mj-ea"/>
              <a:ea typeface="+mj-ea"/>
              <a:cs typeface="微软雅黑" panose="020B0503020204020204" charset="-122"/>
            </a:endParaRPr>
          </a:p>
          <a:p>
            <a:pPr lvl="2">
              <a:lnSpc>
                <a:spcPct val="120000"/>
              </a:lnSpc>
            </a:pPr>
            <a:r>
              <a:rPr lang="en-US" altLang="zh-CN" dirty="0">
                <a:latin typeface="+mj-ea"/>
                <a:ea typeface="+mj-ea"/>
                <a:cs typeface="微软雅黑" panose="020B0503020204020204" charset="-122"/>
              </a:rPr>
              <a:t>N(N-1)/2 </a:t>
            </a:r>
            <a:r>
              <a:rPr lang="zh-CN" altLang="en-US" dirty="0">
                <a:latin typeface="+mj-ea"/>
                <a:ea typeface="+mj-ea"/>
                <a:cs typeface="微软雅黑" panose="020B0503020204020204" charset="-122"/>
              </a:rPr>
              <a:t>个二类分类器</a:t>
            </a:r>
            <a:endParaRPr lang="en-US" altLang="zh-CN" dirty="0">
              <a:latin typeface="+mj-ea"/>
              <a:ea typeface="+mj-ea"/>
              <a:cs typeface="微软雅黑" panose="020B0503020204020204" charset="-122"/>
            </a:endParaRPr>
          </a:p>
          <a:p>
            <a:pPr marL="0" indent="0">
              <a:buNone/>
            </a:pPr>
            <a:endParaRPr lang="en-US" altLang="zh-CN" sz="1100" dirty="0">
              <a:cs typeface="微软雅黑" panose="020B0503020204020204" charset="-122"/>
            </a:endParaRPr>
          </a:p>
          <a:p>
            <a:r>
              <a:rPr lang="zh-CN" altLang="en-US" sz="2800" b="1" dirty="0">
                <a:cs typeface="微软雅黑" panose="020B0503020204020204" charset="-122"/>
              </a:rPr>
              <a:t>测试阶段</a:t>
            </a:r>
            <a:endParaRPr lang="en-US" altLang="zh-CN" sz="2800" b="1" dirty="0">
              <a:cs typeface="微软雅黑" panose="020B0503020204020204" charset="-122"/>
            </a:endParaRPr>
          </a:p>
          <a:p>
            <a:pPr lvl="1">
              <a:lnSpc>
                <a:spcPct val="120000"/>
              </a:lnSpc>
            </a:pPr>
            <a:r>
              <a:rPr lang="zh-CN" altLang="en-US" sz="2400" dirty="0">
                <a:latin typeface="+mj-ea"/>
                <a:ea typeface="+mj-ea"/>
                <a:cs typeface="微软雅黑" panose="020B0503020204020204" charset="-122"/>
              </a:rPr>
              <a:t>新样本提交给所有分类器预测</a:t>
            </a:r>
            <a:endParaRPr lang="en-US" altLang="zh-CN" sz="2400" dirty="0">
              <a:latin typeface="+mj-ea"/>
              <a:ea typeface="+mj-ea"/>
              <a:cs typeface="微软雅黑" panose="020B0503020204020204" charset="-122"/>
            </a:endParaRPr>
          </a:p>
          <a:p>
            <a:pPr lvl="2">
              <a:lnSpc>
                <a:spcPct val="120000"/>
              </a:lnSpc>
            </a:pPr>
            <a:r>
              <a:rPr lang="en-US" altLang="zh-CN" dirty="0">
                <a:latin typeface="+mj-ea"/>
                <a:ea typeface="+mj-ea"/>
                <a:cs typeface="微软雅黑" panose="020B0503020204020204" charset="-122"/>
              </a:rPr>
              <a:t>N(N-1)/2 </a:t>
            </a:r>
            <a:r>
              <a:rPr lang="zh-CN" altLang="en-US" dirty="0">
                <a:latin typeface="+mj-ea"/>
                <a:ea typeface="+mj-ea"/>
                <a:cs typeface="微软雅黑" panose="020B0503020204020204" charset="-122"/>
              </a:rPr>
              <a:t>个分类结果</a:t>
            </a:r>
            <a:endParaRPr lang="en-US" altLang="zh-CN" dirty="0">
              <a:latin typeface="+mj-ea"/>
              <a:ea typeface="+mj-ea"/>
              <a:cs typeface="微软雅黑" panose="020B0503020204020204" charset="-122"/>
            </a:endParaRPr>
          </a:p>
          <a:p>
            <a:pPr lvl="1">
              <a:lnSpc>
                <a:spcPct val="120000"/>
              </a:lnSpc>
            </a:pPr>
            <a:r>
              <a:rPr lang="zh-CN" altLang="en-US" sz="2400" dirty="0">
                <a:latin typeface="+mj-ea"/>
                <a:ea typeface="+mj-ea"/>
                <a:cs typeface="微软雅黑" panose="020B0503020204020204" charset="-122"/>
              </a:rPr>
              <a:t>投票产生最终分类结果</a:t>
            </a:r>
            <a:endParaRPr lang="en-US" altLang="zh-CN" sz="2400" dirty="0">
              <a:latin typeface="+mj-ea"/>
              <a:ea typeface="+mj-ea"/>
              <a:cs typeface="微软雅黑" panose="020B0503020204020204" charset="-122"/>
            </a:endParaRPr>
          </a:p>
          <a:p>
            <a:pPr lvl="2">
              <a:lnSpc>
                <a:spcPct val="120000"/>
              </a:lnSpc>
            </a:pPr>
            <a:r>
              <a:rPr lang="zh-CN" altLang="en-US" dirty="0">
                <a:latin typeface="+mj-ea"/>
                <a:ea typeface="+mj-ea"/>
                <a:cs typeface="微软雅黑" panose="020B0503020204020204" charset="-122"/>
              </a:rPr>
              <a:t>被预测最多的类别为最终类别</a:t>
            </a:r>
          </a:p>
          <a:p>
            <a:pPr marL="0" indent="0">
              <a:buNone/>
            </a:pPr>
            <a:endParaRPr lang="zh-CN" altLang="en-US" sz="2200" dirty="0">
              <a:cs typeface="微软雅黑" panose="020B0503020204020204"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1801171" y="3781309"/>
            <a:ext cx="8616950" cy="2467092"/>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zh-CN" altLang="en-US" dirty="0">
              <a:latin typeface="+mj-ea"/>
              <a:ea typeface="+mj-ea"/>
            </a:endParaRPr>
          </a:p>
          <a:p>
            <a:pPr marL="0" indent="0">
              <a:buFont typeface="Wingdings" panose="05000000000000000000" pitchFamily="2" charset="2"/>
              <a:buNone/>
            </a:pPr>
            <a:endParaRPr lang="zh-CN" altLang="en-US" dirty="0">
              <a:latin typeface="+mj-ea"/>
              <a:ea typeface="+mj-ea"/>
            </a:endParaRPr>
          </a:p>
        </p:txBody>
      </p:sp>
      <p:sp>
        <p:nvSpPr>
          <p:cNvPr id="2" name="标题 1"/>
          <p:cNvSpPr>
            <a:spLocks noGrp="1"/>
          </p:cNvSpPr>
          <p:nvPr>
            <p:ph type="title"/>
          </p:nvPr>
        </p:nvSpPr>
        <p:spPr>
          <a:noFill/>
          <a:ln>
            <a:noFill/>
          </a:ln>
          <a:effectLst/>
        </p:spPr>
        <p:txBody>
          <a:bodyPr vert="horz" wrap="square" lIns="91440" tIns="45720" rIns="91440" bIns="45720" numCol="1" rtlCol="0" anchor="ctr" anchorCtr="0" compatLnSpc="1">
            <a:normAutofit fontScale="90000"/>
          </a:bodyPr>
          <a:lstStyle/>
          <a:p>
            <a:pPr lvl="0" algn="l" eaLnBrk="1" hangingPunct="1">
              <a:buClrTx/>
              <a:buSzTx/>
              <a:buFontTx/>
            </a:pPr>
            <a:r>
              <a:rPr lang="en-US" altLang="zh-CN" sz="4000" dirty="0">
                <a:solidFill>
                  <a:schemeClr val="tx1"/>
                </a:solidFill>
                <a:latin typeface="+mj-ea"/>
                <a:sym typeface="+mn-ea"/>
              </a:rPr>
              <a:t>4. 2 一对其余</a:t>
            </a:r>
          </a:p>
        </p:txBody>
      </p:sp>
      <p:sp>
        <p:nvSpPr>
          <p:cNvPr id="3" name="内容占位符 2"/>
          <p:cNvSpPr>
            <a:spLocks noGrp="1"/>
          </p:cNvSpPr>
          <p:nvPr>
            <p:ph idx="1"/>
          </p:nvPr>
        </p:nvSpPr>
        <p:spPr>
          <a:xfrm>
            <a:off x="723900" y="1538128"/>
            <a:ext cx="9677400" cy="4981576"/>
          </a:xfrm>
        </p:spPr>
        <p:txBody>
          <a:bodyPr>
            <a:normAutofit fontScale="90000" lnSpcReduction="20000"/>
          </a:bodyPr>
          <a:lstStyle/>
          <a:p>
            <a:r>
              <a:rPr lang="zh-CN" altLang="en-US" sz="2900" b="1" dirty="0">
                <a:cs typeface="微软雅黑" panose="020B0503020204020204" charset="-122"/>
              </a:rPr>
              <a:t>任务拆分</a:t>
            </a:r>
            <a:endParaRPr lang="en-US" altLang="zh-CN" sz="2900" b="1" dirty="0">
              <a:cs typeface="微软雅黑" panose="020B0503020204020204" charset="-122"/>
            </a:endParaRPr>
          </a:p>
          <a:p>
            <a:pPr lvl="1">
              <a:lnSpc>
                <a:spcPct val="130000"/>
              </a:lnSpc>
            </a:pPr>
            <a:r>
              <a:rPr lang="zh-CN" altLang="en-US" sz="2665" dirty="0">
                <a:latin typeface="+mj-ea"/>
                <a:ea typeface="+mj-ea"/>
                <a:cs typeface="微软雅黑" panose="020B0503020204020204" charset="-122"/>
              </a:rPr>
              <a:t>某一类作为正例，其他反例</a:t>
            </a:r>
            <a:endParaRPr lang="en-US" altLang="zh-CN" sz="2665" dirty="0">
              <a:latin typeface="+mj-ea"/>
              <a:ea typeface="+mj-ea"/>
              <a:cs typeface="微软雅黑" panose="020B0503020204020204" charset="-122"/>
            </a:endParaRPr>
          </a:p>
          <a:p>
            <a:pPr lvl="2">
              <a:lnSpc>
                <a:spcPct val="130000"/>
              </a:lnSpc>
            </a:pPr>
            <a:r>
              <a:rPr lang="en-US" altLang="zh-CN" sz="2665" dirty="0">
                <a:latin typeface="+mj-ea"/>
                <a:ea typeface="+mj-ea"/>
                <a:cs typeface="微软雅黑" panose="020B0503020204020204" charset="-122"/>
              </a:rPr>
              <a:t>N </a:t>
            </a:r>
            <a:r>
              <a:rPr lang="zh-CN" altLang="en-US" sz="2665" dirty="0">
                <a:latin typeface="+mj-ea"/>
                <a:ea typeface="+mj-ea"/>
                <a:cs typeface="微软雅黑" panose="020B0503020204020204" charset="-122"/>
              </a:rPr>
              <a:t>个二类任务</a:t>
            </a:r>
            <a:endParaRPr lang="en-US" altLang="zh-CN" sz="2665" dirty="0">
              <a:latin typeface="+mj-ea"/>
              <a:ea typeface="+mj-ea"/>
              <a:cs typeface="微软雅黑" panose="020B0503020204020204" charset="-122"/>
            </a:endParaRPr>
          </a:p>
          <a:p>
            <a:pPr lvl="1">
              <a:lnSpc>
                <a:spcPct val="130000"/>
              </a:lnSpc>
            </a:pPr>
            <a:r>
              <a:rPr lang="zh-CN" altLang="en-US" sz="2665" dirty="0">
                <a:latin typeface="+mj-ea"/>
                <a:ea typeface="+mj-ea"/>
                <a:cs typeface="微软雅黑" panose="020B0503020204020204" charset="-122"/>
              </a:rPr>
              <a:t>各个二类任务学习分类器</a:t>
            </a:r>
            <a:endParaRPr lang="en-US" altLang="zh-CN" sz="2665" dirty="0">
              <a:latin typeface="+mj-ea"/>
              <a:ea typeface="+mj-ea"/>
              <a:cs typeface="微软雅黑" panose="020B0503020204020204" charset="-122"/>
            </a:endParaRPr>
          </a:p>
          <a:p>
            <a:pPr lvl="2">
              <a:lnSpc>
                <a:spcPct val="130000"/>
              </a:lnSpc>
            </a:pPr>
            <a:r>
              <a:rPr lang="en-US" altLang="zh-CN" sz="2665" dirty="0">
                <a:latin typeface="+mj-ea"/>
                <a:ea typeface="+mj-ea"/>
                <a:cs typeface="微软雅黑" panose="020B0503020204020204" charset="-122"/>
              </a:rPr>
              <a:t>N </a:t>
            </a:r>
            <a:r>
              <a:rPr lang="zh-CN" altLang="en-US" sz="2665" dirty="0">
                <a:latin typeface="+mj-ea"/>
                <a:ea typeface="+mj-ea"/>
                <a:cs typeface="微软雅黑" panose="020B0503020204020204" charset="-122"/>
              </a:rPr>
              <a:t>个二类分类器</a:t>
            </a:r>
            <a:endParaRPr lang="en-US" altLang="zh-CN" sz="2665" dirty="0">
              <a:latin typeface="+mj-ea"/>
              <a:ea typeface="+mj-ea"/>
              <a:cs typeface="微软雅黑" panose="020B0503020204020204" charset="-122"/>
            </a:endParaRPr>
          </a:p>
          <a:p>
            <a:pPr marL="0" indent="0">
              <a:buNone/>
            </a:pPr>
            <a:endParaRPr lang="en-US" altLang="zh-CN" sz="1800" dirty="0">
              <a:cs typeface="微软雅黑" panose="020B0503020204020204" charset="-122"/>
            </a:endParaRPr>
          </a:p>
          <a:p>
            <a:r>
              <a:rPr lang="zh-CN" altLang="en-US" sz="2900" b="1" dirty="0">
                <a:cs typeface="微软雅黑" panose="020B0503020204020204" charset="-122"/>
              </a:rPr>
              <a:t>测试阶段</a:t>
            </a:r>
            <a:endParaRPr lang="en-US" altLang="zh-CN" sz="2900" b="1" dirty="0">
              <a:cs typeface="微软雅黑" panose="020B0503020204020204" charset="-122"/>
            </a:endParaRPr>
          </a:p>
          <a:p>
            <a:pPr lvl="1">
              <a:lnSpc>
                <a:spcPct val="130000"/>
              </a:lnSpc>
            </a:pPr>
            <a:r>
              <a:rPr lang="zh-CN" altLang="en-US" sz="2665" dirty="0">
                <a:latin typeface="+mj-ea"/>
                <a:ea typeface="+mj-ea"/>
                <a:cs typeface="微软雅黑" panose="020B0503020204020204" charset="-122"/>
              </a:rPr>
              <a:t>新样本提交给所有分类器预测</a:t>
            </a:r>
            <a:endParaRPr lang="en-US" altLang="zh-CN" sz="2665" dirty="0">
              <a:latin typeface="+mj-ea"/>
              <a:ea typeface="+mj-ea"/>
              <a:cs typeface="微软雅黑" panose="020B0503020204020204" charset="-122"/>
            </a:endParaRPr>
          </a:p>
          <a:p>
            <a:pPr lvl="2">
              <a:lnSpc>
                <a:spcPct val="130000"/>
              </a:lnSpc>
            </a:pPr>
            <a:r>
              <a:rPr lang="en-US" altLang="zh-CN" sz="2665" dirty="0">
                <a:latin typeface="+mj-ea"/>
                <a:ea typeface="+mj-ea"/>
                <a:cs typeface="微软雅黑" panose="020B0503020204020204" charset="-122"/>
              </a:rPr>
              <a:t>N </a:t>
            </a:r>
            <a:r>
              <a:rPr lang="zh-CN" altLang="en-US" sz="2665" dirty="0">
                <a:latin typeface="+mj-ea"/>
                <a:ea typeface="+mj-ea"/>
                <a:cs typeface="微软雅黑" panose="020B0503020204020204" charset="-122"/>
              </a:rPr>
              <a:t>个分类结果</a:t>
            </a:r>
            <a:endParaRPr lang="en-US" altLang="zh-CN" sz="2665" dirty="0">
              <a:latin typeface="+mj-ea"/>
              <a:ea typeface="+mj-ea"/>
              <a:cs typeface="微软雅黑" panose="020B0503020204020204" charset="-122"/>
            </a:endParaRPr>
          </a:p>
          <a:p>
            <a:pPr lvl="1">
              <a:lnSpc>
                <a:spcPct val="130000"/>
              </a:lnSpc>
            </a:pPr>
            <a:r>
              <a:rPr lang="zh-CN" altLang="en-US" sz="2665" dirty="0">
                <a:latin typeface="+mj-ea"/>
                <a:ea typeface="+mj-ea"/>
                <a:cs typeface="微软雅黑" panose="020B0503020204020204" charset="-122"/>
              </a:rPr>
              <a:t>比较各分类器预测置信度</a:t>
            </a:r>
            <a:endParaRPr lang="en-US" altLang="zh-CN" sz="2665" dirty="0">
              <a:latin typeface="+mj-ea"/>
              <a:ea typeface="+mj-ea"/>
              <a:cs typeface="微软雅黑" panose="020B0503020204020204" charset="-122"/>
            </a:endParaRPr>
          </a:p>
          <a:p>
            <a:pPr lvl="2">
              <a:lnSpc>
                <a:spcPct val="130000"/>
              </a:lnSpc>
            </a:pPr>
            <a:r>
              <a:rPr lang="zh-CN" altLang="en-US" sz="2665" dirty="0">
                <a:latin typeface="+mj-ea"/>
                <a:ea typeface="+mj-ea"/>
                <a:cs typeface="微软雅黑" panose="020B0503020204020204" charset="-122"/>
              </a:rPr>
              <a:t>置信度最大的类别作为最终类别</a:t>
            </a:r>
          </a:p>
          <a:p>
            <a:pPr lvl="1"/>
            <a:endParaRPr lang="en-US" altLang="zh-CN" sz="2665" dirty="0">
              <a:latin typeface="+mj-ea"/>
              <a:ea typeface="+mj-ea"/>
              <a:cs typeface="微软雅黑" panose="020B0503020204020204"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1801171" y="3781309"/>
            <a:ext cx="8616950" cy="2467092"/>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zh-CN" altLang="en-US" dirty="0"/>
          </a:p>
          <a:p>
            <a:pPr marL="0" indent="0">
              <a:buFont typeface="Wingdings" panose="05000000000000000000" pitchFamily="2" charset="2"/>
              <a:buNone/>
            </a:pPr>
            <a:endParaRPr lang="zh-CN" altLang="en-US" dirty="0"/>
          </a:p>
        </p:txBody>
      </p:sp>
      <p:sp>
        <p:nvSpPr>
          <p:cNvPr id="2" name="标题 1"/>
          <p:cNvSpPr>
            <a:spLocks noGrp="1"/>
          </p:cNvSpPr>
          <p:nvPr>
            <p:ph type="title"/>
          </p:nvPr>
        </p:nvSpPr>
        <p:spPr>
          <a:xfrm>
            <a:off x="635000" y="222250"/>
            <a:ext cx="11182350" cy="677863"/>
          </a:xfrm>
          <a:noFill/>
          <a:ln>
            <a:noFill/>
          </a:ln>
          <a:effectLst/>
        </p:spPr>
        <p:txBody>
          <a:bodyPr vert="horz" wrap="square" lIns="91440" tIns="45720" rIns="91440" bIns="45720" numCol="1" rtlCol="0" anchor="ctr" anchorCtr="0" compatLnSpc="1">
            <a:normAutofit fontScale="90000"/>
          </a:bodyPr>
          <a:lstStyle/>
          <a:p>
            <a:pPr lvl="0" algn="l" eaLnBrk="1" hangingPunct="1">
              <a:buClrTx/>
              <a:buSzTx/>
              <a:buFontTx/>
            </a:pPr>
            <a:r>
              <a:rPr lang="en-US" altLang="zh-CN" sz="4000" dirty="0">
                <a:solidFill>
                  <a:schemeClr val="tx1"/>
                </a:solidFill>
                <a:sym typeface="+mn-ea"/>
              </a:rPr>
              <a:t>两种策略比较</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4716" y="1280324"/>
            <a:ext cx="9219075" cy="5215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09083" y="1357313"/>
            <a:ext cx="5386917" cy="639762"/>
          </a:xfrm>
        </p:spPr>
        <p:txBody>
          <a:bodyPr/>
          <a:lstStyle/>
          <a:p>
            <a:r>
              <a:rPr lang="zh-CN" altLang="en-US" sz="2800" dirty="0">
                <a:latin typeface="+mj-ea"/>
                <a:ea typeface="+mj-ea"/>
              </a:rPr>
              <a:t>一对一</a:t>
            </a:r>
          </a:p>
        </p:txBody>
      </p:sp>
      <p:sp>
        <p:nvSpPr>
          <p:cNvPr id="4" name="内容占位符 3"/>
          <p:cNvSpPr>
            <a:spLocks noGrp="1"/>
          </p:cNvSpPr>
          <p:nvPr>
            <p:ph sz="half" idx="2"/>
          </p:nvPr>
        </p:nvSpPr>
        <p:spPr>
          <a:xfrm>
            <a:off x="709083" y="1997075"/>
            <a:ext cx="5386917" cy="3951288"/>
          </a:xfrm>
        </p:spPr>
        <p:txBody>
          <a:bodyPr/>
          <a:lstStyle/>
          <a:p>
            <a:pPr>
              <a:lnSpc>
                <a:spcPct val="130000"/>
              </a:lnSpc>
            </a:pPr>
            <a:r>
              <a:rPr lang="zh-CN" altLang="en-US" dirty="0">
                <a:latin typeface="+mj-ea"/>
                <a:ea typeface="+mj-ea"/>
              </a:rPr>
              <a:t>训练</a:t>
            </a:r>
            <a:r>
              <a:rPr lang="en-US" altLang="zh-CN" dirty="0">
                <a:latin typeface="+mj-ea"/>
                <a:ea typeface="+mj-ea"/>
              </a:rPr>
              <a:t>N(N-1)/2</a:t>
            </a:r>
            <a:r>
              <a:rPr lang="zh-CN" altLang="en-US" dirty="0">
                <a:latin typeface="+mj-ea"/>
                <a:ea typeface="+mj-ea"/>
              </a:rPr>
              <a:t>个分类器，存储开销和测试时间大</a:t>
            </a:r>
            <a:endParaRPr lang="en-US" altLang="zh-CN" dirty="0">
              <a:latin typeface="+mj-ea"/>
              <a:ea typeface="+mj-ea"/>
            </a:endParaRPr>
          </a:p>
          <a:p>
            <a:pPr>
              <a:lnSpc>
                <a:spcPct val="130000"/>
              </a:lnSpc>
            </a:pPr>
            <a:r>
              <a:rPr lang="zh-CN" altLang="en-US" dirty="0">
                <a:latin typeface="+mj-ea"/>
                <a:ea typeface="+mj-ea"/>
              </a:rPr>
              <a:t>训练只用两个类的样例，训练时间短</a:t>
            </a:r>
            <a:endParaRPr lang="en-US" altLang="zh-CN" dirty="0">
              <a:latin typeface="+mj-ea"/>
              <a:ea typeface="+mj-ea"/>
            </a:endParaRPr>
          </a:p>
          <a:p>
            <a:pPr marL="0" indent="0">
              <a:buNone/>
            </a:pPr>
            <a:endParaRPr lang="zh-CN" altLang="en-US" sz="2800" dirty="0">
              <a:latin typeface="+mj-ea"/>
              <a:ea typeface="+mj-ea"/>
            </a:endParaRPr>
          </a:p>
        </p:txBody>
      </p:sp>
      <p:sp>
        <p:nvSpPr>
          <p:cNvPr id="5" name="文本占位符 4"/>
          <p:cNvSpPr>
            <a:spLocks noGrp="1"/>
          </p:cNvSpPr>
          <p:nvPr>
            <p:ph type="body" sz="quarter" idx="3"/>
          </p:nvPr>
        </p:nvSpPr>
        <p:spPr>
          <a:xfrm>
            <a:off x="6292852" y="1357313"/>
            <a:ext cx="5389033" cy="639762"/>
          </a:xfrm>
        </p:spPr>
        <p:txBody>
          <a:bodyPr/>
          <a:lstStyle/>
          <a:p>
            <a:r>
              <a:rPr lang="zh-CN" altLang="en-US" sz="2800" dirty="0">
                <a:latin typeface="+mj-ea"/>
                <a:ea typeface="+mj-ea"/>
              </a:rPr>
              <a:t>一对其余</a:t>
            </a:r>
          </a:p>
        </p:txBody>
      </p:sp>
      <p:sp>
        <p:nvSpPr>
          <p:cNvPr id="6" name="内容占位符 5"/>
          <p:cNvSpPr>
            <a:spLocks noGrp="1"/>
          </p:cNvSpPr>
          <p:nvPr>
            <p:ph sz="quarter" idx="4"/>
          </p:nvPr>
        </p:nvSpPr>
        <p:spPr>
          <a:xfrm>
            <a:off x="6292852" y="1997075"/>
            <a:ext cx="5389033" cy="3951288"/>
          </a:xfrm>
        </p:spPr>
        <p:txBody>
          <a:bodyPr/>
          <a:lstStyle/>
          <a:p>
            <a:pPr>
              <a:lnSpc>
                <a:spcPct val="130000"/>
              </a:lnSpc>
            </a:pPr>
            <a:r>
              <a:rPr lang="zh-CN" altLang="en-US" dirty="0">
                <a:latin typeface="+mj-ea"/>
                <a:ea typeface="+mj-ea"/>
              </a:rPr>
              <a:t>训练</a:t>
            </a:r>
            <a:r>
              <a:rPr lang="en-US" altLang="zh-CN" dirty="0">
                <a:latin typeface="+mj-ea"/>
                <a:ea typeface="+mj-ea"/>
              </a:rPr>
              <a:t>N</a:t>
            </a:r>
            <a:r>
              <a:rPr lang="zh-CN" altLang="en-US" dirty="0">
                <a:latin typeface="+mj-ea"/>
                <a:ea typeface="+mj-ea"/>
              </a:rPr>
              <a:t>个分类器，存储开销和测试时间小</a:t>
            </a:r>
            <a:endParaRPr lang="en-US" altLang="zh-CN" dirty="0">
              <a:latin typeface="+mj-ea"/>
              <a:ea typeface="+mj-ea"/>
            </a:endParaRPr>
          </a:p>
          <a:p>
            <a:pPr>
              <a:lnSpc>
                <a:spcPct val="130000"/>
              </a:lnSpc>
            </a:pPr>
            <a:r>
              <a:rPr lang="zh-CN" altLang="en-US" dirty="0">
                <a:latin typeface="+mj-ea"/>
                <a:ea typeface="+mj-ea"/>
              </a:rPr>
              <a:t>训练用到全部训练样例，训练时间长</a:t>
            </a:r>
            <a:endParaRPr lang="en-US" altLang="zh-CN" dirty="0">
              <a:latin typeface="+mj-ea"/>
              <a:ea typeface="+mj-ea"/>
            </a:endParaRPr>
          </a:p>
        </p:txBody>
      </p:sp>
      <p:sp>
        <p:nvSpPr>
          <p:cNvPr id="9" name="矩形 8"/>
          <p:cNvSpPr/>
          <p:nvPr/>
        </p:nvSpPr>
        <p:spPr>
          <a:xfrm>
            <a:off x="2119967" y="4914098"/>
            <a:ext cx="8148918" cy="1173177"/>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mj-ea"/>
                <a:ea typeface="+mj-ea"/>
              </a:rPr>
              <a:t>预测性能取决于具体数据分布，多数情况下两者差不多</a:t>
            </a:r>
          </a:p>
        </p:txBody>
      </p:sp>
      <p:sp>
        <p:nvSpPr>
          <p:cNvPr id="8" name="标题 7"/>
          <p:cNvSpPr>
            <a:spLocks noGrp="1"/>
          </p:cNvSpPr>
          <p:nvPr>
            <p:ph type="title"/>
          </p:nvPr>
        </p:nvSpPr>
        <p:spPr>
          <a:xfrm>
            <a:off x="723900" y="142558"/>
            <a:ext cx="10791190" cy="962342"/>
          </a:xfrm>
          <a:noFill/>
          <a:ln>
            <a:noFill/>
          </a:ln>
          <a:effectLst/>
        </p:spPr>
        <p:txBody>
          <a:bodyPr vert="horz" wrap="square" lIns="91440" tIns="45720" rIns="91440" bIns="45720" numCol="1" rtlCol="0" anchor="ctr" anchorCtr="0" compatLnSpc="1">
            <a:normAutofit/>
          </a:bodyPr>
          <a:lstStyle/>
          <a:p>
            <a:pPr lvl="0" algn="l" eaLnBrk="1" hangingPunct="1">
              <a:buClrTx/>
              <a:buSzTx/>
              <a:buFontTx/>
            </a:pPr>
            <a:r>
              <a:rPr lang="en-US" altLang="zh-CN" sz="4000" dirty="0">
                <a:solidFill>
                  <a:schemeClr val="tx1"/>
                </a:solidFill>
                <a:sym typeface="+mn-ea"/>
              </a:rPr>
              <a:t>两种策略比较</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p:spPr>
        <p:txBody>
          <a:bodyPr vert="horz" wrap="square" lIns="91440" tIns="45720" rIns="91440" bIns="45720" numCol="1" rtlCol="0" anchor="ctr" anchorCtr="0" compatLnSpc="1">
            <a:normAutofit fontScale="90000"/>
          </a:bodyPr>
          <a:lstStyle/>
          <a:p>
            <a:pPr lvl="0" algn="l" eaLnBrk="1" hangingPunct="1">
              <a:buClrTx/>
              <a:buSzTx/>
              <a:buFontTx/>
            </a:pPr>
            <a:r>
              <a:rPr lang="en-US" altLang="zh-CN" sz="4000" dirty="0">
                <a:solidFill>
                  <a:schemeClr val="tx1"/>
                </a:solidFill>
                <a:sym typeface="+mn-ea"/>
              </a:rPr>
              <a:t>4. 3 多对多</a:t>
            </a:r>
          </a:p>
        </p:txBody>
      </p:sp>
      <p:sp>
        <p:nvSpPr>
          <p:cNvPr id="3" name="内容占位符 2"/>
          <p:cNvSpPr>
            <a:spLocks noGrp="1"/>
          </p:cNvSpPr>
          <p:nvPr>
            <p:ph idx="1"/>
          </p:nvPr>
        </p:nvSpPr>
        <p:spPr>
          <a:xfrm>
            <a:off x="698500" y="1201905"/>
            <a:ext cx="9683220" cy="858907"/>
          </a:xfrm>
        </p:spPr>
        <p:txBody>
          <a:bodyPr/>
          <a:lstStyle/>
          <a:p>
            <a:pPr>
              <a:buFont typeface="Wingdings" panose="05000000000000000000" charset="0"/>
              <a:buChar char="n"/>
            </a:pPr>
            <a:r>
              <a:rPr lang="zh-CN" altLang="en-US" sz="2400" dirty="0">
                <a:latin typeface="微软雅黑" panose="020B0503020204020204" charset="-122"/>
                <a:ea typeface="微软雅黑" panose="020B0503020204020204" charset="-122"/>
                <a:cs typeface="微软雅黑" panose="020B0503020204020204" charset="-122"/>
              </a:rPr>
              <a:t>多对多（</a:t>
            </a:r>
            <a:r>
              <a:rPr lang="en-US" altLang="zh-CN" sz="2400" dirty="0">
                <a:latin typeface="微软雅黑" panose="020B0503020204020204" charset="-122"/>
                <a:ea typeface="微软雅黑" panose="020B0503020204020204" charset="-122"/>
                <a:cs typeface="微软雅黑" panose="020B0503020204020204" charset="-122"/>
              </a:rPr>
              <a:t>Many vs Many, </a:t>
            </a:r>
            <a:r>
              <a:rPr lang="en-US" altLang="zh-CN" sz="2400" dirty="0" err="1">
                <a:latin typeface="微软雅黑" panose="020B0503020204020204" charset="-122"/>
                <a:ea typeface="微软雅黑" panose="020B0503020204020204" charset="-122"/>
                <a:cs typeface="微软雅黑" panose="020B0503020204020204" charset="-122"/>
              </a:rPr>
              <a:t>MvM</a:t>
            </a:r>
            <a:r>
              <a:rPr lang="zh-CN" altLang="en-US" sz="2400" dirty="0">
                <a:latin typeface="微软雅黑" panose="020B0503020204020204" charset="-122"/>
                <a:ea typeface="微软雅黑" panose="020B0503020204020204" charset="-122"/>
                <a:cs typeface="微软雅黑" panose="020B0503020204020204" charset="-122"/>
              </a:rPr>
              <a:t>）</a:t>
            </a:r>
            <a:endParaRPr lang="en-US" altLang="zh-CN" sz="2400" dirty="0">
              <a:latin typeface="微软雅黑" panose="020B0503020204020204" charset="-122"/>
              <a:ea typeface="微软雅黑" panose="020B0503020204020204" charset="-122"/>
              <a:cs typeface="微软雅黑" panose="020B0503020204020204" charset="-122"/>
            </a:endParaRPr>
          </a:p>
          <a:p>
            <a:pPr lvl="1"/>
            <a:r>
              <a:rPr lang="zh-CN" altLang="en-US" sz="2400" dirty="0">
                <a:latin typeface="微软雅黑" panose="020B0503020204020204" charset="-122"/>
                <a:ea typeface="微软雅黑" panose="020B0503020204020204" charset="-122"/>
                <a:cs typeface="微软雅黑" panose="020B0503020204020204" charset="-122"/>
              </a:rPr>
              <a:t>若干类作为正类，若干类作为反类</a:t>
            </a:r>
          </a:p>
        </p:txBody>
      </p:sp>
      <p:sp>
        <p:nvSpPr>
          <p:cNvPr id="31" name="内容占位符 2"/>
          <p:cNvSpPr txBox="1"/>
          <p:nvPr/>
        </p:nvSpPr>
        <p:spPr>
          <a:xfrm>
            <a:off x="698500" y="2225488"/>
            <a:ext cx="9683220" cy="858907"/>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charset="0"/>
              <a:buChar char="n"/>
            </a:pPr>
            <a:r>
              <a:rPr lang="zh-CN" altLang="en-US" dirty="0">
                <a:latin typeface="微软雅黑" panose="020B0503020204020204" charset="-122"/>
                <a:ea typeface="微软雅黑" panose="020B0503020204020204" charset="-122"/>
              </a:rPr>
              <a:t>纠错输出码</a:t>
            </a:r>
            <a:r>
              <a:rPr lang="zh-CN" altLang="en-US" dirty="0"/>
              <a:t>（</a:t>
            </a:r>
            <a:r>
              <a:rPr lang="en-US" altLang="zh-CN" dirty="0"/>
              <a:t>Error Correcting Output Codes, ECOC</a:t>
            </a:r>
            <a:r>
              <a:rPr lang="zh-CN" altLang="en-US" dirty="0"/>
              <a:t>）</a:t>
            </a:r>
          </a:p>
        </p:txBody>
      </p:sp>
      <p:pic>
        <p:nvPicPr>
          <p:cNvPr id="5" name="图片 4"/>
          <p:cNvPicPr>
            <a:picLocks noChangeAspect="1"/>
          </p:cNvPicPr>
          <p:nvPr/>
        </p:nvPicPr>
        <p:blipFill>
          <a:blip r:embed="rId2"/>
          <a:stretch>
            <a:fillRect/>
          </a:stretch>
        </p:blipFill>
        <p:spPr>
          <a:xfrm>
            <a:off x="1633860" y="2769235"/>
            <a:ext cx="8924280" cy="386651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p:spPr>
        <p:txBody>
          <a:bodyPr vert="horz" wrap="square" lIns="91440" tIns="45720" rIns="91440" bIns="45720" numCol="1" rtlCol="0" anchor="ctr" anchorCtr="0" compatLnSpc="1">
            <a:normAutofit fontScale="90000"/>
          </a:bodyPr>
          <a:lstStyle/>
          <a:p>
            <a:pPr lvl="0" algn="l" eaLnBrk="1" hangingPunct="1">
              <a:buClrTx/>
              <a:buSzTx/>
              <a:buFontTx/>
            </a:pPr>
            <a:r>
              <a:rPr lang="en-US" altLang="zh-CN" sz="4000" dirty="0">
                <a:solidFill>
                  <a:schemeClr val="tx1"/>
                </a:solidFill>
                <a:sym typeface="+mn-ea"/>
              </a:rPr>
              <a:t>4. 3 多对多</a:t>
            </a:r>
          </a:p>
        </p:txBody>
      </p:sp>
      <p:sp>
        <p:nvSpPr>
          <p:cNvPr id="3" name="内容占位符 2"/>
          <p:cNvSpPr>
            <a:spLocks noGrp="1"/>
          </p:cNvSpPr>
          <p:nvPr>
            <p:ph idx="1"/>
          </p:nvPr>
        </p:nvSpPr>
        <p:spPr/>
        <p:txBody>
          <a:bodyPr/>
          <a:lstStyle/>
          <a:p>
            <a:r>
              <a:rPr lang="zh-CN" altLang="en-US" sz="2400" dirty="0"/>
              <a:t>纠错输出码</a:t>
            </a:r>
            <a:r>
              <a:rPr lang="en-US" altLang="zh-CN" sz="2400" dirty="0"/>
              <a:t>(Error Correcting </a:t>
            </a:r>
            <a:r>
              <a:rPr lang="en-US" altLang="zh-CN" sz="2400"/>
              <a:t>Output Codes, </a:t>
            </a:r>
            <a:r>
              <a:rPr lang="en-US" altLang="zh-CN" sz="2400" dirty="0"/>
              <a:t>ECOC)</a:t>
            </a:r>
          </a:p>
          <a:p>
            <a:pPr marL="0" indent="0">
              <a:buNone/>
            </a:pPr>
            <a:r>
              <a:rPr lang="zh-CN" altLang="en-US" sz="2400" dirty="0"/>
              <a:t>    </a:t>
            </a:r>
            <a:r>
              <a:rPr lang="en-US" altLang="zh-CN" sz="2400" dirty="0"/>
              <a:t> </a:t>
            </a:r>
          </a:p>
          <a:p>
            <a:pPr marL="0" indent="0">
              <a:buNone/>
            </a:pPr>
            <a:endParaRPr lang="en-US" altLang="zh-CN" sz="2400" dirty="0"/>
          </a:p>
          <a:p>
            <a:pPr marL="0" indent="0">
              <a:buNone/>
            </a:pPr>
            <a:r>
              <a:rPr lang="en-US" altLang="zh-CN" sz="2400" dirty="0"/>
              <a:t>                       </a:t>
            </a:r>
          </a:p>
          <a:p>
            <a:pPr marL="0" indent="0">
              <a:buNone/>
            </a:pPr>
            <a:endParaRPr lang="zh-CN" altLang="en-US" sz="2400" dirty="0"/>
          </a:p>
        </p:txBody>
      </p:sp>
      <p:sp>
        <p:nvSpPr>
          <p:cNvPr id="9" name="TextBox 8"/>
          <p:cNvSpPr txBox="1"/>
          <p:nvPr/>
        </p:nvSpPr>
        <p:spPr>
          <a:xfrm>
            <a:off x="660400" y="5031090"/>
            <a:ext cx="10617200" cy="1384353"/>
          </a:xfrm>
          <a:prstGeom prst="rect">
            <a:avLst/>
          </a:prstGeom>
          <a:noFill/>
        </p:spPr>
        <p:txBody>
          <a:bodyPr wrap="square" rtlCol="0">
            <a:spAutoFit/>
          </a:bodyPr>
          <a:lstStyle/>
          <a:p>
            <a:pPr marL="342900" indent="-342900">
              <a:lnSpc>
                <a:spcPct val="120000"/>
              </a:lnSpc>
              <a:buClr>
                <a:schemeClr val="tx2"/>
              </a:buClr>
              <a:buFont typeface="Wingdings" panose="05000000000000000000" pitchFamily="2" charset="2"/>
              <a:buChar char="l"/>
            </a:pPr>
            <a:r>
              <a:rPr lang="en-US" altLang="zh-CN" sz="2400" dirty="0">
                <a:latin typeface="+mj-ea"/>
                <a:ea typeface="+mj-ea"/>
                <a:cs typeface="微软雅黑" panose="020B0503020204020204" charset="-122"/>
              </a:rPr>
              <a:t>ECOC</a:t>
            </a:r>
            <a:r>
              <a:rPr lang="zh-CN" altLang="en-US" sz="2400" dirty="0">
                <a:latin typeface="+mj-ea"/>
                <a:ea typeface="+mj-ea"/>
                <a:cs typeface="微软雅黑" panose="020B0503020204020204" charset="-122"/>
              </a:rPr>
              <a:t>编码对分类器错误有一定容忍和修正能力，编码越长、纠错能力越强</a:t>
            </a:r>
            <a:endParaRPr lang="en-US" altLang="zh-CN" sz="2400" dirty="0">
              <a:latin typeface="+mj-ea"/>
              <a:ea typeface="+mj-ea"/>
              <a:cs typeface="微软雅黑" panose="020B0503020204020204" charset="-122"/>
            </a:endParaRPr>
          </a:p>
          <a:p>
            <a:pPr marL="342900" indent="-342900">
              <a:lnSpc>
                <a:spcPct val="120000"/>
              </a:lnSpc>
              <a:buClr>
                <a:schemeClr val="tx2"/>
              </a:buClr>
              <a:buFont typeface="Wingdings" panose="05000000000000000000" pitchFamily="2" charset="2"/>
              <a:buChar char="l"/>
            </a:pPr>
            <a:r>
              <a:rPr lang="zh-CN" altLang="en-US" sz="2400" dirty="0">
                <a:latin typeface="+mj-ea"/>
                <a:ea typeface="+mj-ea"/>
                <a:cs typeface="微软雅黑" panose="020B0503020204020204" charset="-122"/>
              </a:rPr>
              <a:t>对同等长度的编码，理论上来说，任意两个类别之间的编码距离越远，则纠错能力越强</a:t>
            </a:r>
          </a:p>
        </p:txBody>
      </p:sp>
      <p:sp>
        <p:nvSpPr>
          <p:cNvPr id="5" name="矩形 4"/>
          <p:cNvSpPr/>
          <p:nvPr/>
        </p:nvSpPr>
        <p:spPr>
          <a:xfrm>
            <a:off x="2510845" y="4358143"/>
            <a:ext cx="2623185" cy="337185"/>
          </a:xfrm>
          <a:prstGeom prst="rect">
            <a:avLst/>
          </a:prstGeom>
        </p:spPr>
        <p:txBody>
          <a:bodyPr wrap="none">
            <a:spAutoFit/>
          </a:bodyPr>
          <a:lstStyle/>
          <a:p>
            <a:r>
              <a:rPr lang="en-US" altLang="zh-CN" sz="1600" dirty="0">
                <a:solidFill>
                  <a:srgbClr val="FF0000"/>
                </a:solidFill>
              </a:rPr>
              <a:t>[</a:t>
            </a:r>
            <a:r>
              <a:rPr lang="en-US" altLang="zh-CN" sz="1600" dirty="0" err="1">
                <a:solidFill>
                  <a:srgbClr val="FF0000"/>
                </a:solidFill>
              </a:rPr>
              <a:t>Dietterich</a:t>
            </a:r>
            <a:r>
              <a:rPr lang="en-US" altLang="zh-CN" sz="1600" dirty="0">
                <a:solidFill>
                  <a:srgbClr val="FF0000"/>
                </a:solidFill>
              </a:rPr>
              <a:t> and Bakiri,1995]</a:t>
            </a:r>
            <a:endParaRPr lang="zh-CN" altLang="en-US" sz="1600" dirty="0">
              <a:solidFill>
                <a:srgbClr val="FF0000"/>
              </a:solidFill>
            </a:endParaRPr>
          </a:p>
        </p:txBody>
      </p:sp>
      <p:sp>
        <p:nvSpPr>
          <p:cNvPr id="10" name="矩形 9"/>
          <p:cNvSpPr/>
          <p:nvPr/>
        </p:nvSpPr>
        <p:spPr>
          <a:xfrm>
            <a:off x="6711631" y="4358143"/>
            <a:ext cx="1945005" cy="337185"/>
          </a:xfrm>
          <a:prstGeom prst="rect">
            <a:avLst/>
          </a:prstGeom>
        </p:spPr>
        <p:txBody>
          <a:bodyPr wrap="none">
            <a:spAutoFit/>
          </a:bodyPr>
          <a:lstStyle/>
          <a:p>
            <a:r>
              <a:rPr lang="en-US" altLang="zh-CN" sz="1600" dirty="0">
                <a:solidFill>
                  <a:srgbClr val="FF0000"/>
                </a:solidFill>
              </a:rPr>
              <a:t>[</a:t>
            </a:r>
            <a:r>
              <a:rPr lang="en-US" altLang="zh-CN" sz="1600" dirty="0" err="1">
                <a:solidFill>
                  <a:srgbClr val="FF0000"/>
                </a:solidFill>
              </a:rPr>
              <a:t>Allwein</a:t>
            </a:r>
            <a:r>
              <a:rPr lang="en-US" altLang="zh-CN" sz="1600" dirty="0">
                <a:solidFill>
                  <a:srgbClr val="FF0000"/>
                </a:solidFill>
              </a:rPr>
              <a:t> et al. 2000]</a:t>
            </a:r>
            <a:endParaRPr lang="zh-CN" altLang="en-US" sz="1600"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264" y="2159100"/>
            <a:ext cx="8087403" cy="2688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5. </a:t>
            </a:r>
            <a:r>
              <a:rPr lang="zh-CN" altLang="en-US" dirty="0">
                <a:solidFill>
                  <a:schemeClr val="tx1"/>
                </a:solidFill>
              </a:rPr>
              <a:t>类别不平衡</a:t>
            </a:r>
          </a:p>
        </p:txBody>
      </p:sp>
      <p:grpSp>
        <p:nvGrpSpPr>
          <p:cNvPr id="2" name="组合 1"/>
          <p:cNvGrpSpPr/>
          <p:nvPr/>
        </p:nvGrpSpPr>
        <p:grpSpPr>
          <a:xfrm>
            <a:off x="2823297" y="2590652"/>
            <a:ext cx="7962900" cy="2044700"/>
            <a:chOff x="4544" y="2472"/>
            <a:chExt cx="12540" cy="3220"/>
          </a:xfrm>
        </p:grpSpPr>
        <p:sp>
          <p:nvSpPr>
            <p:cNvPr id="3" name="TextBox 6"/>
            <p:cNvSpPr txBox="1">
              <a:spLocks noChangeArrowheads="1"/>
            </p:cNvSpPr>
            <p:nvPr/>
          </p:nvSpPr>
          <p:spPr bwMode="auto">
            <a:xfrm>
              <a:off x="4544" y="2472"/>
              <a:ext cx="8040" cy="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 </a:t>
              </a:r>
              <a:r>
                <a:rPr lang="en-US" altLang="zh-CN" sz="4000" dirty="0">
                  <a:solidFill>
                    <a:schemeClr val="tx1"/>
                  </a:solidFill>
                  <a:latin typeface="Impact" panose="020B0806030902050204" pitchFamily="34" charset="0"/>
                  <a:ea typeface="微软雅黑" panose="020B0503020204020204" charset="-122"/>
                </a:rPr>
                <a:t> </a:t>
              </a:r>
              <a:r>
                <a:rPr lang="en-US" altLang="zh-CN" sz="3600" dirty="0">
                  <a:solidFill>
                    <a:schemeClr val="tx1"/>
                  </a:solidFill>
                  <a:latin typeface="Impact" panose="020B0806030902050204" pitchFamily="34" charset="0"/>
                  <a:ea typeface="微软雅黑" panose="020B0503020204020204" charset="-122"/>
                </a:rPr>
                <a:t>  5. 1  </a:t>
              </a:r>
              <a:r>
                <a:rPr lang="zh-CN" altLang="en-US" sz="3600" dirty="0">
                  <a:solidFill>
                    <a:schemeClr val="tx1"/>
                  </a:solidFill>
                  <a:latin typeface="Impact" panose="020B0806030902050204" pitchFamily="34" charset="0"/>
                  <a:ea typeface="微软雅黑" panose="020B0503020204020204" charset="-122"/>
                </a:rPr>
                <a:t>类别不平衡概述</a:t>
              </a:r>
            </a:p>
          </p:txBody>
        </p:sp>
        <p:sp>
          <p:nvSpPr>
            <p:cNvPr id="6" name="TextBox 10"/>
            <p:cNvSpPr txBox="1">
              <a:spLocks noChangeArrowheads="1"/>
            </p:cNvSpPr>
            <p:nvPr/>
          </p:nvSpPr>
          <p:spPr bwMode="auto">
            <a:xfrm>
              <a:off x="4570" y="3679"/>
              <a:ext cx="12514"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defRPr sz="3600">
                  <a:latin typeface="Impact" panose="020B0806030902050204" pitchFamily="34" charset="0"/>
                  <a:ea typeface="微软雅黑" panose="020B0503020204020204" charset="-122"/>
                </a:defRPr>
              </a:lvl1pPr>
              <a:lvl2pPr marL="742950" indent="-285750" eaLnBrk="0" hangingPunct="0">
                <a:defRPr sz="2400">
                  <a:latin typeface="等线" panose="02010600030101010101" charset="-122"/>
                  <a:ea typeface="宋体" panose="02010600030101010101" pitchFamily="2" charset="-122"/>
                </a:defRPr>
              </a:lvl2pPr>
              <a:lvl3pPr marL="1143000" indent="-228600" eaLnBrk="0" hangingPunct="0">
                <a:defRPr sz="2400">
                  <a:latin typeface="等线" panose="02010600030101010101" charset="-122"/>
                  <a:ea typeface="宋体" panose="02010600030101010101" pitchFamily="2" charset="-122"/>
                </a:defRPr>
              </a:lvl3pPr>
              <a:lvl4pPr marL="1600200" indent="-228600" eaLnBrk="0" hangingPunct="0">
                <a:defRPr sz="2400">
                  <a:latin typeface="等线" panose="02010600030101010101" charset="-122"/>
                  <a:ea typeface="宋体" panose="02010600030101010101" pitchFamily="2" charset="-122"/>
                </a:defRPr>
              </a:lvl4pPr>
              <a:lvl5pPr marL="2057400" indent="-228600" eaLnBrk="0" hangingPunct="0">
                <a:defRPr sz="2400">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9pPr>
            </a:lstStyle>
            <a:p>
              <a:r>
                <a:rPr lang="en-US" altLang="zh-CN" dirty="0"/>
                <a:t>    5. 2 </a:t>
              </a:r>
              <a:r>
                <a:rPr lang="en-US" altLang="zh-CN" dirty="0" err="1"/>
                <a:t>类别不平衡</a:t>
              </a:r>
              <a:r>
                <a:rPr lang="zh-CN" altLang="en-US" dirty="0"/>
                <a:t>导致分类困难的原因</a:t>
              </a:r>
            </a:p>
          </p:txBody>
        </p:sp>
        <p:sp>
          <p:nvSpPr>
            <p:cNvPr id="7" name="TextBox 11"/>
            <p:cNvSpPr txBox="1">
              <a:spLocks noChangeArrowheads="1"/>
            </p:cNvSpPr>
            <p:nvPr/>
          </p:nvSpPr>
          <p:spPr bwMode="auto">
            <a:xfrm>
              <a:off x="4570" y="4820"/>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sym typeface="+mn-ea"/>
                </a:rPr>
                <a:t>    5. 3  </a:t>
              </a:r>
              <a:r>
                <a:rPr lang="zh-CN" altLang="en-US" sz="3600" dirty="0">
                  <a:latin typeface="Impact" panose="020B0806030902050204" pitchFamily="34" charset="0"/>
                  <a:ea typeface="微软雅黑" panose="020B0503020204020204" charset="-122"/>
                  <a:sym typeface="+mn-ea"/>
                </a:rPr>
                <a:t>类别不平衡的解决办法</a:t>
              </a: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68655" y="1424305"/>
            <a:ext cx="10535920" cy="4009390"/>
          </a:xfrm>
          <a:prstGeom prst="rect">
            <a:avLst/>
          </a:prstGeom>
          <a:noFill/>
        </p:spPr>
        <p:txBody>
          <a:bodyPr wrap="square">
            <a:spAutoFit/>
          </a:bodyPr>
          <a:lstStyle/>
          <a:p>
            <a:pPr marL="457200" indent="-457200" fontAlgn="auto">
              <a:lnSpc>
                <a:spcPct val="130000"/>
              </a:lnSpc>
              <a:buFont typeface="Arial" panose="020B0604020202020204" pitchFamily="34" charset="0"/>
              <a:buChar char="•"/>
            </a:pPr>
            <a:r>
              <a:rPr lang="zh-CN" altLang="en-US" sz="2800" dirty="0">
                <a:latin typeface="+mj-ea"/>
                <a:ea typeface="+mj-ea"/>
                <a:cs typeface="+mj-ea"/>
              </a:rPr>
              <a:t>类别不平衡(class-imbalance)就是指分类任务中不同类别的训练样例数目差别很大的情况。</a:t>
            </a:r>
          </a:p>
          <a:p>
            <a:pPr marL="457200" indent="-457200" fontAlgn="auto">
              <a:lnSpc>
                <a:spcPct val="130000"/>
              </a:lnSpc>
              <a:buFont typeface="Arial" panose="020B0604020202020204" pitchFamily="34" charset="0"/>
              <a:buChar char="•"/>
            </a:pPr>
            <a:r>
              <a:rPr lang="zh-CN" altLang="en-US" sz="2800" dirty="0">
                <a:latin typeface="+mj-ea"/>
                <a:ea typeface="+mj-ea"/>
                <a:cs typeface="+mj-ea"/>
              </a:rPr>
              <a:t>在现实的分类学习任务中，我们经常会遇到类别不平衡，例如在通过拆分法解决多分类问题时，即使原始问题中不同类别的训练样例数目相当，在使用OvR、MvM策略后产生的二分类任务仍可能出现类别不平衡现象，因此有必要了解类别不平衡性处理的基本方法。</a:t>
            </a:r>
          </a:p>
        </p:txBody>
      </p:sp>
      <p:sp>
        <p:nvSpPr>
          <p:cNvPr id="12" name="Rectangle 2"/>
          <p:cNvSpPr>
            <a:spLocks noGrp="1" noChangeArrowheads="1"/>
          </p:cNvSpPr>
          <p:nvPr>
            <p:ph type="title"/>
          </p:nvPr>
        </p:nvSpPr>
        <p:spPr>
          <a:xfrm>
            <a:off x="668338" y="235898"/>
            <a:ext cx="11523662" cy="677863"/>
          </a:xfrm>
        </p:spPr>
        <p:txBody>
          <a:bodyPr/>
          <a:lstStyle/>
          <a:p>
            <a:pPr algn="l" eaLnBrk="1" hangingPunct="1">
              <a:buClrTx/>
              <a:buSzTx/>
              <a:buFontTx/>
            </a:pPr>
            <a:r>
              <a:rPr lang="en-US" altLang="zh-CN" sz="4000" dirty="0">
                <a:solidFill>
                  <a:schemeClr val="tx1"/>
                </a:solidFill>
              </a:rPr>
              <a:t>5. 1 </a:t>
            </a:r>
            <a:r>
              <a:rPr lang="en-US" altLang="zh-CN" sz="4000" dirty="0" err="1">
                <a:solidFill>
                  <a:schemeClr val="tx1"/>
                </a:solidFill>
              </a:rPr>
              <a:t>类别不平衡问题</a:t>
            </a:r>
            <a:r>
              <a:rPr lang="zh-CN" altLang="en-US" sz="4000" dirty="0">
                <a:solidFill>
                  <a:schemeClr val="tx1"/>
                </a:solidFill>
              </a:rPr>
              <a:t>概述</a:t>
            </a:r>
            <a:endParaRPr lang="en-US" altLang="zh-CN" sz="4000" dirty="0">
              <a:solidFill>
                <a:schemeClr val="tx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74700" y="1526960"/>
            <a:ext cx="10769600" cy="3883755"/>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zh-CN" altLang="en-US" sz="2400" dirty="0">
                <a:latin typeface="+mj-ea"/>
                <a:ea typeface="+mj-ea"/>
              </a:rPr>
              <a:t>正负样本特征区别较大，边界较宽; </a:t>
            </a:r>
            <a:endParaRPr lang="en-US" altLang="zh-CN" sz="2400" dirty="0">
              <a:latin typeface="+mj-ea"/>
              <a:ea typeface="+mj-ea"/>
            </a:endParaRPr>
          </a:p>
          <a:p>
            <a:pPr marL="342900" indent="-342900">
              <a:lnSpc>
                <a:spcPct val="150000"/>
              </a:lnSpc>
              <a:buFont typeface="Wingdings" panose="05000000000000000000" pitchFamily="2" charset="2"/>
              <a:buChar char="l"/>
            </a:pPr>
            <a:r>
              <a:rPr lang="zh-CN" altLang="en-US" sz="2400" dirty="0">
                <a:latin typeface="+mj-ea"/>
                <a:ea typeface="+mj-ea"/>
              </a:rPr>
              <a:t>少数类分布的稀疏性(sparsity)以及稀疏性导致的拆分多个子概念(sub-concepts，可理解为子clusters)并且每个子概念仅含有较少的样本数量﹔</a:t>
            </a:r>
          </a:p>
          <a:p>
            <a:pPr marL="342900" indent="-342900">
              <a:lnSpc>
                <a:spcPct val="150000"/>
              </a:lnSpc>
              <a:buFont typeface="Wingdings" panose="05000000000000000000" pitchFamily="2" charset="2"/>
              <a:buChar char="l"/>
            </a:pPr>
            <a:r>
              <a:rPr lang="zh-CN" altLang="en-US" sz="2400" dirty="0">
                <a:latin typeface="+mj-ea"/>
                <a:ea typeface="+mj-ea"/>
              </a:rPr>
              <a:t>离群点过多(即过多的少数类样本出现在多数类样本密集的区域);</a:t>
            </a:r>
          </a:p>
          <a:p>
            <a:pPr marL="342900" indent="-342900">
              <a:lnSpc>
                <a:spcPct val="150000"/>
              </a:lnSpc>
              <a:buFont typeface="Wingdings" panose="05000000000000000000" pitchFamily="2" charset="2"/>
              <a:buChar char="l"/>
            </a:pPr>
            <a:r>
              <a:rPr lang="zh-CN" altLang="en-US" sz="2400" dirty="0">
                <a:latin typeface="+mj-ea"/>
                <a:ea typeface="+mj-ea"/>
              </a:rPr>
              <a:t>类别之间的分布严重重叠（即不同类别的样本相对密集地出现在特征空间的同一区域);</a:t>
            </a:r>
            <a:endParaRPr lang="en-US" altLang="zh-CN" sz="2400" dirty="0">
              <a:latin typeface="+mj-ea"/>
              <a:ea typeface="+mj-ea"/>
            </a:endParaRPr>
          </a:p>
          <a:p>
            <a:pPr marL="342900" indent="-342900">
              <a:lnSpc>
                <a:spcPct val="150000"/>
              </a:lnSpc>
              <a:buFont typeface="Wingdings" panose="05000000000000000000" pitchFamily="2" charset="2"/>
              <a:buChar char="l"/>
            </a:pPr>
            <a:r>
              <a:rPr lang="zh-CN" altLang="en-US" sz="2400" dirty="0">
                <a:latin typeface="+mj-ea"/>
                <a:ea typeface="+mj-ea"/>
              </a:rPr>
              <a:t>数据中本身存在的噪声，尤其是少数类的噪声。</a:t>
            </a:r>
          </a:p>
        </p:txBody>
      </p:sp>
      <p:sp>
        <p:nvSpPr>
          <p:cNvPr id="6" name="Rectangle 2"/>
          <p:cNvSpPr>
            <a:spLocks noGrp="1" noChangeArrowheads="1"/>
          </p:cNvSpPr>
          <p:nvPr>
            <p:ph type="title"/>
          </p:nvPr>
        </p:nvSpPr>
        <p:spPr>
          <a:xfrm>
            <a:off x="668338" y="235898"/>
            <a:ext cx="11523662" cy="677863"/>
          </a:xfrm>
        </p:spPr>
        <p:txBody>
          <a:bodyPr/>
          <a:lstStyle/>
          <a:p>
            <a:pPr algn="l" eaLnBrk="1" hangingPunct="1">
              <a:buClrTx/>
              <a:buSzTx/>
              <a:buFontTx/>
            </a:pPr>
            <a:r>
              <a:rPr lang="en-US" altLang="zh-CN" sz="4000" dirty="0">
                <a:solidFill>
                  <a:schemeClr val="tx1"/>
                </a:solidFill>
              </a:rPr>
              <a:t>5. 2 </a:t>
            </a:r>
            <a:r>
              <a:rPr lang="en-US" altLang="zh-CN" sz="4000" dirty="0" err="1">
                <a:solidFill>
                  <a:schemeClr val="tx1"/>
                </a:solidFill>
              </a:rPr>
              <a:t>类别不平衡</a:t>
            </a:r>
            <a:r>
              <a:rPr lang="zh-CN" altLang="en-US" sz="4000" dirty="0">
                <a:solidFill>
                  <a:schemeClr val="tx1"/>
                </a:solidFill>
              </a:rPr>
              <a:t>导致分类困难的原因</a:t>
            </a:r>
            <a:endParaRPr lang="en-US" altLang="zh-CN" sz="4000" dirty="0">
              <a:solidFill>
                <a:schemeClr val="tx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p:cNvSpPr txBox="1"/>
              <p:nvPr/>
            </p:nvSpPr>
            <p:spPr>
              <a:xfrm>
                <a:off x="761960" y="1404308"/>
                <a:ext cx="10414079" cy="4917821"/>
              </a:xfrm>
              <a:prstGeom prst="rect">
                <a:avLst/>
              </a:prstGeom>
              <a:noFill/>
            </p:spPr>
            <p:txBody>
              <a:bodyPr wrap="square">
                <a:spAutoFit/>
              </a:bodyPr>
              <a:lstStyle/>
              <a:p>
                <a:pPr>
                  <a:lnSpc>
                    <a:spcPct val="120000"/>
                  </a:lnSpc>
                </a:pPr>
                <a:r>
                  <a:rPr lang="zh-CN" altLang="en-US" sz="2400" dirty="0">
                    <a:latin typeface="+mj-ea"/>
                    <a:ea typeface="+mj-ea"/>
                  </a:rPr>
                  <a:t>用</a:t>
                </a:r>
                <a14:m>
                  <m:oMath xmlns:m="http://schemas.openxmlformats.org/officeDocument/2006/math">
                    <m:r>
                      <m:rPr>
                        <m:sty m:val="p"/>
                      </m:rPr>
                      <a:rPr lang="en-US" altLang="zh-CN" sz="2400" i="1" dirty="0">
                        <a:latin typeface="Cambria Math" panose="02040503050406030204" pitchFamily="18" charset="0"/>
                        <a:ea typeface="+mj-ea"/>
                      </a:rPr>
                      <m:t>y</m:t>
                    </m:r>
                    <m:r>
                      <a:rPr lang="en-US" altLang="zh-CN" sz="2400" b="0" i="1" dirty="0" smtClean="0">
                        <a:latin typeface="Cambria Math" panose="02040503050406030204" pitchFamily="18" charset="0"/>
                        <a:ea typeface="+mj-ea"/>
                      </a:rPr>
                      <m:t>=</m:t>
                    </m:r>
                    <m:sSup>
                      <m:sSupPr>
                        <m:ctrlPr>
                          <a:rPr lang="en-US" altLang="zh-CN" sz="240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𝑤</m:t>
                        </m:r>
                      </m:e>
                      <m:sup>
                        <m:r>
                          <a:rPr lang="en-US" altLang="zh-CN" sz="2400" b="0" i="1" smtClean="0">
                            <a:latin typeface="Cambria Math" panose="02040503050406030204" pitchFamily="18" charset="0"/>
                            <a:ea typeface="+mj-ea"/>
                          </a:rPr>
                          <m:t>𝑇</m:t>
                        </m:r>
                      </m:sup>
                    </m:sSup>
                    <m:r>
                      <a:rPr lang="en-US" altLang="zh-CN" sz="2400" b="0" i="1" smtClean="0">
                        <a:latin typeface="Cambria Math" panose="02040503050406030204" pitchFamily="18" charset="0"/>
                        <a:ea typeface="+mj-ea"/>
                      </a:rPr>
                      <m:t>𝑥</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oMath>
                </a14:m>
                <a:r>
                  <a:rPr lang="zh-CN" altLang="en-US" sz="2400" dirty="0">
                    <a:latin typeface="+mj-ea"/>
                    <a:ea typeface="+mj-ea"/>
                  </a:rPr>
                  <a:t>对新样本</a:t>
                </a:r>
                <a14:m>
                  <m:oMath xmlns:m="http://schemas.openxmlformats.org/officeDocument/2006/math">
                    <m:r>
                      <a:rPr lang="zh-CN" altLang="en-US" sz="2400" i="1" dirty="0" smtClean="0">
                        <a:latin typeface="Cambria Math" panose="02040503050406030204" pitchFamily="18" charset="0"/>
                        <a:ea typeface="+mj-ea"/>
                      </a:rPr>
                      <m:t>𝑎</m:t>
                    </m:r>
                  </m:oMath>
                </a14:m>
                <a:r>
                  <a:rPr lang="zh-CN" altLang="en-US" sz="2400" dirty="0">
                    <a:latin typeface="+mj-ea"/>
                    <a:ea typeface="+mj-ea"/>
                  </a:rPr>
                  <a:t>进行分类时，事实上是在用预测出的</a:t>
                </a:r>
                <a14:m>
                  <m:oMath xmlns:m="http://schemas.openxmlformats.org/officeDocument/2006/math">
                    <m:r>
                      <a:rPr lang="zh-CN" altLang="en-US" sz="2400" i="1" dirty="0" smtClean="0">
                        <a:latin typeface="Cambria Math" panose="02040503050406030204" pitchFamily="18" charset="0"/>
                        <a:ea typeface="+mj-ea"/>
                      </a:rPr>
                      <m:t>𝑦</m:t>
                    </m:r>
                  </m:oMath>
                </a14:m>
                <a:r>
                  <a:rPr lang="zh-CN" altLang="en-US" sz="2400" dirty="0">
                    <a:latin typeface="+mj-ea"/>
                    <a:ea typeface="+mj-ea"/>
                  </a:rPr>
                  <a:t>值与一个阈值进行比较。</a:t>
                </a:r>
                <a:endParaRPr lang="en-US" altLang="zh-CN" sz="2400" dirty="0">
                  <a:latin typeface="+mj-ea"/>
                  <a:ea typeface="+mj-ea"/>
                </a:endParaRPr>
              </a:p>
              <a:p>
                <a:pPr>
                  <a:lnSpc>
                    <a:spcPct val="150000"/>
                  </a:lnSpc>
                </a:pPr>
                <a:endParaRPr lang="en-US" altLang="zh-CN" sz="2400" dirty="0">
                  <a:latin typeface="+mj-ea"/>
                  <a:ea typeface="+mj-ea"/>
                </a:endParaRPr>
              </a:p>
              <a:p>
                <a:pPr>
                  <a:lnSpc>
                    <a:spcPct val="150000"/>
                  </a:lnSpc>
                </a:pPr>
                <a:r>
                  <a:rPr lang="zh-CN" altLang="en-US" sz="2400" dirty="0">
                    <a:latin typeface="+mj-ea"/>
                    <a:ea typeface="+mj-ea"/>
                  </a:rPr>
                  <a:t>例如：</a:t>
                </a:r>
                <a:endParaRPr lang="en-US" altLang="zh-CN" sz="2400" dirty="0">
                  <a:latin typeface="+mj-ea"/>
                  <a:ea typeface="+mj-ea"/>
                </a:endParaRPr>
              </a:p>
              <a:p>
                <a:pPr marL="342900" indent="-342900">
                  <a:lnSpc>
                    <a:spcPct val="150000"/>
                  </a:lnSpc>
                  <a:buFont typeface="Arial" panose="020B0604020202020204" pitchFamily="34" charset="0"/>
                  <a:buChar char="•"/>
                </a:pPr>
                <a:r>
                  <a:rPr lang="zh-CN" altLang="en-US" sz="2400" dirty="0">
                    <a:latin typeface="+mj-ea"/>
                    <a:ea typeface="+mj-ea"/>
                  </a:rPr>
                  <a:t>通常在</a:t>
                </a:r>
                <a14:m>
                  <m:oMath xmlns:m="http://schemas.openxmlformats.org/officeDocument/2006/math">
                    <m:r>
                      <a:rPr lang="zh-CN" altLang="en-US" sz="2400" i="1" dirty="0" smtClean="0">
                        <a:latin typeface="Cambria Math" panose="02040503050406030204" pitchFamily="18" charset="0"/>
                        <a:ea typeface="+mj-ea"/>
                      </a:rPr>
                      <m:t>𝑔</m:t>
                    </m:r>
                  </m:oMath>
                </a14:m>
                <a:r>
                  <a:rPr lang="zh-CN" altLang="en-US" sz="2400" dirty="0">
                    <a:latin typeface="+mj-ea"/>
                    <a:ea typeface="+mj-ea"/>
                  </a:rPr>
                  <a:t> &gt;0.5时判别为正例，否则为反例</a:t>
                </a:r>
                <a:endParaRPr lang="en-US" altLang="zh-CN" sz="2400" dirty="0">
                  <a:latin typeface="+mj-ea"/>
                  <a:ea typeface="+mj-ea"/>
                </a:endParaRPr>
              </a:p>
              <a:p>
                <a:pPr marL="342900" indent="-342900">
                  <a:lnSpc>
                    <a:spcPct val="150000"/>
                  </a:lnSpc>
                  <a:buFont typeface="Arial" panose="020B0604020202020204" pitchFamily="34" charset="0"/>
                  <a:buChar char="•"/>
                </a:pPr>
                <a:r>
                  <a:rPr lang="zh-CN" altLang="en-US" sz="2400" dirty="0">
                    <a:latin typeface="+mj-ea"/>
                    <a:ea typeface="+mj-ea"/>
                  </a:rPr>
                  <a:t>阈值设置为 </a:t>
                </a:r>
                <a:r>
                  <a:rPr lang="en-US" altLang="zh-CN" sz="2400" dirty="0">
                    <a:latin typeface="+mj-ea"/>
                    <a:ea typeface="+mj-ea"/>
                  </a:rPr>
                  <a:t>0.5 </a:t>
                </a:r>
                <a:r>
                  <a:rPr lang="zh-CN" altLang="en-US" sz="2400" dirty="0">
                    <a:latin typeface="+mj-ea"/>
                    <a:ea typeface="+mj-ea"/>
                  </a:rPr>
                  <a:t>则表示分类器认为真实正、反例可能性相同。</a:t>
                </a:r>
                <a:endParaRPr lang="en-US" altLang="zh-CN" sz="2400" dirty="0">
                  <a:latin typeface="+mj-ea"/>
                  <a:ea typeface="+mj-ea"/>
                </a:endParaRPr>
              </a:p>
              <a:p>
                <a:pPr marL="342900" indent="-342900">
                  <a:lnSpc>
                    <a:spcPct val="150000"/>
                  </a:lnSpc>
                  <a:buFont typeface="Arial" panose="020B0604020202020204" pitchFamily="34" charset="0"/>
                  <a:buChar char="•"/>
                </a:pPr>
                <a:r>
                  <a:rPr lang="zh-CN" altLang="en-US" sz="2400" dirty="0">
                    <a:latin typeface="+mj-ea"/>
                    <a:ea typeface="+mj-ea"/>
                  </a:rPr>
                  <a:t> </a:t>
                </a:r>
                <a14:m>
                  <m:oMath xmlns:m="http://schemas.openxmlformats.org/officeDocument/2006/math">
                    <m:r>
                      <a:rPr lang="zh-CN" altLang="en-US" sz="2400" i="1" dirty="0" smtClean="0">
                        <a:latin typeface="Cambria Math" panose="02040503050406030204" pitchFamily="18" charset="0"/>
                        <a:ea typeface="+mj-ea"/>
                      </a:rPr>
                      <m:t>𝑦</m:t>
                    </m:r>
                  </m:oMath>
                </a14:m>
                <a:r>
                  <a:rPr lang="zh-CN" altLang="en-US" sz="2400" dirty="0">
                    <a:latin typeface="+mj-ea"/>
                    <a:ea typeface="+mj-ea"/>
                  </a:rPr>
                  <a:t>实际上表达了正例的可能性</a:t>
                </a:r>
                <a:endParaRPr lang="en-US" altLang="zh-CN" sz="2400" dirty="0">
                  <a:latin typeface="+mj-ea"/>
                  <a:ea typeface="+mj-ea"/>
                </a:endParaRPr>
              </a:p>
              <a:p>
                <a:pPr marL="342900" indent="-342900">
                  <a:lnSpc>
                    <a:spcPct val="150000"/>
                  </a:lnSpc>
                  <a:buFont typeface="Arial" panose="020B0604020202020204" pitchFamily="34" charset="0"/>
                  <a:buChar char="•"/>
                </a:pPr>
                <a:r>
                  <a:rPr lang="zh-CN" altLang="en-US" sz="2400" dirty="0">
                    <a:latin typeface="+mj-ea"/>
                    <a:ea typeface="+mj-ea"/>
                  </a:rPr>
                  <a:t>几率</a:t>
                </a:r>
                <a14:m>
                  <m:oMath xmlns:m="http://schemas.openxmlformats.org/officeDocument/2006/math">
                    <m:f>
                      <m:fPr>
                        <m:ctrlPr>
                          <a:rPr lang="en-US" altLang="zh-CN" sz="2400" i="1" smtClean="0">
                            <a:latin typeface="Cambria Math" panose="02040503050406030204" pitchFamily="18" charset="0"/>
                            <a:ea typeface="+mj-ea"/>
                          </a:rPr>
                        </m:ctrlPr>
                      </m:fPr>
                      <m:num>
                        <m:r>
                          <m:rPr>
                            <m:sty m:val="p"/>
                          </m:rPr>
                          <a:rPr lang="en-US" altLang="zh-CN" sz="2400" i="1">
                            <a:latin typeface="Cambria Math" panose="02040503050406030204" pitchFamily="18" charset="0"/>
                            <a:ea typeface="+mj-ea"/>
                          </a:rPr>
                          <m:t>y</m:t>
                        </m:r>
                      </m:num>
                      <m:den>
                        <m:r>
                          <a:rPr lang="en-US" altLang="zh-CN" sz="2400" b="0" i="1" smtClean="0">
                            <a:latin typeface="Cambria Math" panose="02040503050406030204" pitchFamily="18" charset="0"/>
                            <a:ea typeface="+mj-ea"/>
                          </a:rPr>
                          <m:t>1−</m:t>
                        </m:r>
                        <m:r>
                          <a:rPr lang="en-US" altLang="zh-CN" sz="2400" b="0" i="1" smtClean="0">
                            <a:latin typeface="Cambria Math" panose="02040503050406030204" pitchFamily="18" charset="0"/>
                            <a:ea typeface="+mj-ea"/>
                          </a:rPr>
                          <m:t>𝑦</m:t>
                        </m:r>
                      </m:den>
                    </m:f>
                  </m:oMath>
                </a14:m>
                <a:r>
                  <a:rPr lang="zh-CN" altLang="en-US" sz="2400" dirty="0">
                    <a:latin typeface="+mj-ea"/>
                    <a:ea typeface="+mj-ea"/>
                  </a:rPr>
                  <a:t>则反映了正例可能性与反例可能性之比值</a:t>
                </a:r>
                <a:endParaRPr lang="en-US" altLang="zh-CN" sz="2400" dirty="0">
                  <a:latin typeface="+mj-ea"/>
                  <a:ea typeface="+mj-ea"/>
                </a:endParaRPr>
              </a:p>
              <a:p>
                <a:endParaRPr lang="zh-CN" altLang="en-US" sz="2400" dirty="0">
                  <a:latin typeface="+mj-ea"/>
                  <a:ea typeface="+mj-ea"/>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761960" y="1404308"/>
                <a:ext cx="10414079" cy="4917821"/>
              </a:xfrm>
              <a:prstGeom prst="rect">
                <a:avLst/>
              </a:prstGeom>
              <a:blipFill>
                <a:blip r:embed="rId2"/>
                <a:stretch>
                  <a:fillRect l="-937" t="-248"/>
                </a:stretch>
              </a:blipFill>
            </p:spPr>
            <p:txBody>
              <a:bodyPr/>
              <a:lstStyle/>
              <a:p>
                <a:r>
                  <a:rPr lang="zh-CN" altLang="en-US">
                    <a:noFill/>
                  </a:rPr>
                  <a:t> </a:t>
                </a:r>
              </a:p>
            </p:txBody>
          </p:sp>
        </mc:Fallback>
      </mc:AlternateContent>
      <p:sp>
        <p:nvSpPr>
          <p:cNvPr id="9" name="Rectangle 2"/>
          <p:cNvSpPr>
            <a:spLocks noGrp="1" noChangeArrowheads="1"/>
          </p:cNvSpPr>
          <p:nvPr>
            <p:ph type="title"/>
          </p:nvPr>
        </p:nvSpPr>
        <p:spPr>
          <a:xfrm>
            <a:off x="668338" y="235898"/>
            <a:ext cx="11523662" cy="677863"/>
          </a:xfrm>
        </p:spPr>
        <p:txBody>
          <a:bodyPr/>
          <a:lstStyle/>
          <a:p>
            <a:pPr algn="l" eaLnBrk="1" hangingPunct="1">
              <a:buClrTx/>
              <a:buSzTx/>
              <a:buFontTx/>
            </a:pPr>
            <a:r>
              <a:rPr lang="en-US" altLang="zh-CN" sz="4000" dirty="0">
                <a:solidFill>
                  <a:schemeClr val="tx1"/>
                </a:solidFill>
              </a:rPr>
              <a:t>5. 3 </a:t>
            </a:r>
            <a:r>
              <a:rPr lang="en-US" altLang="zh-CN" sz="4000" dirty="0" err="1">
                <a:solidFill>
                  <a:schemeClr val="tx1"/>
                </a:solidFill>
              </a:rPr>
              <a:t>类别不平衡</a:t>
            </a:r>
            <a:r>
              <a:rPr lang="zh-CN" altLang="en-US" sz="4000" dirty="0">
                <a:solidFill>
                  <a:schemeClr val="tx1"/>
                </a:solidFill>
              </a:rPr>
              <a:t>的解决方法</a:t>
            </a:r>
            <a:endParaRPr lang="en-US" altLang="zh-CN" sz="4000"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2400" noProof="1">
              <a:latin typeface="+mj-ea"/>
              <a:ea typeface="+mj-ea"/>
            </a:endParaRPr>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latin typeface="+mj-ea"/>
              </a:rPr>
              <a:t>1.1 </a:t>
            </a:r>
            <a:r>
              <a:rPr lang="zh-CN" altLang="en-US" dirty="0">
                <a:solidFill>
                  <a:schemeClr val="tx1"/>
                </a:solidFill>
                <a:latin typeface="+mj-ea"/>
              </a:rPr>
              <a:t>线性回归</a:t>
            </a:r>
            <a:r>
              <a:rPr lang="en-US" altLang="zh-CN" dirty="0">
                <a:solidFill>
                  <a:schemeClr val="tx1"/>
                </a:solidFill>
                <a:latin typeface="+mj-ea"/>
              </a:rPr>
              <a:t>-</a:t>
            </a:r>
            <a:r>
              <a:rPr lang="zh-CN" altLang="en-US" dirty="0">
                <a:solidFill>
                  <a:schemeClr val="tx1"/>
                </a:solidFill>
                <a:latin typeface="+mj-ea"/>
              </a:rPr>
              <a:t>简单的线性回归</a:t>
            </a:r>
          </a:p>
        </p:txBody>
      </p:sp>
      <p:sp>
        <p:nvSpPr>
          <p:cNvPr id="3" name="文本框 2"/>
          <p:cNvSpPr txBox="1"/>
          <p:nvPr/>
        </p:nvSpPr>
        <p:spPr>
          <a:xfrm>
            <a:off x="6214368" y="1885734"/>
            <a:ext cx="4873841" cy="461665"/>
          </a:xfrm>
          <a:prstGeom prst="rect">
            <a:avLst/>
          </a:prstGeom>
          <a:noFill/>
        </p:spPr>
        <p:txBody>
          <a:bodyPr wrap="square" rtlCol="0">
            <a:spAutoFit/>
          </a:bodyPr>
          <a:lstStyle/>
          <a:p>
            <a:r>
              <a:rPr lang="zh-CN" altLang="en-US" sz="2400" b="1" dirty="0">
                <a:solidFill>
                  <a:srgbClr val="FF0000"/>
                </a:solidFill>
                <a:latin typeface="+mj-ea"/>
                <a:ea typeface="+mj-ea"/>
              </a:rPr>
              <a:t>简单线性回归：</a:t>
            </a:r>
            <a:r>
              <a:rPr lang="zh-CN" altLang="en-US" sz="2400" dirty="0">
                <a:latin typeface="+mj-ea"/>
                <a:ea typeface="+mj-ea"/>
              </a:rPr>
              <a:t>样本特征只有一个</a:t>
            </a:r>
          </a:p>
        </p:txBody>
      </p:sp>
      <p:pic>
        <p:nvPicPr>
          <p:cNvPr id="6" name="图片 5"/>
          <p:cNvPicPr>
            <a:picLocks noChangeAspect="1"/>
          </p:cNvPicPr>
          <p:nvPr/>
        </p:nvPicPr>
        <p:blipFill>
          <a:blip r:embed="rId3"/>
          <a:stretch>
            <a:fillRect/>
          </a:stretch>
        </p:blipFill>
        <p:spPr>
          <a:xfrm>
            <a:off x="314356" y="1693507"/>
            <a:ext cx="5906429" cy="3723119"/>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3238870" y="3304097"/>
                <a:ext cx="2015231" cy="400110"/>
              </a:xfrm>
              <a:prstGeom prst="rect">
                <a:avLst/>
              </a:prstGeom>
              <a:noFill/>
            </p:spPr>
            <p:txBody>
              <a:bodyPr wrap="square" rtlCol="0">
                <a:spAutoFit/>
              </a:bodyPr>
              <a:lstStyle/>
              <a:p>
                <a14:m>
                  <m:oMath xmlns:m="http://schemas.openxmlformats.org/officeDocument/2006/math">
                    <m:r>
                      <a:rPr lang="en-US" altLang="zh-CN" sz="2000" b="0" i="1" smtClean="0">
                        <a:latin typeface="Cambria Math" panose="02040503050406030204" pitchFamily="18" charset="0"/>
                        <a:ea typeface="+mj-ea"/>
                      </a:rPr>
                      <m:t>𝑦</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𝑤</m:t>
                    </m:r>
                  </m:oMath>
                </a14:m>
                <a:r>
                  <a:rPr lang="en-US" altLang="zh-CN" sz="2000" dirty="0" err="1">
                    <a:latin typeface="+mj-ea"/>
                    <a:ea typeface="+mj-ea"/>
                  </a:rPr>
                  <a:t>x+b</a:t>
                </a:r>
                <a:endParaRPr lang="zh-CN" altLang="en-US" sz="2000" dirty="0">
                  <a:latin typeface="+mj-ea"/>
                  <a:ea typeface="+mj-ea"/>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3238870" y="3304097"/>
                <a:ext cx="2015231" cy="400110"/>
              </a:xfrm>
              <a:prstGeom prst="rect">
                <a:avLst/>
              </a:prstGeom>
              <a:blipFill rotWithShape="1">
                <a:blip r:embed="rId4"/>
                <a:stretch>
                  <a:fillRect l="-18" t="-48" r="6" b="63"/>
                </a:stretch>
              </a:blipFill>
            </p:spPr>
            <p:txBody>
              <a:bodyPr/>
              <a:lstStyle/>
              <a:p>
                <a:r>
                  <a:rPr lang="zh-CN" altLang="en-US">
                    <a:noFill/>
                  </a:rPr>
                  <a:t> </a:t>
                </a:r>
              </a:p>
            </p:txBody>
          </p:sp>
        </mc:Fallback>
      </mc:AlternateContent>
      <p:sp>
        <p:nvSpPr>
          <p:cNvPr id="9" name="文本框 8"/>
          <p:cNvSpPr txBox="1"/>
          <p:nvPr/>
        </p:nvSpPr>
        <p:spPr>
          <a:xfrm>
            <a:off x="6214368" y="2465727"/>
            <a:ext cx="4574959" cy="1200329"/>
          </a:xfrm>
          <a:prstGeom prst="rect">
            <a:avLst/>
          </a:prstGeom>
          <a:noFill/>
        </p:spPr>
        <p:txBody>
          <a:bodyPr wrap="square" rtlCol="0">
            <a:spAutoFit/>
          </a:bodyPr>
          <a:lstStyle/>
          <a:p>
            <a:r>
              <a:rPr lang="zh-CN" altLang="en-US" sz="2400" b="1" dirty="0">
                <a:solidFill>
                  <a:srgbClr val="FF0000"/>
                </a:solidFill>
                <a:latin typeface="+mj-ea"/>
                <a:ea typeface="+mj-ea"/>
              </a:rPr>
              <a:t>寻找最拟合的曲线</a:t>
            </a:r>
            <a:r>
              <a:rPr lang="en-US" altLang="zh-CN" sz="2400" b="1" dirty="0">
                <a:solidFill>
                  <a:srgbClr val="FF0000"/>
                </a:solidFill>
                <a:latin typeface="+mj-ea"/>
                <a:ea typeface="+mj-ea"/>
              </a:rPr>
              <a:t>:</a:t>
            </a:r>
          </a:p>
          <a:p>
            <a:endParaRPr lang="en-US" altLang="zh-CN" sz="2400" dirty="0">
              <a:latin typeface="+mj-ea"/>
              <a:ea typeface="+mj-ea"/>
            </a:endParaRPr>
          </a:p>
          <a:p>
            <a:endParaRPr lang="zh-CN" altLang="en-US" sz="2400" dirty="0">
              <a:latin typeface="+mj-ea"/>
              <a:ea typeface="+mj-ea"/>
            </a:endParaRPr>
          </a:p>
        </p:txBody>
      </p:sp>
      <p:sp>
        <p:nvSpPr>
          <p:cNvPr id="11" name="文本框 10"/>
          <p:cNvSpPr txBox="1"/>
          <p:nvPr/>
        </p:nvSpPr>
        <p:spPr>
          <a:xfrm>
            <a:off x="6214368" y="3039660"/>
            <a:ext cx="3471170" cy="461665"/>
          </a:xfrm>
          <a:prstGeom prst="rect">
            <a:avLst/>
          </a:prstGeom>
          <a:noFill/>
        </p:spPr>
        <p:txBody>
          <a:bodyPr wrap="square" rtlCol="0">
            <a:spAutoFit/>
          </a:bodyPr>
          <a:lstStyle/>
          <a:p>
            <a:r>
              <a:rPr lang="zh-CN" altLang="en-US" sz="2400" b="1" dirty="0">
                <a:solidFill>
                  <a:srgbClr val="FF0000"/>
                </a:solidFill>
                <a:latin typeface="+mj-ea"/>
                <a:ea typeface="+mj-ea"/>
              </a:rPr>
              <a:t>对每一个样本的预测值</a:t>
            </a:r>
            <a:r>
              <a:rPr lang="zh-CN" altLang="en-US" sz="2400" dirty="0">
                <a:latin typeface="+mj-ea"/>
                <a:ea typeface="+mj-ea"/>
              </a:rPr>
              <a:t>：</a:t>
            </a:r>
          </a:p>
        </p:txBody>
      </p:sp>
      <mc:AlternateContent xmlns:mc="http://schemas.openxmlformats.org/markup-compatibility/2006" xmlns:a14="http://schemas.microsoft.com/office/drawing/2010/main">
        <mc:Choice Requires="a14">
          <p:sp>
            <p:nvSpPr>
              <p:cNvPr id="15" name="文本框 14"/>
              <p:cNvSpPr txBox="1"/>
              <p:nvPr/>
            </p:nvSpPr>
            <p:spPr>
              <a:xfrm>
                <a:off x="6220785" y="3657502"/>
                <a:ext cx="2681057" cy="473591"/>
              </a:xfrm>
              <a:prstGeom prst="rect">
                <a:avLst/>
              </a:prstGeom>
              <a:noFill/>
            </p:spPr>
            <p:txBody>
              <a:bodyPr wrap="square" rtlCol="0">
                <a:spAutoFit/>
              </a:bodyPr>
              <a:lstStyle/>
              <a:p>
                <a:r>
                  <a:rPr lang="zh-CN" altLang="en-US" sz="2400" b="1" dirty="0">
                    <a:solidFill>
                      <a:srgbClr val="FF0000"/>
                    </a:solidFill>
                    <a:latin typeface="+mj-ea"/>
                    <a:ea typeface="+mj-ea"/>
                  </a:rPr>
                  <a:t>真值</a:t>
                </a:r>
                <a:r>
                  <a:rPr lang="zh-CN" altLang="en-US" sz="2400" dirty="0">
                    <a:latin typeface="+mj-ea"/>
                    <a:ea typeface="+mj-ea"/>
                  </a:rPr>
                  <a:t>：</a:t>
                </a:r>
                <a14:m>
                  <m:oMath xmlns:m="http://schemas.openxmlformats.org/officeDocument/2006/math">
                    <m:sSup>
                      <m:sSupPr>
                        <m:ctrlPr>
                          <a:rPr lang="en-US" altLang="zh-CN" sz="2400" i="1" smtClean="0">
                            <a:latin typeface="Cambria Math" panose="02040503050406030204" pitchFamily="18" charset="0"/>
                            <a:ea typeface="+mj-ea"/>
                          </a:rPr>
                        </m:ctrlPr>
                      </m:sSupPr>
                      <m:e>
                        <m:r>
                          <m:rPr>
                            <m:sty m:val="p"/>
                          </m:rPr>
                          <a:rPr lang="en-US" altLang="zh-CN" sz="2400" i="1">
                            <a:latin typeface="Cambria Math" panose="02040503050406030204" pitchFamily="18" charset="0"/>
                            <a:ea typeface="+mj-ea"/>
                          </a:rPr>
                          <m:t>y</m:t>
                        </m:r>
                      </m:e>
                      <m:sup>
                        <m:r>
                          <a:rPr lang="en-US" altLang="zh-CN" sz="2400" b="0" i="1" smtClean="0">
                            <a:latin typeface="Cambria Math" panose="02040503050406030204" pitchFamily="18" charset="0"/>
                            <a:ea typeface="+mj-ea"/>
                          </a:rPr>
                          <m:t>𝑖</m:t>
                        </m:r>
                      </m:sup>
                    </m:sSup>
                  </m:oMath>
                </a14:m>
                <a:endParaRPr lang="zh-CN" altLang="en-US" sz="2400" dirty="0">
                  <a:latin typeface="+mj-ea"/>
                  <a:ea typeface="+mj-ea"/>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6220785" y="3657502"/>
                <a:ext cx="2681057" cy="473591"/>
              </a:xfrm>
              <a:prstGeom prst="rect">
                <a:avLst/>
              </a:prstGeom>
              <a:blipFill rotWithShape="1">
                <a:blip r:embed="rId5"/>
                <a:stretch>
                  <a:fillRect l="-12" t="-113" r="15" b="-15197"/>
                </a:stretch>
              </a:blipFill>
            </p:spPr>
            <p:txBody>
              <a:bodyPr/>
              <a:lstStyle/>
              <a:p>
                <a:r>
                  <a:rPr lang="zh-CN" altLang="en-US">
                    <a:noFill/>
                  </a:rPr>
                  <a:t> </a:t>
                </a:r>
              </a:p>
            </p:txBody>
          </p:sp>
        </mc:Fallback>
      </mc:AlternateContent>
      <p:sp>
        <p:nvSpPr>
          <p:cNvPr id="17" name="文本框 16"/>
          <p:cNvSpPr txBox="1"/>
          <p:nvPr/>
        </p:nvSpPr>
        <p:spPr>
          <a:xfrm>
            <a:off x="6214368" y="4283898"/>
            <a:ext cx="5752731" cy="1485920"/>
          </a:xfrm>
          <a:prstGeom prst="rect">
            <a:avLst/>
          </a:prstGeom>
          <a:noFill/>
        </p:spPr>
        <p:txBody>
          <a:bodyPr wrap="square">
            <a:spAutoFit/>
          </a:bodyPr>
          <a:lstStyle/>
          <a:p>
            <a:pPr>
              <a:lnSpc>
                <a:spcPct val="130000"/>
              </a:lnSpc>
            </a:pPr>
            <a:r>
              <a:rPr lang="zh-CN" altLang="en-US" sz="2400" dirty="0">
                <a:latin typeface="+mj-ea"/>
                <a:ea typeface="+mj-ea"/>
              </a:rPr>
              <a:t>想要寻找最佳拟合的直线方程,就应该使得</a:t>
            </a:r>
            <a:r>
              <a:rPr lang="zh-CN" altLang="en-US" sz="2400" b="1" dirty="0">
                <a:solidFill>
                  <a:srgbClr val="FF0000"/>
                </a:solidFill>
                <a:latin typeface="+mj-ea"/>
                <a:ea typeface="+mj-ea"/>
              </a:rPr>
              <a:t>预测值和真实值要越来越近</a:t>
            </a:r>
            <a:r>
              <a:rPr lang="zh-CN" altLang="en-US" sz="2400" dirty="0">
                <a:latin typeface="+mj-ea"/>
                <a:ea typeface="+mj-ea"/>
              </a:rPr>
              <a:t>(差距要尽量小)。</a:t>
            </a:r>
          </a:p>
        </p:txBody>
      </p:sp>
      <mc:AlternateContent xmlns:mc="http://schemas.openxmlformats.org/markup-compatibility/2006" xmlns:a14="http://schemas.microsoft.com/office/drawing/2010/main">
        <mc:Choice Requires="a14">
          <p:sp>
            <p:nvSpPr>
              <p:cNvPr id="18" name="文本框 17"/>
              <p:cNvSpPr txBox="1"/>
              <p:nvPr/>
            </p:nvSpPr>
            <p:spPr>
              <a:xfrm>
                <a:off x="2615954" y="3934596"/>
                <a:ext cx="2638147" cy="3929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mj-ea"/>
                            </a:rPr>
                          </m:ctrlPr>
                        </m:sSupPr>
                        <m:e>
                          <m:acc>
                            <m:accPr>
                              <m:chr m:val="̂"/>
                              <m:ctrlPr>
                                <a:rPr lang="en-US" altLang="zh-CN" i="1">
                                  <a:latin typeface="Cambria Math" panose="02040503050406030204" pitchFamily="18" charset="0"/>
                                  <a:ea typeface="+mj-ea"/>
                                </a:rPr>
                              </m:ctrlPr>
                            </m:accPr>
                            <m:e>
                              <m:r>
                                <m:rPr>
                                  <m:sty m:val="p"/>
                                </m:rPr>
                                <a:rPr lang="en-US" altLang="zh-CN" i="1">
                                  <a:latin typeface="Cambria Math" panose="02040503050406030204" pitchFamily="18" charset="0"/>
                                  <a:ea typeface="+mj-ea"/>
                                </a:rPr>
                                <m:t>y</m:t>
                              </m:r>
                            </m:e>
                          </m:acc>
                        </m:e>
                        <m:sup>
                          <m:r>
                            <a:rPr lang="en-US" altLang="zh-CN" i="1">
                              <a:latin typeface="Cambria Math" panose="02040503050406030204" pitchFamily="18" charset="0"/>
                              <a:ea typeface="+mj-ea"/>
                            </a:rPr>
                            <m:t>(</m:t>
                          </m:r>
                          <m:r>
                            <a:rPr lang="en-US" altLang="zh-CN" i="1">
                              <a:latin typeface="Cambria Math" panose="02040503050406030204" pitchFamily="18" charset="0"/>
                              <a:ea typeface="+mj-ea"/>
                            </a:rPr>
                            <m:t>𝑖</m:t>
                          </m:r>
                          <m:r>
                            <a:rPr lang="en-US" altLang="zh-CN" i="1">
                              <a:latin typeface="Cambria Math" panose="02040503050406030204" pitchFamily="18" charset="0"/>
                              <a:ea typeface="+mj-ea"/>
                            </a:rPr>
                            <m:t>)</m:t>
                          </m:r>
                        </m:sup>
                      </m:sSup>
                      <m:r>
                        <a:rPr lang="en-US" altLang="zh-CN" b="0" i="1" smtClean="0">
                          <a:latin typeface="Cambria Math" panose="02040503050406030204" pitchFamily="18" charset="0"/>
                          <a:ea typeface="+mj-ea"/>
                        </a:rPr>
                        <m:t>=</m:t>
                      </m:r>
                      <m:sSup>
                        <m:sSupPr>
                          <m:ctrlPr>
                            <a:rPr lang="en-US" altLang="zh-CN" i="1" smtClean="0">
                              <a:latin typeface="Cambria Math" panose="02040503050406030204" pitchFamily="18" charset="0"/>
                              <a:ea typeface="+mj-ea"/>
                            </a:rPr>
                          </m:ctrlPr>
                        </m:sSupPr>
                        <m:e>
                          <m:r>
                            <a:rPr lang="en-US" altLang="zh-CN" b="0" i="1" smtClean="0">
                              <a:latin typeface="Cambria Math" panose="02040503050406030204" pitchFamily="18" charset="0"/>
                              <a:ea typeface="+mj-ea"/>
                            </a:rPr>
                            <m:t>𝑤𝑥</m:t>
                          </m:r>
                        </m:e>
                        <m:sup>
                          <m:r>
                            <a:rPr lang="en-US" altLang="zh-CN" b="0" i="1" smtClean="0">
                              <a:latin typeface="Cambria Math" panose="02040503050406030204" pitchFamily="18" charset="0"/>
                              <a:ea typeface="+mj-ea"/>
                            </a:rPr>
                            <m:t>(</m:t>
                          </m:r>
                          <m:r>
                            <a:rPr lang="en-US" altLang="zh-CN" b="0" i="1" smtClean="0">
                              <a:latin typeface="Cambria Math" panose="02040503050406030204" pitchFamily="18" charset="0"/>
                              <a:ea typeface="+mj-ea"/>
                            </a:rPr>
                            <m:t>𝑖</m:t>
                          </m:r>
                          <m:r>
                            <a:rPr lang="en-US" altLang="zh-CN" b="0" i="1" smtClean="0">
                              <a:latin typeface="Cambria Math" panose="02040503050406030204" pitchFamily="18" charset="0"/>
                              <a:ea typeface="+mj-ea"/>
                            </a:rPr>
                            <m:t>)</m:t>
                          </m:r>
                        </m:sup>
                      </m:sSup>
                      <m:r>
                        <m:rPr>
                          <m:nor/>
                        </m:rPr>
                        <a:rPr lang="en-US" altLang="zh-CN" dirty="0">
                          <a:latin typeface="+mj-ea"/>
                          <a:ea typeface="+mj-ea"/>
                        </a:rPr>
                        <m:t>+</m:t>
                      </m:r>
                      <m:r>
                        <a:rPr lang="en-US" altLang="zh-CN" b="0" i="1" smtClean="0">
                          <a:latin typeface="Cambria Math" panose="02040503050406030204" pitchFamily="18" charset="0"/>
                          <a:ea typeface="+mj-ea"/>
                        </a:rPr>
                        <m:t>𝑏</m:t>
                      </m:r>
                    </m:oMath>
                  </m:oMathPara>
                </a14:m>
                <a:endParaRPr lang="zh-CN" altLang="en-US" dirty="0">
                  <a:latin typeface="+mj-ea"/>
                  <a:ea typeface="+mj-ea"/>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2615954" y="3934596"/>
                <a:ext cx="2638147" cy="392993"/>
              </a:xfrm>
              <a:prstGeom prst="rect">
                <a:avLst/>
              </a:prstGeom>
              <a:blipFill rotWithShape="1">
                <a:blip r:embed="rId6"/>
                <a:stretch>
                  <a:fillRect l="-15" t="-35" r="4" b="-69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8901842" y="2475991"/>
                <a:ext cx="2015231" cy="400110"/>
              </a:xfrm>
              <a:prstGeom prst="rect">
                <a:avLst/>
              </a:prstGeom>
              <a:noFill/>
            </p:spPr>
            <p:txBody>
              <a:bodyPr wrap="square" rtlCol="0">
                <a:spAutoFit/>
              </a:bodyPr>
              <a:lstStyle/>
              <a:p>
                <a14:m>
                  <m:oMath xmlns:m="http://schemas.openxmlformats.org/officeDocument/2006/math">
                    <m:r>
                      <a:rPr lang="en-US" altLang="zh-CN" sz="2000" b="0" i="1" smtClean="0">
                        <a:latin typeface="Cambria Math" panose="02040503050406030204" pitchFamily="18" charset="0"/>
                        <a:ea typeface="+mj-ea"/>
                      </a:rPr>
                      <m:t>𝑦</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𝑤</m:t>
                    </m:r>
                  </m:oMath>
                </a14:m>
                <a:r>
                  <a:rPr lang="en-US" altLang="zh-CN" sz="2000" dirty="0" err="1">
                    <a:latin typeface="+mj-ea"/>
                    <a:ea typeface="+mj-ea"/>
                  </a:rPr>
                  <a:t>x+b</a:t>
                </a:r>
                <a:endParaRPr lang="zh-CN" altLang="en-US" sz="2000" dirty="0">
                  <a:latin typeface="+mj-ea"/>
                  <a:ea typeface="+mj-ea"/>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8901842" y="2475991"/>
                <a:ext cx="2015231" cy="400110"/>
              </a:xfrm>
              <a:prstGeom prst="rect">
                <a:avLst/>
              </a:prstGeom>
              <a:blipFill rotWithShape="1">
                <a:blip r:embed="rId4"/>
                <a:stretch>
                  <a:fillRect l="-20" t="-31" r="8" b="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8993818" y="3111159"/>
                <a:ext cx="2638147" cy="3929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mj-ea"/>
                            </a:rPr>
                          </m:ctrlPr>
                        </m:sSupPr>
                        <m:e>
                          <m:acc>
                            <m:accPr>
                              <m:chr m:val="̂"/>
                              <m:ctrlPr>
                                <a:rPr lang="en-US" altLang="zh-CN" i="1">
                                  <a:latin typeface="Cambria Math" panose="02040503050406030204" pitchFamily="18" charset="0"/>
                                  <a:ea typeface="+mj-ea"/>
                                </a:rPr>
                              </m:ctrlPr>
                            </m:accPr>
                            <m:e>
                              <m:r>
                                <m:rPr>
                                  <m:sty m:val="p"/>
                                </m:rPr>
                                <a:rPr lang="en-US" altLang="zh-CN" i="1">
                                  <a:latin typeface="Cambria Math" panose="02040503050406030204" pitchFamily="18" charset="0"/>
                                  <a:ea typeface="+mj-ea"/>
                                </a:rPr>
                                <m:t>y</m:t>
                              </m:r>
                            </m:e>
                          </m:acc>
                        </m:e>
                        <m:sup>
                          <m:r>
                            <a:rPr lang="en-US" altLang="zh-CN" i="1">
                              <a:latin typeface="Cambria Math" panose="02040503050406030204" pitchFamily="18" charset="0"/>
                              <a:ea typeface="+mj-ea"/>
                            </a:rPr>
                            <m:t>(</m:t>
                          </m:r>
                          <m:r>
                            <a:rPr lang="en-US" altLang="zh-CN" i="1">
                              <a:latin typeface="Cambria Math" panose="02040503050406030204" pitchFamily="18" charset="0"/>
                              <a:ea typeface="+mj-ea"/>
                            </a:rPr>
                            <m:t>𝑖</m:t>
                          </m:r>
                          <m:r>
                            <a:rPr lang="en-US" altLang="zh-CN" i="1">
                              <a:latin typeface="Cambria Math" panose="02040503050406030204" pitchFamily="18" charset="0"/>
                              <a:ea typeface="+mj-ea"/>
                            </a:rPr>
                            <m:t>)</m:t>
                          </m:r>
                        </m:sup>
                      </m:sSup>
                      <m:r>
                        <a:rPr lang="en-US" altLang="zh-CN" b="0" i="1" smtClean="0">
                          <a:latin typeface="Cambria Math" panose="02040503050406030204" pitchFamily="18" charset="0"/>
                          <a:ea typeface="+mj-ea"/>
                        </a:rPr>
                        <m:t>=</m:t>
                      </m:r>
                      <m:sSup>
                        <m:sSupPr>
                          <m:ctrlPr>
                            <a:rPr lang="en-US" altLang="zh-CN" i="1" smtClean="0">
                              <a:latin typeface="Cambria Math" panose="02040503050406030204" pitchFamily="18" charset="0"/>
                              <a:ea typeface="+mj-ea"/>
                            </a:rPr>
                          </m:ctrlPr>
                        </m:sSupPr>
                        <m:e>
                          <m:r>
                            <a:rPr lang="en-US" altLang="zh-CN" b="0" i="1" smtClean="0">
                              <a:latin typeface="Cambria Math" panose="02040503050406030204" pitchFamily="18" charset="0"/>
                              <a:ea typeface="+mj-ea"/>
                            </a:rPr>
                            <m:t>𝑤𝑥</m:t>
                          </m:r>
                        </m:e>
                        <m:sup>
                          <m:r>
                            <a:rPr lang="en-US" altLang="zh-CN" b="0" i="1" smtClean="0">
                              <a:latin typeface="Cambria Math" panose="02040503050406030204" pitchFamily="18" charset="0"/>
                              <a:ea typeface="+mj-ea"/>
                            </a:rPr>
                            <m:t>(</m:t>
                          </m:r>
                          <m:r>
                            <a:rPr lang="en-US" altLang="zh-CN" b="0" i="1" smtClean="0">
                              <a:latin typeface="Cambria Math" panose="02040503050406030204" pitchFamily="18" charset="0"/>
                              <a:ea typeface="+mj-ea"/>
                            </a:rPr>
                            <m:t>𝑖</m:t>
                          </m:r>
                          <m:r>
                            <a:rPr lang="en-US" altLang="zh-CN" b="0" i="1" smtClean="0">
                              <a:latin typeface="Cambria Math" panose="02040503050406030204" pitchFamily="18" charset="0"/>
                              <a:ea typeface="+mj-ea"/>
                            </a:rPr>
                            <m:t>)</m:t>
                          </m:r>
                        </m:sup>
                      </m:sSup>
                      <m:r>
                        <m:rPr>
                          <m:nor/>
                        </m:rPr>
                        <a:rPr lang="en-US" altLang="zh-CN" dirty="0">
                          <a:latin typeface="+mj-ea"/>
                          <a:ea typeface="+mj-ea"/>
                        </a:rPr>
                        <m:t>+</m:t>
                      </m:r>
                      <m:r>
                        <a:rPr lang="en-US" altLang="zh-CN" b="0" i="1" smtClean="0">
                          <a:latin typeface="Cambria Math" panose="02040503050406030204" pitchFamily="18" charset="0"/>
                          <a:ea typeface="+mj-ea"/>
                        </a:rPr>
                        <m:t>𝑏</m:t>
                      </m:r>
                    </m:oMath>
                  </m:oMathPara>
                </a14:m>
                <a:endParaRPr lang="zh-CN" altLang="en-US" dirty="0">
                  <a:latin typeface="+mj-ea"/>
                  <a:ea typeface="+mj-ea"/>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8993818" y="3111159"/>
                <a:ext cx="2638147" cy="392993"/>
              </a:xfrm>
              <a:prstGeom prst="rect">
                <a:avLst/>
              </a:prstGeom>
              <a:blipFill rotWithShape="1">
                <a:blip r:embed="rId6"/>
                <a:stretch>
                  <a:fillRect l="-12" t="-75" r="1" b="-6891"/>
                </a:stretch>
              </a:blipFill>
            </p:spPr>
            <p:txBody>
              <a:bodyPr/>
              <a:lstStyle/>
              <a:p>
                <a:r>
                  <a:rPr lang="zh-CN" altLang="en-US">
                    <a:noFill/>
                  </a:rPr>
                  <a:t> </a:t>
                </a:r>
              </a:p>
            </p:txBody>
          </p:sp>
        </mc:Fallback>
      </mc:AlternateContent>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75971" y="1413330"/>
            <a:ext cx="3231472" cy="461665"/>
          </a:xfrm>
          <a:prstGeom prst="rect">
            <a:avLst/>
          </a:prstGeom>
          <a:noFill/>
        </p:spPr>
        <p:txBody>
          <a:bodyPr wrap="square" rtlCol="0">
            <a:spAutoFit/>
          </a:bodyPr>
          <a:lstStyle/>
          <a:p>
            <a:pPr marL="285750" indent="-285750">
              <a:buFont typeface="Wingdings" panose="05000000000000000000" pitchFamily="2" charset="2"/>
              <a:buChar char="l"/>
            </a:pPr>
            <a:r>
              <a:rPr lang="zh-CN" altLang="en-US" sz="2400" b="0" i="0" dirty="0">
                <a:effectLst/>
                <a:latin typeface="+mj-ea"/>
                <a:ea typeface="+mj-ea"/>
              </a:rPr>
              <a:t>当正反例个数相同时：</a:t>
            </a:r>
            <a:endParaRPr lang="zh-CN" altLang="en-US" sz="2400" dirty="0">
              <a:latin typeface="+mj-ea"/>
              <a:ea typeface="+mj-ea"/>
            </a:endParaRPr>
          </a:p>
        </p:txBody>
      </p:sp>
      <mc:AlternateContent xmlns:mc="http://schemas.openxmlformats.org/markup-compatibility/2006" xmlns:a14="http://schemas.microsoft.com/office/drawing/2010/main">
        <mc:Choice Requires="a14">
          <p:sp>
            <p:nvSpPr>
              <p:cNvPr id="7" name="文本框 6"/>
              <p:cNvSpPr txBox="1"/>
              <p:nvPr/>
            </p:nvSpPr>
            <p:spPr>
              <a:xfrm>
                <a:off x="1427455" y="3668180"/>
                <a:ext cx="9780973" cy="1076128"/>
              </a:xfrm>
              <a:prstGeom prst="rect">
                <a:avLst/>
              </a:prstGeom>
              <a:noFill/>
            </p:spPr>
            <p:txBody>
              <a:bodyPr wrap="square">
                <a:spAutoFit/>
              </a:bodyPr>
              <a:lstStyle/>
              <a:p>
                <a:r>
                  <a:rPr lang="zh-CN" altLang="en-US" dirty="0">
                    <a:latin typeface="+mj-ea"/>
                    <a:ea typeface="+mj-ea"/>
                  </a:rPr>
                  <a:t>其中，</a:t>
                </a:r>
                <a14:m>
                  <m:oMath xmlns:m="http://schemas.openxmlformats.org/officeDocument/2006/math">
                    <m:sSup>
                      <m:sSupPr>
                        <m:ctrlPr>
                          <a:rPr lang="en-US" altLang="zh-CN" i="1" smtClean="0">
                            <a:latin typeface="Cambria Math" panose="02040503050406030204" pitchFamily="18" charset="0"/>
                            <a:ea typeface="+mj-ea"/>
                          </a:rPr>
                        </m:ctrlPr>
                      </m:sSupPr>
                      <m:e>
                        <m:r>
                          <a:rPr lang="en-US" altLang="zh-CN" b="0" i="1" smtClean="0">
                            <a:latin typeface="Cambria Math" panose="02040503050406030204" pitchFamily="18" charset="0"/>
                            <a:ea typeface="+mj-ea"/>
                          </a:rPr>
                          <m:t>𝑚</m:t>
                        </m:r>
                      </m:e>
                      <m:sup>
                        <m:r>
                          <a:rPr lang="en-US" altLang="zh-CN" b="0" i="1" smtClean="0">
                            <a:latin typeface="Cambria Math" panose="02040503050406030204" pitchFamily="18" charset="0"/>
                            <a:ea typeface="+mj-ea"/>
                          </a:rPr>
                          <m:t>+</m:t>
                        </m:r>
                      </m:sup>
                    </m:sSup>
                  </m:oMath>
                </a14:m>
                <a:r>
                  <a:rPr lang="zh-CN" altLang="en-US" dirty="0">
                    <a:latin typeface="+mj-ea"/>
                    <a:ea typeface="+mj-ea"/>
                  </a:rPr>
                  <a:t>表示正例数目, </a:t>
                </a:r>
                <a14:m>
                  <m:oMath xmlns:m="http://schemas.openxmlformats.org/officeDocument/2006/math">
                    <m:sSup>
                      <m:sSupPr>
                        <m:ctrlPr>
                          <a:rPr lang="en-US" altLang="zh-CN" i="1" smtClean="0">
                            <a:latin typeface="Cambria Math" panose="02040503050406030204" pitchFamily="18" charset="0"/>
                            <a:ea typeface="+mj-ea"/>
                          </a:rPr>
                        </m:ctrlPr>
                      </m:sSupPr>
                      <m:e>
                        <m:r>
                          <a:rPr lang="en-US" altLang="zh-CN" b="0" i="1" smtClean="0">
                            <a:latin typeface="Cambria Math" panose="02040503050406030204" pitchFamily="18" charset="0"/>
                            <a:ea typeface="+mj-ea"/>
                          </a:rPr>
                          <m:t>𝑚</m:t>
                        </m:r>
                      </m:e>
                      <m:sup>
                        <m:r>
                          <a:rPr lang="en-US" altLang="zh-CN" b="0" i="1" smtClean="0">
                            <a:latin typeface="Cambria Math" panose="02040503050406030204" pitchFamily="18" charset="0"/>
                            <a:ea typeface="+mj-ea"/>
                          </a:rPr>
                          <m:t>−</m:t>
                        </m:r>
                      </m:sup>
                    </m:sSup>
                  </m:oMath>
                </a14:m>
                <a:r>
                  <a:rPr lang="zh-CN" altLang="en-US" dirty="0">
                    <a:latin typeface="+mj-ea"/>
                    <a:ea typeface="+mj-ea"/>
                  </a:rPr>
                  <a:t>表示反例数目, </a:t>
                </a:r>
                <a14:m>
                  <m:oMath xmlns:m="http://schemas.openxmlformats.org/officeDocument/2006/math">
                    <m:f>
                      <m:fPr>
                        <m:ctrlPr>
                          <a:rPr lang="en-US" altLang="zh-CN" i="1" smtClean="0">
                            <a:latin typeface="Cambria Math" panose="02040503050406030204" pitchFamily="18" charset="0"/>
                            <a:ea typeface="+mj-ea"/>
                          </a:rPr>
                        </m:ctrlPr>
                      </m:fPr>
                      <m:num>
                        <m:sSup>
                          <m:sSupPr>
                            <m:ctrlPr>
                              <a:rPr lang="en-US" altLang="zh-CN" i="1" smtClean="0">
                                <a:latin typeface="Cambria Math" panose="02040503050406030204" pitchFamily="18" charset="0"/>
                                <a:ea typeface="+mj-ea"/>
                              </a:rPr>
                            </m:ctrlPr>
                          </m:sSupPr>
                          <m:e>
                            <m:r>
                              <m:rPr>
                                <m:sty m:val="p"/>
                              </m:rPr>
                              <a:rPr lang="en-US" altLang="zh-CN" i="1">
                                <a:latin typeface="Cambria Math" panose="02040503050406030204" pitchFamily="18" charset="0"/>
                                <a:ea typeface="+mj-ea"/>
                              </a:rPr>
                              <m:t>m</m:t>
                            </m:r>
                          </m:e>
                          <m:sup>
                            <m:r>
                              <a:rPr lang="en-US" altLang="zh-CN" b="0" i="1" smtClean="0">
                                <a:latin typeface="Cambria Math" panose="02040503050406030204" pitchFamily="18" charset="0"/>
                                <a:ea typeface="+mj-ea"/>
                              </a:rPr>
                              <m:t>+</m:t>
                            </m:r>
                          </m:sup>
                        </m:sSup>
                      </m:num>
                      <m:den>
                        <m:sSup>
                          <m:sSupPr>
                            <m:ctrlPr>
                              <a:rPr lang="en-US" altLang="zh-CN" i="1" smtClean="0">
                                <a:latin typeface="Cambria Math" panose="02040503050406030204" pitchFamily="18" charset="0"/>
                                <a:ea typeface="+mj-ea"/>
                              </a:rPr>
                            </m:ctrlPr>
                          </m:sSupPr>
                          <m:e>
                            <m:r>
                              <a:rPr lang="en-US" altLang="zh-CN" b="0" i="1" smtClean="0">
                                <a:latin typeface="Cambria Math" panose="02040503050406030204" pitchFamily="18" charset="0"/>
                                <a:ea typeface="+mj-ea"/>
                              </a:rPr>
                              <m:t>𝑚</m:t>
                            </m:r>
                          </m:e>
                          <m:sup>
                            <m:r>
                              <a:rPr lang="en-US" altLang="zh-CN" b="0" i="1" smtClean="0">
                                <a:latin typeface="Cambria Math" panose="02040503050406030204" pitchFamily="18" charset="0"/>
                                <a:ea typeface="+mj-ea"/>
                              </a:rPr>
                              <m:t>−</m:t>
                            </m:r>
                          </m:sup>
                        </m:sSup>
                      </m:den>
                    </m:f>
                    <m:r>
                      <a:rPr lang="zh-CN" altLang="en-US" i="1">
                        <a:latin typeface="Cambria Math" panose="02040503050406030204" pitchFamily="18" charset="0"/>
                        <a:ea typeface="+mj-ea"/>
                      </a:rPr>
                      <m:t>表示</m:t>
                    </m:r>
                  </m:oMath>
                </a14:m>
                <a:r>
                  <a:rPr lang="zh-CN" altLang="en-US" dirty="0">
                    <a:latin typeface="+mj-ea"/>
                    <a:ea typeface="+mj-ea"/>
                  </a:rPr>
                  <a:t>观测几率，由于我们通常假设训练集是真实样本总体的无偏采样,因此观测几率就代表了真实几率.于是,只要分类器的预测几率高于观测几率就应判定为正例。</a:t>
                </a:r>
              </a:p>
            </p:txBody>
          </p:sp>
        </mc:Choice>
        <mc:Fallback xmlns="">
          <p:sp>
            <p:nvSpPr>
              <p:cNvPr id="7" name="文本框 6"/>
              <p:cNvSpPr txBox="1">
                <a:spLocks noRot="1" noChangeAspect="1" noMove="1" noResize="1" noEditPoints="1" noAdjustHandles="1" noChangeArrowheads="1" noChangeShapeType="1" noTextEdit="1"/>
              </p:cNvSpPr>
              <p:nvPr/>
            </p:nvSpPr>
            <p:spPr>
              <a:xfrm>
                <a:off x="1427455" y="3668180"/>
                <a:ext cx="9780973" cy="1076128"/>
              </a:xfrm>
              <a:prstGeom prst="rect">
                <a:avLst/>
              </a:prstGeom>
              <a:blipFill rotWithShape="1">
                <a:blip r:embed="rId2"/>
                <a:stretch>
                  <a:fillRect l="-6" t="-39" b="21"/>
                </a:stretch>
              </a:blipFill>
            </p:spPr>
            <p:txBody>
              <a:bodyPr/>
              <a:lstStyle/>
              <a:p>
                <a:r>
                  <a:rPr lang="zh-CN" altLang="en-US">
                    <a:noFill/>
                  </a:rPr>
                  <a:t> </a:t>
                </a:r>
              </a:p>
            </p:txBody>
          </p:sp>
        </mc:Fallback>
      </mc:AlternateContent>
      <p:sp>
        <p:nvSpPr>
          <p:cNvPr id="9" name="文本框 8"/>
          <p:cNvSpPr txBox="1"/>
          <p:nvPr/>
        </p:nvSpPr>
        <p:spPr>
          <a:xfrm>
            <a:off x="975971" y="2558498"/>
            <a:ext cx="3852910" cy="461665"/>
          </a:xfrm>
          <a:prstGeom prst="rect">
            <a:avLst/>
          </a:prstGeom>
          <a:noFill/>
        </p:spPr>
        <p:txBody>
          <a:bodyPr wrap="square" rtlCol="0">
            <a:spAutoFit/>
          </a:bodyPr>
          <a:lstStyle/>
          <a:p>
            <a:pPr marL="285750" indent="-285750">
              <a:buFont typeface="Wingdings" panose="05000000000000000000" pitchFamily="2" charset="2"/>
              <a:buChar char="l"/>
            </a:pPr>
            <a:r>
              <a:rPr lang="zh-CN" altLang="en-US" sz="2400" dirty="0">
                <a:latin typeface="+mj-ea"/>
                <a:ea typeface="+mj-ea"/>
              </a:rPr>
              <a:t>正、反例的个数不同时：</a:t>
            </a:r>
          </a:p>
        </p:txBody>
      </p:sp>
      <p:sp>
        <p:nvSpPr>
          <p:cNvPr id="12" name="文本框 11"/>
          <p:cNvSpPr txBox="1"/>
          <p:nvPr/>
        </p:nvSpPr>
        <p:spPr>
          <a:xfrm>
            <a:off x="1275962" y="4794527"/>
            <a:ext cx="4190260" cy="461665"/>
          </a:xfrm>
          <a:prstGeom prst="rect">
            <a:avLst/>
          </a:prstGeom>
          <a:noFill/>
        </p:spPr>
        <p:txBody>
          <a:bodyPr wrap="square" rtlCol="0">
            <a:spAutoFit/>
          </a:bodyPr>
          <a:lstStyle/>
          <a:p>
            <a:r>
              <a:rPr lang="zh-CN" altLang="en-US" sz="2400" dirty="0">
                <a:latin typeface="+mj-ea"/>
                <a:ea typeface="+mj-ea"/>
              </a:rPr>
              <a:t>对预测值进行调整：</a:t>
            </a:r>
          </a:p>
        </p:txBody>
      </p:sp>
      <p:sp>
        <p:nvSpPr>
          <p:cNvPr id="16" name="文本框 15"/>
          <p:cNvSpPr txBox="1"/>
          <p:nvPr/>
        </p:nvSpPr>
        <p:spPr>
          <a:xfrm>
            <a:off x="1087328" y="6210110"/>
            <a:ext cx="10017344" cy="461665"/>
          </a:xfrm>
          <a:prstGeom prst="rect">
            <a:avLst/>
          </a:prstGeom>
          <a:noFill/>
        </p:spPr>
        <p:txBody>
          <a:bodyPr wrap="square">
            <a:spAutoFit/>
          </a:bodyPr>
          <a:lstStyle/>
          <a:p>
            <a:r>
              <a:rPr lang="zh-CN" altLang="en-US" sz="2400" b="1" dirty="0">
                <a:solidFill>
                  <a:srgbClr val="FF0000"/>
                </a:solidFill>
                <a:latin typeface="+mj-ea"/>
                <a:ea typeface="+mj-ea"/>
              </a:rPr>
              <a:t>这就是类别不平衡学习的一个基本策略——“再缩放”(rescaling).</a:t>
            </a:r>
          </a:p>
        </p:txBody>
      </p:sp>
      <p:sp>
        <p:nvSpPr>
          <p:cNvPr id="17" name="Rectangle 2"/>
          <p:cNvSpPr>
            <a:spLocks noGrp="1" noChangeArrowheads="1"/>
          </p:cNvSpPr>
          <p:nvPr>
            <p:ph type="title"/>
          </p:nvPr>
        </p:nvSpPr>
        <p:spPr>
          <a:xfrm>
            <a:off x="668338" y="235898"/>
            <a:ext cx="11523662" cy="677863"/>
          </a:xfrm>
        </p:spPr>
        <p:txBody>
          <a:bodyPr/>
          <a:lstStyle/>
          <a:p>
            <a:pPr algn="l" eaLnBrk="1" hangingPunct="1">
              <a:buClrTx/>
              <a:buSzTx/>
              <a:buFontTx/>
            </a:pPr>
            <a:r>
              <a:rPr lang="en-US" altLang="zh-CN" sz="4000" dirty="0">
                <a:solidFill>
                  <a:schemeClr val="tx1"/>
                </a:solidFill>
                <a:latin typeface="+mj-ea"/>
              </a:rPr>
              <a:t>5. 3 </a:t>
            </a:r>
            <a:r>
              <a:rPr lang="en-US" altLang="zh-CN" sz="4000" dirty="0" err="1">
                <a:solidFill>
                  <a:schemeClr val="tx1"/>
                </a:solidFill>
                <a:latin typeface="+mj-ea"/>
              </a:rPr>
              <a:t>类别不平衡</a:t>
            </a:r>
            <a:r>
              <a:rPr lang="zh-CN" altLang="en-US" sz="4000" dirty="0">
                <a:solidFill>
                  <a:schemeClr val="tx1"/>
                </a:solidFill>
                <a:latin typeface="+mj-ea"/>
              </a:rPr>
              <a:t>的解决方法</a:t>
            </a:r>
            <a:endParaRPr lang="en-US" altLang="zh-CN" sz="4000" dirty="0">
              <a:solidFill>
                <a:schemeClr val="tx1"/>
              </a:solidFill>
              <a:latin typeface="+mj-ea"/>
            </a:endParaRPr>
          </a:p>
        </p:txBody>
      </p:sp>
      <mc:AlternateContent xmlns:mc="http://schemas.openxmlformats.org/markup-compatibility/2006" xmlns:a14="http://schemas.microsoft.com/office/drawing/2010/main">
        <mc:Choice Requires="a14">
          <p:sp>
            <p:nvSpPr>
              <p:cNvPr id="2" name="文本框 1"/>
              <p:cNvSpPr txBox="1"/>
              <p:nvPr/>
            </p:nvSpPr>
            <p:spPr>
              <a:xfrm>
                <a:off x="3178206" y="2063796"/>
                <a:ext cx="2840854" cy="492186"/>
              </a:xfrm>
              <a:prstGeom prst="rect">
                <a:avLst/>
              </a:prstGeom>
              <a:noFill/>
            </p:spPr>
            <p:txBody>
              <a:bodyPr wrap="square" rtlCol="0">
                <a:spAutoFit/>
              </a:bodyPr>
              <a:lstStyle/>
              <a:p>
                <a:r>
                  <a:rPr lang="zh-CN" altLang="en-US" dirty="0">
                    <a:latin typeface="+mj-ea"/>
                    <a:ea typeface="+mj-ea"/>
                  </a:rPr>
                  <a:t>若</a:t>
                </a:r>
                <a14:m>
                  <m:oMath xmlns:m="http://schemas.openxmlformats.org/officeDocument/2006/math">
                    <m:f>
                      <m:fPr>
                        <m:ctrlPr>
                          <a:rPr lang="en-US" altLang="zh-CN" i="1" smtClean="0">
                            <a:latin typeface="Cambria Math" panose="02040503050406030204" pitchFamily="18" charset="0"/>
                            <a:ea typeface="+mj-ea"/>
                          </a:rPr>
                        </m:ctrlPr>
                      </m:fPr>
                      <m:num>
                        <m:r>
                          <m:rPr>
                            <m:sty m:val="p"/>
                          </m:rPr>
                          <a:rPr lang="en-US" altLang="zh-CN" i="1">
                            <a:latin typeface="Cambria Math" panose="02040503050406030204" pitchFamily="18" charset="0"/>
                            <a:ea typeface="+mj-ea"/>
                          </a:rPr>
                          <m:t>y</m:t>
                        </m:r>
                      </m:num>
                      <m:den>
                        <m:r>
                          <a:rPr lang="en-US" altLang="zh-CN" b="0" i="1" smtClean="0">
                            <a:latin typeface="Cambria Math" panose="02040503050406030204" pitchFamily="18" charset="0"/>
                            <a:ea typeface="+mj-ea"/>
                          </a:rPr>
                          <m:t>1−</m:t>
                        </m:r>
                        <m:r>
                          <a:rPr lang="en-US" altLang="zh-CN" b="0" i="1" smtClean="0">
                            <a:latin typeface="Cambria Math" panose="02040503050406030204" pitchFamily="18" charset="0"/>
                            <a:ea typeface="+mj-ea"/>
                          </a:rPr>
                          <m:t>𝑦</m:t>
                        </m:r>
                      </m:den>
                    </m:f>
                    <m:r>
                      <a:rPr lang="en-US" altLang="zh-CN" b="0" i="1" smtClean="0">
                        <a:latin typeface="Cambria Math" panose="02040503050406030204" pitchFamily="18" charset="0"/>
                        <a:ea typeface="+mj-ea"/>
                      </a:rPr>
                      <m:t>&gt;1 </m:t>
                    </m:r>
                    <m:r>
                      <a:rPr lang="zh-CN" altLang="en-US" i="1">
                        <a:latin typeface="Cambria Math" panose="02040503050406030204" pitchFamily="18" charset="0"/>
                        <a:ea typeface="+mj-ea"/>
                      </a:rPr>
                      <m:t>则</m:t>
                    </m:r>
                  </m:oMath>
                </a14:m>
                <a:r>
                  <a:rPr lang="zh-CN" altLang="en-US" dirty="0">
                    <a:latin typeface="+mj-ea"/>
                    <a:ea typeface="+mj-ea"/>
                  </a:rPr>
                  <a:t> 预测为正例</a:t>
                </a:r>
              </a:p>
            </p:txBody>
          </p:sp>
        </mc:Choice>
        <mc:Fallback xmlns="">
          <p:sp>
            <p:nvSpPr>
              <p:cNvPr id="2" name="文本框 1"/>
              <p:cNvSpPr txBox="1">
                <a:spLocks noRot="1" noChangeAspect="1" noMove="1" noResize="1" noEditPoints="1" noAdjustHandles="1" noChangeArrowheads="1" noChangeShapeType="1" noTextEdit="1"/>
              </p:cNvSpPr>
              <p:nvPr/>
            </p:nvSpPr>
            <p:spPr>
              <a:xfrm>
                <a:off x="3178206" y="2063796"/>
                <a:ext cx="2840854" cy="492186"/>
              </a:xfrm>
              <a:prstGeom prst="rect">
                <a:avLst/>
              </a:prstGeom>
              <a:blipFill rotWithShape="1">
                <a:blip r:embed="rId3"/>
                <a:stretch>
                  <a:fillRect l="-1" t="-9" r="19" b="-1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3178206" y="3068676"/>
                <a:ext cx="2840854" cy="553100"/>
              </a:xfrm>
              <a:prstGeom prst="rect">
                <a:avLst/>
              </a:prstGeom>
              <a:noFill/>
            </p:spPr>
            <p:txBody>
              <a:bodyPr wrap="square" rtlCol="0">
                <a:spAutoFit/>
              </a:bodyPr>
              <a:lstStyle/>
              <a:p>
                <a:r>
                  <a:rPr lang="zh-CN" altLang="en-US" dirty="0">
                    <a:latin typeface="+mj-ea"/>
                    <a:ea typeface="+mj-ea"/>
                  </a:rPr>
                  <a:t>若</a:t>
                </a:r>
                <a14:m>
                  <m:oMath xmlns:m="http://schemas.openxmlformats.org/officeDocument/2006/math">
                    <m:f>
                      <m:fPr>
                        <m:ctrlPr>
                          <a:rPr lang="en-US" altLang="zh-CN" i="1" smtClean="0">
                            <a:latin typeface="Cambria Math" panose="02040503050406030204" pitchFamily="18" charset="0"/>
                            <a:ea typeface="+mj-ea"/>
                          </a:rPr>
                        </m:ctrlPr>
                      </m:fPr>
                      <m:num>
                        <m:r>
                          <m:rPr>
                            <m:sty m:val="p"/>
                          </m:rPr>
                          <a:rPr lang="en-US" altLang="zh-CN" i="1">
                            <a:latin typeface="Cambria Math" panose="02040503050406030204" pitchFamily="18" charset="0"/>
                            <a:ea typeface="+mj-ea"/>
                          </a:rPr>
                          <m:t>y</m:t>
                        </m:r>
                      </m:num>
                      <m:den>
                        <m:r>
                          <a:rPr lang="en-US" altLang="zh-CN" b="0" i="1" smtClean="0">
                            <a:latin typeface="Cambria Math" panose="02040503050406030204" pitchFamily="18" charset="0"/>
                            <a:ea typeface="+mj-ea"/>
                          </a:rPr>
                          <m:t>1−</m:t>
                        </m:r>
                        <m:r>
                          <a:rPr lang="en-US" altLang="zh-CN" b="0" i="1" smtClean="0">
                            <a:latin typeface="Cambria Math" panose="02040503050406030204" pitchFamily="18" charset="0"/>
                            <a:ea typeface="+mj-ea"/>
                          </a:rPr>
                          <m:t>𝑦</m:t>
                        </m:r>
                      </m:den>
                    </m:f>
                    <m:r>
                      <a:rPr lang="en-US" altLang="zh-CN" b="0" i="1" smtClean="0">
                        <a:latin typeface="Cambria Math" panose="02040503050406030204" pitchFamily="18" charset="0"/>
                        <a:ea typeface="+mj-ea"/>
                      </a:rPr>
                      <m:t>&gt;</m:t>
                    </m:r>
                    <m:f>
                      <m:fPr>
                        <m:ctrlPr>
                          <a:rPr lang="en-US" altLang="zh-CN" b="0" i="1" smtClean="0">
                            <a:latin typeface="Cambria Math" panose="02040503050406030204" pitchFamily="18" charset="0"/>
                            <a:ea typeface="+mj-ea"/>
                          </a:rPr>
                        </m:ctrlPr>
                      </m:fPr>
                      <m:num>
                        <m:sSup>
                          <m:sSupPr>
                            <m:ctrlPr>
                              <a:rPr lang="en-US" altLang="zh-CN" b="0" i="1" smtClean="0">
                                <a:latin typeface="Cambria Math" panose="02040503050406030204" pitchFamily="18" charset="0"/>
                                <a:ea typeface="+mj-ea"/>
                              </a:rPr>
                            </m:ctrlPr>
                          </m:sSupPr>
                          <m:e>
                            <m:r>
                              <m:rPr>
                                <m:sty m:val="p"/>
                              </m:rPr>
                              <a:rPr lang="en-US" altLang="zh-CN" i="1">
                                <a:latin typeface="Cambria Math" panose="02040503050406030204" pitchFamily="18" charset="0"/>
                                <a:ea typeface="+mj-ea"/>
                              </a:rPr>
                              <m:t>m</m:t>
                            </m:r>
                          </m:e>
                          <m:sup>
                            <m:r>
                              <a:rPr lang="en-US" altLang="zh-CN" b="0" i="1" smtClean="0">
                                <a:latin typeface="Cambria Math" panose="02040503050406030204" pitchFamily="18" charset="0"/>
                                <a:ea typeface="+mj-ea"/>
                              </a:rPr>
                              <m:t>+</m:t>
                            </m:r>
                          </m:sup>
                        </m:sSup>
                      </m:num>
                      <m:den>
                        <m:sSup>
                          <m:sSupPr>
                            <m:ctrlPr>
                              <a:rPr lang="en-US" altLang="zh-CN" b="0" i="1" smtClean="0">
                                <a:latin typeface="Cambria Math" panose="02040503050406030204" pitchFamily="18" charset="0"/>
                                <a:ea typeface="+mj-ea"/>
                              </a:rPr>
                            </m:ctrlPr>
                          </m:sSupPr>
                          <m:e>
                            <m:r>
                              <a:rPr lang="en-US" altLang="zh-CN" b="0" i="1" smtClean="0">
                                <a:latin typeface="Cambria Math" panose="02040503050406030204" pitchFamily="18" charset="0"/>
                                <a:ea typeface="+mj-ea"/>
                              </a:rPr>
                              <m:t>𝑚</m:t>
                            </m:r>
                          </m:e>
                          <m:sup>
                            <m:r>
                              <a:rPr lang="en-US" altLang="zh-CN" b="0" i="1" smtClean="0">
                                <a:latin typeface="Cambria Math" panose="02040503050406030204" pitchFamily="18" charset="0"/>
                                <a:ea typeface="+mj-ea"/>
                              </a:rPr>
                              <m:t>−</m:t>
                            </m:r>
                          </m:sup>
                        </m:sSup>
                      </m:den>
                    </m:f>
                    <m:r>
                      <a:rPr lang="en-US" altLang="zh-CN" b="0" i="1" smtClean="0">
                        <a:latin typeface="Cambria Math" panose="02040503050406030204" pitchFamily="18" charset="0"/>
                        <a:ea typeface="+mj-ea"/>
                      </a:rPr>
                      <m:t> </m:t>
                    </m:r>
                    <m:r>
                      <a:rPr lang="zh-CN" altLang="en-US" i="1">
                        <a:latin typeface="Cambria Math" panose="02040503050406030204" pitchFamily="18" charset="0"/>
                        <a:ea typeface="+mj-ea"/>
                      </a:rPr>
                      <m:t>则</m:t>
                    </m:r>
                  </m:oMath>
                </a14:m>
                <a:r>
                  <a:rPr lang="zh-CN" altLang="en-US" dirty="0">
                    <a:latin typeface="+mj-ea"/>
                    <a:ea typeface="+mj-ea"/>
                  </a:rPr>
                  <a:t> 预测为正例</a:t>
                </a:r>
              </a:p>
            </p:txBody>
          </p:sp>
        </mc:Choice>
        <mc:Fallback xmlns="">
          <p:sp>
            <p:nvSpPr>
              <p:cNvPr id="3" name="文本框 2"/>
              <p:cNvSpPr txBox="1">
                <a:spLocks noRot="1" noChangeAspect="1" noMove="1" noResize="1" noEditPoints="1" noAdjustHandles="1" noChangeArrowheads="1" noChangeShapeType="1" noTextEdit="1"/>
              </p:cNvSpPr>
              <p:nvPr/>
            </p:nvSpPr>
            <p:spPr>
              <a:xfrm>
                <a:off x="3178206" y="3068676"/>
                <a:ext cx="2840854" cy="553100"/>
              </a:xfrm>
              <a:prstGeom prst="rect">
                <a:avLst/>
              </a:prstGeom>
              <a:blipFill rotWithShape="1">
                <a:blip r:embed="rId4"/>
                <a:stretch>
                  <a:fillRect l="-1" t="-64" r="19" b="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3027285" y="5450889"/>
                <a:ext cx="2787589" cy="6810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ea typeface="+mj-ea"/>
                            </a:rPr>
                          </m:ctrlPr>
                        </m:fPr>
                        <m:num>
                          <m:r>
                            <a:rPr lang="en-US" altLang="zh-CN" b="0" i="1" smtClean="0">
                              <a:latin typeface="Cambria Math" panose="02040503050406030204" pitchFamily="18" charset="0"/>
                              <a:ea typeface="+mj-ea"/>
                            </a:rPr>
                            <m:t>𝑦</m:t>
                          </m:r>
                          <m:r>
                            <a:rPr lang="en-US" altLang="zh-CN" b="0" i="1" smtClean="0">
                              <a:latin typeface="Cambria Math" panose="02040503050406030204" pitchFamily="18" charset="0"/>
                              <a:ea typeface="+mj-ea"/>
                            </a:rPr>
                            <m:t>′</m:t>
                          </m:r>
                        </m:num>
                        <m:den>
                          <m:r>
                            <a:rPr lang="en-US" altLang="zh-CN" b="0" i="1" smtClean="0">
                              <a:latin typeface="Cambria Math" panose="02040503050406030204" pitchFamily="18" charset="0"/>
                              <a:ea typeface="+mj-ea"/>
                            </a:rPr>
                            <m:t>1−</m:t>
                          </m:r>
                          <m:r>
                            <a:rPr lang="en-US" altLang="zh-CN" b="0" i="1" smtClean="0">
                              <a:latin typeface="Cambria Math" panose="02040503050406030204" pitchFamily="18" charset="0"/>
                              <a:ea typeface="+mj-ea"/>
                            </a:rPr>
                            <m:t>𝑦</m:t>
                          </m:r>
                          <m:r>
                            <a:rPr lang="en-US" altLang="zh-CN" b="0" i="1" smtClean="0">
                              <a:latin typeface="Cambria Math" panose="02040503050406030204" pitchFamily="18" charset="0"/>
                              <a:ea typeface="+mj-ea"/>
                            </a:rPr>
                            <m:t>′</m:t>
                          </m:r>
                        </m:den>
                      </m:f>
                      <m:r>
                        <a:rPr lang="en-US" altLang="zh-CN" b="0" i="1" smtClean="0">
                          <a:latin typeface="Cambria Math" panose="02040503050406030204" pitchFamily="18" charset="0"/>
                          <a:ea typeface="+mj-ea"/>
                        </a:rPr>
                        <m:t>=</m:t>
                      </m:r>
                      <m:f>
                        <m:fPr>
                          <m:ctrlPr>
                            <a:rPr lang="en-US" altLang="zh-CN" i="1" smtClean="0">
                              <a:latin typeface="Cambria Math" panose="02040503050406030204" pitchFamily="18" charset="0"/>
                              <a:ea typeface="+mj-ea"/>
                            </a:rPr>
                          </m:ctrlPr>
                        </m:fPr>
                        <m:num>
                          <m:r>
                            <m:rPr>
                              <m:sty m:val="p"/>
                            </m:rPr>
                            <a:rPr lang="en-US" altLang="zh-CN" i="1">
                              <a:latin typeface="Cambria Math" panose="02040503050406030204" pitchFamily="18" charset="0"/>
                              <a:ea typeface="+mj-ea"/>
                            </a:rPr>
                            <m:t>y</m:t>
                          </m:r>
                        </m:num>
                        <m:den>
                          <m:r>
                            <a:rPr lang="en-US" altLang="zh-CN" b="0" i="1" smtClean="0">
                              <a:latin typeface="Cambria Math" panose="02040503050406030204" pitchFamily="18" charset="0"/>
                              <a:ea typeface="+mj-ea"/>
                            </a:rPr>
                            <m:t>1−</m:t>
                          </m:r>
                          <m:r>
                            <a:rPr lang="en-US" altLang="zh-CN" b="0" i="1" smtClean="0">
                              <a:latin typeface="Cambria Math" panose="02040503050406030204" pitchFamily="18" charset="0"/>
                              <a:ea typeface="+mj-ea"/>
                            </a:rPr>
                            <m:t>𝑦</m:t>
                          </m:r>
                        </m:den>
                      </m:f>
                      <m:r>
                        <a:rPr lang="en-US" altLang="zh-CN" i="1">
                          <a:latin typeface="Cambria Math" panose="02040503050406030204" pitchFamily="18" charset="0"/>
                          <a:ea typeface="+mj-ea"/>
                        </a:rPr>
                        <m:t>×</m:t>
                      </m:r>
                      <m:f>
                        <m:fPr>
                          <m:ctrlPr>
                            <a:rPr lang="en-US" altLang="zh-CN" b="0" i="1" smtClean="0">
                              <a:latin typeface="Cambria Math" panose="02040503050406030204" pitchFamily="18" charset="0"/>
                              <a:ea typeface="+mj-ea"/>
                            </a:rPr>
                          </m:ctrlPr>
                        </m:fPr>
                        <m:num>
                          <m:sSup>
                            <m:sSupPr>
                              <m:ctrlPr>
                                <a:rPr lang="en-US" altLang="zh-CN" b="0" i="1" smtClean="0">
                                  <a:latin typeface="Cambria Math" panose="02040503050406030204" pitchFamily="18" charset="0"/>
                                  <a:ea typeface="+mj-ea"/>
                                </a:rPr>
                              </m:ctrlPr>
                            </m:sSupPr>
                            <m:e>
                              <m:r>
                                <m:rPr>
                                  <m:sty m:val="p"/>
                                </m:rPr>
                                <a:rPr lang="en-US" altLang="zh-CN" i="1">
                                  <a:latin typeface="Cambria Math" panose="02040503050406030204" pitchFamily="18" charset="0"/>
                                  <a:ea typeface="+mj-ea"/>
                                </a:rPr>
                                <m:t>m</m:t>
                              </m:r>
                            </m:e>
                            <m:sup>
                              <m:r>
                                <a:rPr lang="en-US" altLang="zh-CN" b="0" i="1" smtClean="0">
                                  <a:latin typeface="Cambria Math" panose="02040503050406030204" pitchFamily="18" charset="0"/>
                                  <a:ea typeface="+mj-ea"/>
                                </a:rPr>
                                <m:t>−</m:t>
                              </m:r>
                            </m:sup>
                          </m:sSup>
                        </m:num>
                        <m:den>
                          <m:sSup>
                            <m:sSupPr>
                              <m:ctrlPr>
                                <a:rPr lang="en-US" altLang="zh-CN" b="0" i="1" smtClean="0">
                                  <a:latin typeface="Cambria Math" panose="02040503050406030204" pitchFamily="18" charset="0"/>
                                  <a:ea typeface="+mj-ea"/>
                                </a:rPr>
                              </m:ctrlPr>
                            </m:sSupPr>
                            <m:e>
                              <m:r>
                                <a:rPr lang="en-US" altLang="zh-CN" b="0" i="1" smtClean="0">
                                  <a:latin typeface="Cambria Math" panose="02040503050406030204" pitchFamily="18" charset="0"/>
                                  <a:ea typeface="+mj-ea"/>
                                </a:rPr>
                                <m:t>𝑚</m:t>
                              </m:r>
                            </m:e>
                            <m:sup>
                              <m:r>
                                <a:rPr lang="en-US" altLang="zh-CN" b="0" i="1" smtClean="0">
                                  <a:latin typeface="Cambria Math" panose="02040503050406030204" pitchFamily="18" charset="0"/>
                                  <a:ea typeface="+mj-ea"/>
                                </a:rPr>
                                <m:t>+</m:t>
                              </m:r>
                            </m:sup>
                          </m:sSup>
                        </m:den>
                      </m:f>
                    </m:oMath>
                  </m:oMathPara>
                </a14:m>
                <a:endParaRPr lang="zh-CN" altLang="en-US" dirty="0">
                  <a:latin typeface="+mj-ea"/>
                  <a:ea typeface="+mj-ea"/>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027285" y="5450889"/>
                <a:ext cx="2787589" cy="681084"/>
              </a:xfrm>
              <a:prstGeom prst="rect">
                <a:avLst/>
              </a:prstGeom>
              <a:blipFill rotWithShape="1">
                <a:blip r:embed="rId5"/>
                <a:stretch>
                  <a:fillRect l="-9" t="-7" r="6" b="61"/>
                </a:stretch>
              </a:blipFill>
            </p:spPr>
            <p:txBody>
              <a:bodyPr/>
              <a:lstStyle/>
              <a:p>
                <a:r>
                  <a:rPr lang="zh-CN" altLang="en-US">
                    <a:noFill/>
                  </a:rPr>
                  <a:t> </a:t>
                </a:r>
              </a:p>
            </p:txBody>
          </p:sp>
        </mc:Fallback>
      </mc:AlternateContent>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3022" y="1385554"/>
            <a:ext cx="10329477" cy="4972561"/>
          </a:xfrm>
        </p:spPr>
        <p:txBody>
          <a:bodyPr>
            <a:normAutofit/>
          </a:bodyPr>
          <a:lstStyle/>
          <a:p>
            <a:pPr marL="342900" indent="-342900"/>
            <a:r>
              <a:rPr lang="zh-CN" altLang="en-US" sz="2400" b="1" dirty="0">
                <a:solidFill>
                  <a:srgbClr val="FF0000"/>
                </a:solidFill>
              </a:rPr>
              <a:t>再缩放</a:t>
            </a:r>
            <a:endParaRPr lang="en-US" altLang="zh-CN" sz="2400" b="1" dirty="0">
              <a:solidFill>
                <a:srgbClr val="FF0000"/>
              </a:solidFill>
            </a:endParaRPr>
          </a:p>
          <a:p>
            <a:pPr lvl="1">
              <a:buFont typeface="Wingdings" panose="05000000000000000000" pitchFamily="2" charset="2"/>
              <a:buChar char="Ø"/>
            </a:pPr>
            <a:r>
              <a:rPr lang="zh-CN" altLang="en-US" sz="2400" dirty="0">
                <a:latin typeface="+mj-ea"/>
                <a:ea typeface="+mj-ea"/>
              </a:rPr>
              <a:t>欠采样（</a:t>
            </a:r>
            <a:r>
              <a:rPr lang="en-US" altLang="zh-CN" sz="2400" dirty="0" err="1">
                <a:latin typeface="+mj-ea"/>
                <a:ea typeface="+mj-ea"/>
              </a:rPr>
              <a:t>undersampling</a:t>
            </a:r>
            <a:r>
              <a:rPr lang="zh-CN" altLang="en-US" sz="2400" dirty="0">
                <a:latin typeface="+mj-ea"/>
                <a:ea typeface="+mj-ea"/>
              </a:rPr>
              <a:t>）</a:t>
            </a:r>
            <a:endParaRPr lang="en-US" altLang="zh-CN" sz="2400" dirty="0">
              <a:latin typeface="+mj-ea"/>
              <a:ea typeface="+mj-ea"/>
            </a:endParaRPr>
          </a:p>
          <a:p>
            <a:pPr marL="1257300" lvl="2" indent="-342900"/>
            <a:r>
              <a:rPr lang="zh-CN" altLang="en-US" dirty="0">
                <a:latin typeface="+mj-ea"/>
                <a:ea typeface="+mj-ea"/>
              </a:rPr>
              <a:t>去除一些反例使正反例数目接近（</a:t>
            </a:r>
            <a:r>
              <a:rPr lang="en-US" altLang="zh-CN" dirty="0" err="1">
                <a:latin typeface="+mj-ea"/>
                <a:ea typeface="+mj-ea"/>
              </a:rPr>
              <a:t>EasyEnsemble</a:t>
            </a:r>
            <a:r>
              <a:rPr lang="en-US" altLang="zh-CN" dirty="0">
                <a:latin typeface="+mj-ea"/>
                <a:ea typeface="+mj-ea"/>
              </a:rPr>
              <a:t> </a:t>
            </a:r>
            <a:r>
              <a:rPr lang="en-US" altLang="zh-CN" dirty="0">
                <a:solidFill>
                  <a:srgbClr val="FF0000"/>
                </a:solidFill>
                <a:latin typeface="+mj-ea"/>
                <a:ea typeface="+mj-ea"/>
              </a:rPr>
              <a:t>[Liu et al.,2009]</a:t>
            </a:r>
            <a:r>
              <a:rPr lang="zh-CN" altLang="en-US" dirty="0">
                <a:latin typeface="+mj-ea"/>
                <a:ea typeface="+mj-ea"/>
              </a:rPr>
              <a:t>）</a:t>
            </a:r>
            <a:endParaRPr lang="en-US" altLang="zh-CN" dirty="0">
              <a:latin typeface="+mj-ea"/>
              <a:ea typeface="+mj-ea"/>
            </a:endParaRPr>
          </a:p>
          <a:p>
            <a:pPr lvl="1">
              <a:buFont typeface="Wingdings" panose="05000000000000000000" pitchFamily="2" charset="2"/>
              <a:buChar char="Ø"/>
            </a:pPr>
            <a:r>
              <a:rPr lang="zh-CN" altLang="en-US" sz="2400" dirty="0">
                <a:latin typeface="+mj-ea"/>
                <a:ea typeface="+mj-ea"/>
              </a:rPr>
              <a:t>过采样（</a:t>
            </a:r>
            <a:r>
              <a:rPr lang="en-US" altLang="zh-CN" sz="2400" dirty="0">
                <a:latin typeface="+mj-ea"/>
                <a:ea typeface="+mj-ea"/>
              </a:rPr>
              <a:t>oversampling</a:t>
            </a:r>
            <a:r>
              <a:rPr lang="zh-CN" altLang="en-US" sz="2400" dirty="0">
                <a:latin typeface="+mj-ea"/>
                <a:ea typeface="+mj-ea"/>
              </a:rPr>
              <a:t>）</a:t>
            </a:r>
            <a:endParaRPr lang="en-US" altLang="zh-CN" sz="2400" dirty="0">
              <a:latin typeface="+mj-ea"/>
              <a:ea typeface="+mj-ea"/>
            </a:endParaRPr>
          </a:p>
          <a:p>
            <a:pPr marL="1257300" lvl="2" indent="-342900"/>
            <a:r>
              <a:rPr lang="zh-CN" altLang="en-US" dirty="0">
                <a:latin typeface="+mj-ea"/>
                <a:ea typeface="+mj-ea"/>
              </a:rPr>
              <a:t>增加一些正例使正反例数目接近（</a:t>
            </a:r>
            <a:r>
              <a:rPr lang="en-US" altLang="zh-CN" dirty="0">
                <a:latin typeface="+mj-ea"/>
                <a:ea typeface="+mj-ea"/>
              </a:rPr>
              <a:t>SMOTE </a:t>
            </a:r>
            <a:r>
              <a:rPr lang="en-US" altLang="zh-CN" dirty="0">
                <a:solidFill>
                  <a:srgbClr val="FF0000"/>
                </a:solidFill>
                <a:latin typeface="+mj-ea"/>
                <a:ea typeface="+mj-ea"/>
              </a:rPr>
              <a:t>[Chawla et al.2002]</a:t>
            </a:r>
            <a:r>
              <a:rPr lang="zh-CN" altLang="en-US" dirty="0">
                <a:latin typeface="+mj-ea"/>
                <a:ea typeface="+mj-ea"/>
              </a:rPr>
              <a:t>）</a:t>
            </a:r>
            <a:endParaRPr lang="en-US" altLang="zh-CN" dirty="0">
              <a:latin typeface="+mj-ea"/>
              <a:ea typeface="+mj-ea"/>
            </a:endParaRPr>
          </a:p>
          <a:p>
            <a:pPr lvl="1">
              <a:buFont typeface="Wingdings" panose="05000000000000000000" pitchFamily="2" charset="2"/>
              <a:buChar char="Ø"/>
            </a:pPr>
            <a:r>
              <a:rPr lang="zh-CN" altLang="en-US" sz="2400" dirty="0">
                <a:latin typeface="+mj-ea"/>
                <a:ea typeface="+mj-ea"/>
              </a:rPr>
              <a:t>阈值移动（</a:t>
            </a:r>
            <a:r>
              <a:rPr lang="en-US" altLang="zh-CN" sz="2400" dirty="0">
                <a:latin typeface="+mj-ea"/>
                <a:ea typeface="+mj-ea"/>
              </a:rPr>
              <a:t>threshold-moving</a:t>
            </a:r>
            <a:r>
              <a:rPr lang="zh-CN" altLang="en-US" sz="2400" dirty="0">
                <a:latin typeface="+mj-ea"/>
                <a:ea typeface="+mj-ea"/>
              </a:rPr>
              <a:t>）</a:t>
            </a:r>
            <a:endParaRPr lang="en-US" altLang="zh-CN" sz="2400" dirty="0">
              <a:latin typeface="+mj-ea"/>
              <a:ea typeface="+mj-ea"/>
            </a:endParaRPr>
          </a:p>
          <a:p>
            <a:pPr marL="0" indent="0">
              <a:buNone/>
            </a:pPr>
            <a:endParaRPr lang="en-US" altLang="zh-CN" sz="2400" dirty="0"/>
          </a:p>
          <a:p>
            <a:pPr lvl="1"/>
            <a:endParaRPr lang="en-US" altLang="zh-CN" sz="2400" dirty="0">
              <a:latin typeface="+mj-ea"/>
              <a:ea typeface="+mj-ea"/>
            </a:endParaRPr>
          </a:p>
          <a:p>
            <a:pPr marL="0" indent="0">
              <a:buNone/>
            </a:pPr>
            <a:endParaRPr lang="en-US" altLang="zh-CN" sz="2400" dirty="0"/>
          </a:p>
        </p:txBody>
      </p:sp>
      <p:sp>
        <p:nvSpPr>
          <p:cNvPr id="10" name="内容占位符 2"/>
          <p:cNvSpPr txBox="1"/>
          <p:nvPr/>
        </p:nvSpPr>
        <p:spPr>
          <a:xfrm>
            <a:off x="1800843" y="3579421"/>
            <a:ext cx="8616950" cy="1278329"/>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000" dirty="0">
              <a:solidFill>
                <a:srgbClr val="00B0F0"/>
              </a:solidFill>
              <a:latin typeface="+mj-ea"/>
              <a:ea typeface="+mj-ea"/>
            </a:endParaRPr>
          </a:p>
        </p:txBody>
      </p:sp>
      <p:sp>
        <p:nvSpPr>
          <p:cNvPr id="4" name="Rectangle 2"/>
          <p:cNvSpPr>
            <a:spLocks noGrp="1" noChangeArrowheads="1"/>
          </p:cNvSpPr>
          <p:nvPr>
            <p:ph type="title"/>
          </p:nvPr>
        </p:nvSpPr>
        <p:spPr>
          <a:xfrm>
            <a:off x="668338" y="235898"/>
            <a:ext cx="11523662" cy="677863"/>
          </a:xfrm>
        </p:spPr>
        <p:txBody>
          <a:bodyPr/>
          <a:lstStyle/>
          <a:p>
            <a:pPr algn="l" eaLnBrk="1" hangingPunct="1">
              <a:buClrTx/>
              <a:buSzTx/>
              <a:buFontTx/>
            </a:pPr>
            <a:r>
              <a:rPr lang="en-US" altLang="zh-CN" sz="4000" dirty="0">
                <a:solidFill>
                  <a:schemeClr val="tx1"/>
                </a:solidFill>
                <a:latin typeface="+mj-ea"/>
              </a:rPr>
              <a:t>5. 3 </a:t>
            </a:r>
            <a:r>
              <a:rPr lang="en-US" altLang="zh-CN" sz="4000" dirty="0" err="1">
                <a:solidFill>
                  <a:schemeClr val="tx1"/>
                </a:solidFill>
                <a:latin typeface="+mj-ea"/>
              </a:rPr>
              <a:t>类别不平衡</a:t>
            </a:r>
            <a:r>
              <a:rPr lang="zh-CN" altLang="en-US" sz="4000" dirty="0">
                <a:solidFill>
                  <a:schemeClr val="tx1"/>
                </a:solidFill>
                <a:latin typeface="+mj-ea"/>
              </a:rPr>
              <a:t>的解决方法</a:t>
            </a:r>
            <a:endParaRPr lang="en-US" altLang="zh-CN" sz="4000" dirty="0">
              <a:solidFill>
                <a:schemeClr val="tx1"/>
              </a:solidFill>
              <a:latin typeface="+mj-ea"/>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p:spPr>
        <p:txBody>
          <a:bodyPr vert="horz" wrap="square" lIns="91440" tIns="45720" rIns="91440" bIns="45720" numCol="1" rtlCol="0" anchor="ctr" anchorCtr="0" compatLnSpc="1">
            <a:normAutofit fontScale="90000"/>
          </a:bodyPr>
          <a:lstStyle/>
          <a:p>
            <a:pPr lvl="0" algn="l" eaLnBrk="1" hangingPunct="1">
              <a:buClrTx/>
              <a:buSzTx/>
              <a:buFontTx/>
            </a:pPr>
            <a:r>
              <a:rPr lang="en-US" altLang="zh-CN" sz="4000" dirty="0">
                <a:solidFill>
                  <a:schemeClr val="tx1"/>
                </a:solidFill>
                <a:sym typeface="+mn-ea"/>
              </a:rPr>
              <a:t>优化提要</a:t>
            </a:r>
          </a:p>
        </p:txBody>
      </p:sp>
      <p:sp>
        <p:nvSpPr>
          <p:cNvPr id="3" name="内容占位符 2"/>
          <p:cNvSpPr>
            <a:spLocks noGrp="1"/>
          </p:cNvSpPr>
          <p:nvPr>
            <p:ph idx="1"/>
          </p:nvPr>
        </p:nvSpPr>
        <p:spPr/>
        <p:txBody>
          <a:bodyPr/>
          <a:lstStyle/>
          <a:p>
            <a:r>
              <a:rPr lang="zh-CN" altLang="en-US" sz="2400" dirty="0">
                <a:latin typeface="微软雅黑" panose="020B0503020204020204" charset="-122"/>
                <a:ea typeface="微软雅黑" panose="020B0503020204020204" charset="-122"/>
              </a:rPr>
              <a:t>各任务下（回归、分类）各个模型优化的目标</a:t>
            </a:r>
            <a:endParaRPr lang="en-US" altLang="zh-CN" sz="2400" dirty="0">
              <a:latin typeface="微软雅黑" panose="020B0503020204020204" charset="-122"/>
              <a:ea typeface="微软雅黑" panose="020B0503020204020204" charset="-122"/>
            </a:endParaRPr>
          </a:p>
          <a:p>
            <a:pPr lvl="1"/>
            <a:r>
              <a:rPr lang="zh-CN" altLang="en-US" sz="2400" b="0" dirty="0">
                <a:latin typeface="微软雅黑" panose="020B0503020204020204" charset="-122"/>
                <a:ea typeface="微软雅黑" panose="020B0503020204020204" charset="-122"/>
              </a:rPr>
              <a:t>最小二乘法：最小化均方误差</a:t>
            </a:r>
            <a:endParaRPr lang="en-US" altLang="zh-CN" sz="2400" b="0" dirty="0">
              <a:latin typeface="微软雅黑" panose="020B0503020204020204" charset="-122"/>
              <a:ea typeface="微软雅黑" panose="020B0503020204020204" charset="-122"/>
            </a:endParaRPr>
          </a:p>
          <a:p>
            <a:pPr lvl="1"/>
            <a:r>
              <a:rPr lang="zh-CN" altLang="en-US" sz="2400" b="0" dirty="0">
                <a:latin typeface="微软雅黑" panose="020B0503020204020204" charset="-122"/>
                <a:ea typeface="微软雅黑" panose="020B0503020204020204" charset="-122"/>
              </a:rPr>
              <a:t>逻辑回归：最大化样本分布似然</a:t>
            </a:r>
            <a:endParaRPr lang="en-US" altLang="zh-CN" sz="2400" b="0" dirty="0">
              <a:latin typeface="微软雅黑" panose="020B0503020204020204" charset="-122"/>
              <a:ea typeface="微软雅黑" panose="020B0503020204020204" charset="-122"/>
            </a:endParaRPr>
          </a:p>
          <a:p>
            <a:pPr lvl="1"/>
            <a:r>
              <a:rPr lang="zh-CN" altLang="en-US" sz="2400" b="0" dirty="0">
                <a:latin typeface="微软雅黑" panose="020B0503020204020204" charset="-122"/>
                <a:ea typeface="微软雅黑" panose="020B0503020204020204" charset="-122"/>
              </a:rPr>
              <a:t>线性判别分析：投影空间内最小（大）化类内（间）散度</a:t>
            </a:r>
          </a:p>
          <a:p>
            <a:pPr marL="0" indent="0">
              <a:buNone/>
            </a:pPr>
            <a:endParaRPr lang="en-US" altLang="zh-CN" sz="2400" dirty="0">
              <a:latin typeface="微软雅黑" panose="020B0503020204020204" charset="-122"/>
              <a:ea typeface="微软雅黑" panose="020B0503020204020204" charset="-122"/>
            </a:endParaRPr>
          </a:p>
          <a:p>
            <a:r>
              <a:rPr lang="zh-CN" altLang="en-US" sz="2400" dirty="0">
                <a:latin typeface="微软雅黑" panose="020B0503020204020204" charset="-122"/>
                <a:ea typeface="微软雅黑" panose="020B0503020204020204" charset="-122"/>
              </a:rPr>
              <a:t>参数的优化方法</a:t>
            </a:r>
            <a:endParaRPr lang="en-US" altLang="zh-CN" sz="2400" dirty="0">
              <a:latin typeface="微软雅黑" panose="020B0503020204020204" charset="-122"/>
              <a:ea typeface="微软雅黑" panose="020B0503020204020204" charset="-122"/>
            </a:endParaRPr>
          </a:p>
          <a:p>
            <a:pPr lvl="1"/>
            <a:r>
              <a:rPr lang="zh-CN" altLang="en-US" sz="2400" b="0" dirty="0">
                <a:latin typeface="微软雅黑" panose="020B0503020204020204" charset="-122"/>
                <a:ea typeface="微软雅黑" panose="020B0503020204020204" charset="-122"/>
              </a:rPr>
              <a:t>最小二乘法：线性代数</a:t>
            </a:r>
            <a:endParaRPr lang="en-US" altLang="zh-CN" sz="2400" b="0" dirty="0">
              <a:latin typeface="微软雅黑" panose="020B0503020204020204" charset="-122"/>
              <a:ea typeface="微软雅黑" panose="020B0503020204020204" charset="-122"/>
            </a:endParaRPr>
          </a:p>
          <a:p>
            <a:pPr lvl="1"/>
            <a:r>
              <a:rPr lang="zh-CN" altLang="en-US" sz="2400" b="0" dirty="0">
                <a:latin typeface="微软雅黑" panose="020B0503020204020204" charset="-122"/>
                <a:ea typeface="微软雅黑" panose="020B0503020204020204" charset="-122"/>
              </a:rPr>
              <a:t>逻辑回归：凸优化梯度下降、牛顿法</a:t>
            </a:r>
            <a:endParaRPr lang="en-US" altLang="zh-CN" sz="2400" b="0" dirty="0">
              <a:latin typeface="微软雅黑" panose="020B0503020204020204" charset="-122"/>
              <a:ea typeface="微软雅黑" panose="020B0503020204020204" charset="-122"/>
            </a:endParaRPr>
          </a:p>
          <a:p>
            <a:pPr lvl="1"/>
            <a:r>
              <a:rPr lang="zh-CN" altLang="en-US" sz="2400" b="0" dirty="0">
                <a:latin typeface="微软雅黑" panose="020B0503020204020204" charset="-122"/>
                <a:ea typeface="微软雅黑" panose="020B0503020204020204" charset="-122"/>
              </a:rPr>
              <a:t>线性判别分析：矩阵论、广义瑞利商</a:t>
            </a:r>
            <a:endParaRPr lang="en-US" altLang="zh-CN" sz="2400" b="0" dirty="0">
              <a:latin typeface="微软雅黑" panose="020B0503020204020204" charset="-122"/>
              <a:ea typeface="微软雅黑" panose="020B0503020204020204"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参考文献</a:t>
            </a:r>
            <a:br>
              <a:rPr lang="zh-CN" altLang="en-US" dirty="0"/>
            </a:br>
            <a:endParaRPr lang="zh-CN" altLang="en-US" dirty="0"/>
          </a:p>
        </p:txBody>
      </p:sp>
      <p:sp>
        <p:nvSpPr>
          <p:cNvPr id="6" name="矩形 5"/>
          <p:cNvSpPr/>
          <p:nvPr/>
        </p:nvSpPr>
        <p:spPr>
          <a:xfrm>
            <a:off x="634328" y="1434870"/>
            <a:ext cx="9339618" cy="4840108"/>
          </a:xfrm>
          <a:prstGeom prst="rect">
            <a:avLst/>
          </a:prstGeom>
        </p:spPr>
        <p:txBody>
          <a:bodyPr wrap="square">
            <a:spAutoFit/>
          </a:bodyPr>
          <a:lstStyle/>
          <a:p>
            <a:pPr>
              <a:lnSpc>
                <a:spcPct val="130000"/>
              </a:lnSpc>
              <a:spcBef>
                <a:spcPts val="300"/>
              </a:spcBef>
              <a:spcAft>
                <a:spcPts val="300"/>
              </a:spcAft>
            </a:pPr>
            <a:r>
              <a:rPr lang="en-US" altLang="zh-CN" sz="1800" kern="100" dirty="0">
                <a:effectLst/>
                <a:latin typeface="+mj-ea"/>
                <a:ea typeface="+mj-ea"/>
              </a:rPr>
              <a:t>[1] Andrew Ng. Machine Learning[EB/OL]. Stanford University,2014. https://www.coursera.org/course/ml</a:t>
            </a:r>
          </a:p>
          <a:p>
            <a:pPr>
              <a:lnSpc>
                <a:spcPct val="130000"/>
              </a:lnSpc>
              <a:spcBef>
                <a:spcPts val="300"/>
              </a:spcBef>
              <a:spcAft>
                <a:spcPts val="300"/>
              </a:spcAft>
            </a:pPr>
            <a:r>
              <a:rPr lang="en-US" altLang="zh-CN" sz="1800" kern="100" dirty="0">
                <a:effectLst/>
                <a:latin typeface="+mj-ea"/>
                <a:ea typeface="+mj-ea"/>
              </a:rPr>
              <a:t>[2] </a:t>
            </a:r>
            <a:r>
              <a:rPr lang="zh-CN" altLang="zh-CN" sz="1800" kern="100" dirty="0">
                <a:effectLst/>
                <a:latin typeface="+mj-ea"/>
                <a:ea typeface="+mj-ea"/>
              </a:rPr>
              <a:t>周志华</a:t>
            </a:r>
            <a:r>
              <a:rPr lang="en-US" altLang="zh-CN" sz="1800" kern="100" dirty="0">
                <a:effectLst/>
                <a:latin typeface="+mj-ea"/>
                <a:ea typeface="+mj-ea"/>
              </a:rPr>
              <a:t>. </a:t>
            </a:r>
            <a:r>
              <a:rPr lang="zh-CN" altLang="zh-CN" sz="1800" kern="100" dirty="0">
                <a:effectLst/>
                <a:latin typeface="+mj-ea"/>
                <a:ea typeface="+mj-ea"/>
              </a:rPr>
              <a:t>机器学习</a:t>
            </a:r>
            <a:r>
              <a:rPr lang="en-US" altLang="zh-CN" sz="1800" kern="100" dirty="0">
                <a:effectLst/>
                <a:latin typeface="+mj-ea"/>
                <a:ea typeface="+mj-ea"/>
              </a:rPr>
              <a:t>[M]. </a:t>
            </a:r>
            <a:r>
              <a:rPr lang="zh-CN" altLang="zh-CN" sz="1800" kern="100" dirty="0">
                <a:effectLst/>
                <a:latin typeface="+mj-ea"/>
                <a:ea typeface="+mj-ea"/>
              </a:rPr>
              <a:t>清华大学出版社</a:t>
            </a:r>
            <a:r>
              <a:rPr lang="en-US" altLang="zh-CN" sz="1800" kern="100" dirty="0">
                <a:effectLst/>
                <a:latin typeface="+mj-ea"/>
                <a:ea typeface="+mj-ea"/>
              </a:rPr>
              <a:t>,2016.</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[3] </a:t>
            </a:r>
            <a:r>
              <a:rPr lang="zh-CN" altLang="zh-CN" sz="1800" kern="100" dirty="0">
                <a:effectLst/>
                <a:latin typeface="+mj-ea"/>
                <a:ea typeface="+mj-ea"/>
              </a:rPr>
              <a:t>李航</a:t>
            </a:r>
            <a:r>
              <a:rPr lang="en-US" altLang="zh-CN" sz="1800" kern="100" dirty="0">
                <a:effectLst/>
                <a:latin typeface="+mj-ea"/>
                <a:ea typeface="+mj-ea"/>
              </a:rPr>
              <a:t>. </a:t>
            </a:r>
            <a:r>
              <a:rPr lang="zh-CN" altLang="zh-CN" sz="1800" kern="100" dirty="0">
                <a:effectLst/>
                <a:latin typeface="+mj-ea"/>
                <a:ea typeface="+mj-ea"/>
              </a:rPr>
              <a:t>统计学习方法</a:t>
            </a:r>
            <a:r>
              <a:rPr lang="en-US" altLang="zh-CN" sz="1800" kern="100" dirty="0">
                <a:effectLst/>
                <a:latin typeface="+mj-ea"/>
                <a:ea typeface="+mj-ea"/>
              </a:rPr>
              <a:t>[M]. </a:t>
            </a:r>
            <a:r>
              <a:rPr lang="zh-CN" altLang="zh-CN" sz="1800" kern="100" dirty="0">
                <a:effectLst/>
                <a:latin typeface="+mj-ea"/>
                <a:ea typeface="+mj-ea"/>
              </a:rPr>
              <a:t>清华大学出版社</a:t>
            </a:r>
            <a:r>
              <a:rPr lang="en-US" altLang="zh-CN" sz="1800" kern="100" dirty="0">
                <a:effectLst/>
                <a:latin typeface="+mj-ea"/>
                <a:ea typeface="+mj-ea"/>
              </a:rPr>
              <a:t>,2019.</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[4] WEINBERGER K. Distance metric learning for large margin nearest neighbor classification[J]. Advances in Neural Information Processing Systems, 2006, 18.</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[5] HOERL A E, KENNARD R W. Ridge regression: applications to nonorthogonal problems[J]. </a:t>
            </a:r>
            <a:r>
              <a:rPr lang="en-US" altLang="zh-CN" sz="1800" kern="100" dirty="0" err="1">
                <a:effectLst/>
                <a:latin typeface="+mj-ea"/>
                <a:ea typeface="+mj-ea"/>
              </a:rPr>
              <a:t>Technometrics</a:t>
            </a:r>
            <a:r>
              <a:rPr lang="en-US" altLang="zh-CN" sz="1800" kern="100" dirty="0">
                <a:effectLst/>
                <a:latin typeface="+mj-ea"/>
                <a:ea typeface="+mj-ea"/>
              </a:rPr>
              <a:t>, 1970, 12(1): 69–82.</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[6] TIBSHIRANI R. Regression selection and shrinkage via the lasso[J]. Journal of the Royal Statistical Society Series B, 1996, 58(1): 267–288.</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[7] TIBSHIRANI R, BICKEL P, RITOV Y, et al. Least absolute shrinkage and selection operator[J]. Software: http://www.stat.stanford.edu/ tibs/lasso.html, </a:t>
            </a:r>
            <a:r>
              <a:rPr lang="en-US" altLang="zh-CN" sz="1800" kern="100">
                <a:effectLst/>
                <a:latin typeface="+mj-ea"/>
                <a:ea typeface="+mj-ea"/>
              </a:rPr>
              <a:t>1996.</a:t>
            </a:r>
            <a:endParaRPr lang="zh-CN" altLang="zh-CN" sz="2400" kern="100" dirty="0">
              <a:latin typeface="+mj-ea"/>
              <a:ea typeface="+mj-e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62"/>
          <p:cNvSpPr txBox="1">
            <a:spLocks noChangeArrowheads="1"/>
          </p:cNvSpPr>
          <p:nvPr/>
        </p:nvSpPr>
        <p:spPr bwMode="auto">
          <a:xfrm>
            <a:off x="4593216" y="2800765"/>
            <a:ext cx="319510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eaLnBrk="1" hangingPunct="1">
              <a:lnSpc>
                <a:spcPct val="100000"/>
              </a:lnSpc>
              <a:spcBef>
                <a:spcPct val="0"/>
              </a:spcBef>
              <a:buFontTx/>
              <a:buNone/>
            </a:pPr>
            <a:r>
              <a:rPr lang="zh-CN" altLang="en-US" sz="6600" b="1" dirty="0">
                <a:solidFill>
                  <a:srgbClr val="4B649F"/>
                </a:solidFill>
              </a:rPr>
              <a:t>谢  谢！</a:t>
            </a:r>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72" y="80624"/>
            <a:ext cx="3384376" cy="8512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mMxMDFjMDc1Yjk1MGM3M2Y4OWRhZDNjYjlmZDU4MTUifQ=="/>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3809</TotalTime>
  <Words>6943</Words>
  <Application>Microsoft Office PowerPoint</Application>
  <PresentationFormat>宽屏</PresentationFormat>
  <Paragraphs>843</Paragraphs>
  <Slides>94</Slides>
  <Notes>39</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94</vt:i4>
      </vt:variant>
    </vt:vector>
  </HeadingPairs>
  <TitlesOfParts>
    <vt:vector size="109" baseType="lpstr">
      <vt:lpstr>-apple-system</vt:lpstr>
      <vt:lpstr>Euclid</vt:lpstr>
      <vt:lpstr>宋体</vt:lpstr>
      <vt:lpstr>微软雅黑</vt:lpstr>
      <vt:lpstr>Arial</vt:lpstr>
      <vt:lpstr>Calibri</vt:lpstr>
      <vt:lpstr>Cambria</vt:lpstr>
      <vt:lpstr>Cambria Math</vt:lpstr>
      <vt:lpstr>Impact</vt:lpstr>
      <vt:lpstr>Open Sans</vt:lpstr>
      <vt:lpstr>Times New Roman</vt:lpstr>
      <vt:lpstr>Verdana</vt:lpstr>
      <vt:lpstr>Wingdings</vt:lpstr>
      <vt:lpstr>默认设计模板</vt:lpstr>
      <vt:lpstr>Formula</vt:lpstr>
      <vt:lpstr>第二章 线性模型 </vt:lpstr>
      <vt:lpstr>目录</vt:lpstr>
      <vt:lpstr>1. 线性回归</vt:lpstr>
      <vt:lpstr>1. 1 回归的概念</vt:lpstr>
      <vt:lpstr>1.1 线性回归-概念</vt:lpstr>
      <vt:lpstr>1.1 线性回归-基本形式</vt:lpstr>
      <vt:lpstr>1.1 线性回归-线性模型优点</vt:lpstr>
      <vt:lpstr>1.1 线性回归-简单的线性回归</vt:lpstr>
      <vt:lpstr>1.1 线性回归-简单的线性回归</vt:lpstr>
      <vt:lpstr>1.1 线性回归-简单的线性回归</vt:lpstr>
      <vt:lpstr>1.1 线性回归-简单的线性回归</vt:lpstr>
      <vt:lpstr>1.1 线性回归-简单的线性回归</vt:lpstr>
      <vt:lpstr>1.1 线性回归-简单的线性回归</vt:lpstr>
      <vt:lpstr>1.1 线性回归-简单的线性回归</vt:lpstr>
      <vt:lpstr>1.1 线性回归-简单的线性回归</vt:lpstr>
      <vt:lpstr>1.1 线性回归-简单的线性回归</vt:lpstr>
      <vt:lpstr>1. 1 线性回归</vt:lpstr>
      <vt:lpstr>1. 1 线性回归-算法流程</vt:lpstr>
      <vt:lpstr>1.1 线性回归-算法流程</vt:lpstr>
      <vt:lpstr>1.1 线性回归-最小二乘法(Least Sqaure Method，LSM)</vt:lpstr>
      <vt:lpstr>1.1 线性回归-最小二乘法(LSM)</vt:lpstr>
      <vt:lpstr>1.1 线性回归-最小二乘法(LSM)</vt:lpstr>
      <vt:lpstr>对数线性回归</vt:lpstr>
      <vt:lpstr>线性回归 - 广义线性模型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数据归一化/标准化</vt:lpstr>
      <vt:lpstr>数据归一化/标准化</vt:lpstr>
      <vt:lpstr>数据归一化/标准化</vt:lpstr>
      <vt:lpstr>过拟合和欠拟合</vt:lpstr>
      <vt:lpstr>过拟合的处理</vt:lpstr>
      <vt:lpstr>欠拟合的处理</vt:lpstr>
      <vt:lpstr>1. 3 正则化</vt:lpstr>
      <vt:lpstr>1. 4 回归的评价指标</vt:lpstr>
      <vt:lpstr>1. 4 回归的评价指标</vt:lpstr>
      <vt:lpstr>1. 4 回归的评价指标</vt:lpstr>
      <vt:lpstr>1. 4 回归的评价指标</vt:lpstr>
      <vt:lpstr>2. 逻辑回归</vt:lpstr>
      <vt:lpstr>2.1 分类问题</vt:lpstr>
      <vt:lpstr>2.1 分类问题---二分类</vt:lpstr>
      <vt:lpstr>2.1 分类问题---多分类</vt:lpstr>
      <vt:lpstr>2.2 逻辑回归概述</vt:lpstr>
      <vt:lpstr>2.2 逻辑回归概述</vt:lpstr>
      <vt:lpstr>2.2 逻辑回归概述</vt:lpstr>
      <vt:lpstr>2.2 逻辑回归概述</vt:lpstr>
      <vt:lpstr>2.2 逻辑回归概述</vt:lpstr>
      <vt:lpstr>2.2 逻辑回归概述</vt:lpstr>
      <vt:lpstr>2.3 逻辑回归求解</vt:lpstr>
      <vt:lpstr>2.3 逻辑回归求解</vt:lpstr>
      <vt:lpstr>2.3 逻辑回归求解</vt:lpstr>
      <vt:lpstr>2.3 逻辑回归求解</vt:lpstr>
      <vt:lpstr>2.3 逻辑回归求解</vt:lpstr>
      <vt:lpstr>2.3 逻辑回归求解</vt:lpstr>
      <vt:lpstr>2.3 逻辑回归求解</vt:lpstr>
      <vt:lpstr>线性回归与逻辑回归的区别与联系</vt:lpstr>
      <vt:lpstr>3 线性判别分析</vt:lpstr>
      <vt:lpstr>3. 1 线性判别分析---二分类任务</vt:lpstr>
      <vt:lpstr>3. 1 线性判别分析---二分类任务</vt:lpstr>
      <vt:lpstr>PowerPoint 演示文稿</vt:lpstr>
      <vt:lpstr>3. 1 线性判别分析---二分类任务</vt:lpstr>
      <vt:lpstr>3. 1 线性判别分析---二分类任务</vt:lpstr>
      <vt:lpstr>3. 1 线性判别分析---二分类任务</vt:lpstr>
      <vt:lpstr>LDA推广– 多分类任务</vt:lpstr>
      <vt:lpstr>LDA推广– 多分类任务</vt:lpstr>
      <vt:lpstr>LDA推广– 多分类任务</vt:lpstr>
      <vt:lpstr>3. 1 线性判别分析---算法流程</vt:lpstr>
      <vt:lpstr>3. 1 线性判别分析---优缺点</vt:lpstr>
      <vt:lpstr>3. 1 线性判别分析---优缺点</vt:lpstr>
      <vt:lpstr>4. 多分类学习</vt:lpstr>
      <vt:lpstr>4. 多分类学习</vt:lpstr>
      <vt:lpstr>4. 多分类学习</vt:lpstr>
      <vt:lpstr>4. 1 一对一</vt:lpstr>
      <vt:lpstr>4. 2 一对其余</vt:lpstr>
      <vt:lpstr>两种策略比较</vt:lpstr>
      <vt:lpstr>两种策略比较</vt:lpstr>
      <vt:lpstr>4. 3 多对多</vt:lpstr>
      <vt:lpstr>4. 3 多对多</vt:lpstr>
      <vt:lpstr>5. 类别不平衡</vt:lpstr>
      <vt:lpstr>5. 1 类别不平衡问题概述</vt:lpstr>
      <vt:lpstr>5. 2 类别不平衡导致分类困难的原因</vt:lpstr>
      <vt:lpstr>5. 3 类别不平衡的解决方法</vt:lpstr>
      <vt:lpstr>5. 3 类别不平衡的解决方法</vt:lpstr>
      <vt:lpstr>5. 3 类别不平衡的解决方法</vt:lpstr>
      <vt:lpstr>优化提要</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线性回归 </dc:title>
  <dc:creator/>
  <cp:lastModifiedBy>帅冰 陆</cp:lastModifiedBy>
  <cp:revision>316</cp:revision>
  <dcterms:created xsi:type="dcterms:W3CDTF">2019-06-19T02:08:00Z</dcterms:created>
  <dcterms:modified xsi:type="dcterms:W3CDTF">2022-09-24T09:08:21Z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2052-11.1.0.12313</vt:lpwstr>
  </property>
  <property fmtid="{D5CDD505-2E9C-101B-9397-08002B2CF9AE}" pid="3" name="ICV">
    <vt:lpwstr>0B1C1FEB30E14FF0B2FF6DFD7BA16E0A</vt:lpwstr>
  </property>
</Properties>
</file>